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70" r:id="rId9"/>
    <p:sldId id="271" r:id="rId10"/>
    <p:sldId id="272" r:id="rId11"/>
    <p:sldId id="262" r:id="rId12"/>
    <p:sldId id="264" r:id="rId13"/>
    <p:sldId id="273" r:id="rId14"/>
    <p:sldId id="266" r:id="rId15"/>
    <p:sldId id="275" r:id="rId16"/>
    <p:sldId id="267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9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9230-CFFD-4E58-924B-E2541D24C6C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D934-06DE-480F-ABDB-F523D9043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D934-06DE-480F-ABDB-F523D90434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6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B9984-39C1-418E-B409-C93C72CB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7034D0-E04B-4F14-A1C5-1C86438D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C663A-0C89-4363-B618-91D62CBC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72E8D-E681-41AF-9EF2-F1E5990A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EAE47-619E-4F1A-9D69-1FF312A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BC2C2-E8DF-4BD9-A0EC-B0C7D4FA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EA6925-5678-4EF2-8CDF-3F1C9197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E5017-9B52-4706-B667-A38726B1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40059-967D-451A-A40D-B775B0B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D836C-D614-494D-B82B-5390B789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10EAAF-FEFB-4721-BCC4-3A6C4730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FAF60B-555B-471A-8D45-CA31C9A24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C9B8C-D7C1-46A7-927E-D71E194A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BAF20-2512-42EE-BBA6-F25F516A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676A9-225A-427B-B6D0-94D16BC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6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5EF01-87B6-4499-806E-7F34F305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CA5A1-D73C-4453-A8B7-0446E3CC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00E07-CCC1-48B8-B5BD-544D21AA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3FA66-7FC3-4C94-A367-5B1AE73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E412C-EADA-4FEB-A4CA-C848D81A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F0EE-78B5-4132-AD5B-BF009A6F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7A2B4C-803C-4B51-B08A-D4CC5391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0537-0AD5-46A0-8AD6-94693BC4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C2619A-E0D1-4CEB-8F8B-2986D826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7D23C-DBFD-4005-89DD-28A4C1A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D2C53-DC22-4976-A6D7-154D3AF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4E03B-2B56-425A-8259-15ACB3AF4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4CCEEC-EF99-4B12-8DC1-59770812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F0A17-0414-4010-8123-9D9545E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DEB91D-59EE-4964-9771-DC0AE62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B1CDBA-7B2A-416B-92F7-8E3DC78F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41E4A-71E4-41DB-BD81-08CC6737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F32638-B80C-4755-A402-9E5AC29A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4B33CB-B302-4940-B53A-FD80868D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0E2C41-6CAF-4933-A7B0-1A06BBDEE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F1E463-3DD3-4EB8-8F63-BC1894938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1D9D63-8988-4647-BFE1-E24FCACA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123949-4E41-446C-A6F4-193B2912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3BE026-0784-4501-958D-50ADB1D5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63780-30E9-44BF-930C-77180C25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D288D4-9407-48EE-BD77-EED149DD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ED4E0-3595-4E91-9EAF-817F9A0E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D283BB-B7FA-464F-9B4E-B69802C6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3BAD44-2D9D-4777-B3E3-5C697E53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426F66-751F-42E7-8AE5-6C0874A2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0F3C40-BCA9-46A5-B360-CD17A0C0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0C0E-7478-4D66-88B0-0A14C122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4BC72-402F-47FB-BBBC-528121FE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D148FB-9038-4098-BC8E-0989CAFB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62CD5-DE46-4271-8BB5-B04357E3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8CF4EB-B50E-4FA5-8062-6EC51EF3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9774F7-4CE2-4179-9797-4947C6A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660DD-06C0-485B-B35D-F4726BBE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3A1AB9-B5F2-4706-BBA3-059933B20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3B2A7B-DD60-4D69-811E-EB7D11EA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96D0BA-BFC6-404E-A793-8641DEAF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B0559-9CDE-4A39-97E0-B6F772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2A027-1C30-4EBB-B15B-EA0E88ED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5E644-75E4-4EE5-9AF5-5B67136D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97018-75AD-483A-AD20-11C4A54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72C38-1ACD-4F41-A434-5A6A55F54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CB26-F131-46C2-997E-ED926CA6F84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277CC-5563-4991-89F8-30B13930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E188C-59EB-4B1F-9E58-B687C8B5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21F4-16D2-4479-AB3B-74F23E374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1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7.svg"/><Relationship Id="rId4" Type="http://schemas.openxmlformats.org/officeDocument/2006/relationships/image" Target="../media/image37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Создаем </a:t>
            </a:r>
            <a:r>
              <a:rPr lang="ru-RU" dirty="0">
                <a:solidFill>
                  <a:schemeClr val="accent2"/>
                </a:solidFill>
              </a:rPr>
              <a:t>веб-приложение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10 класс</a:t>
            </a:r>
          </a:p>
        </p:txBody>
      </p:sp>
    </p:spTree>
    <p:extLst>
      <p:ext uri="{BB962C8B-B14F-4D97-AF65-F5344CB8AC3E}">
        <p14:creationId xmlns:p14="http://schemas.microsoft.com/office/powerpoint/2010/main" val="230608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3E5BB4-A6E3-4DB7-9629-6A956BC5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56" y="871196"/>
            <a:ext cx="6578259" cy="5115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9DB11-8038-4420-8600-272C87D30F1D}"/>
              </a:ext>
            </a:extLst>
          </p:cNvPr>
          <p:cNvSpPr txBox="1"/>
          <p:nvPr/>
        </p:nvSpPr>
        <p:spPr>
          <a:xfrm>
            <a:off x="7722295" y="2624203"/>
            <a:ext cx="3526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2"/>
                </a:solidFill>
              </a:rPr>
              <a:t>Каждый декоратор и функция отвечают за свою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358704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9900" y="0"/>
            <a:ext cx="871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Создаём папку для </a:t>
            </a:r>
            <a:r>
              <a:rPr lang="en-US" sz="3600" b="1" dirty="0"/>
              <a:t>HTML</a:t>
            </a:r>
            <a:r>
              <a:rPr lang="ru-RU" sz="3600" b="1" dirty="0"/>
              <a:t> документов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1BDAB2-3750-4A6C-9409-6ED3FA02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90" y="911709"/>
            <a:ext cx="4763110" cy="25172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E9B0C3-F280-475C-BE66-42D56E0C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36" y="1360616"/>
            <a:ext cx="4305901" cy="1619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60E2AC-0689-4779-8FA8-EB7B6E48E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65" y="3578709"/>
            <a:ext cx="5655271" cy="30052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6574E0-4CAB-4E8C-A545-02AF82AC1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590" y="4390694"/>
            <a:ext cx="4086795" cy="1381318"/>
          </a:xfrm>
          <a:prstGeom prst="rect">
            <a:avLst/>
          </a:prstGeom>
        </p:spPr>
      </p:pic>
      <p:pic>
        <p:nvPicPr>
          <p:cNvPr id="13" name="Google Shape;2492;p237">
            <a:extLst>
              <a:ext uri="{FF2B5EF4-FFF2-40B4-BE49-F238E27FC236}">
                <a16:creationId xmlns:a16="http://schemas.microsoft.com/office/drawing/2014/main" id="{4C457AF2-F569-45E8-9F35-24B4CD8C58E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10A234D-92D4-4841-AF19-91EB0C602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138998"/>
            <a:ext cx="580003" cy="580003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07F351-B4A1-4782-B398-D3B7B9FF9DFF}"/>
              </a:ext>
            </a:extLst>
          </p:cNvPr>
          <p:cNvSpPr/>
          <p:nvPr/>
        </p:nvSpPr>
        <p:spPr>
          <a:xfrm>
            <a:off x="634124" y="762000"/>
            <a:ext cx="11306416" cy="59832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6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1EFC9-5865-42B8-BE9B-FE18234D51D3}"/>
              </a:ext>
            </a:extLst>
          </p:cNvPr>
          <p:cNvSpPr txBox="1"/>
          <p:nvPr/>
        </p:nvSpPr>
        <p:spPr>
          <a:xfrm>
            <a:off x="1984332" y="0"/>
            <a:ext cx="822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Рендеринг </a:t>
            </a:r>
            <a:r>
              <a:rPr lang="en-US" sz="3600" b="1" dirty="0"/>
              <a:t>HTML</a:t>
            </a:r>
            <a:r>
              <a:rPr lang="ru-RU" sz="3600" b="1" dirty="0"/>
              <a:t> страницы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2BC2CA-9709-4F7C-B310-883C3BD3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8" y="1974577"/>
            <a:ext cx="11110586" cy="311885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36945D-9922-40A0-8DA2-58A1A45950CA}"/>
              </a:ext>
            </a:extLst>
          </p:cNvPr>
          <p:cNvCxnSpPr/>
          <p:nvPr/>
        </p:nvCxnSpPr>
        <p:spPr>
          <a:xfrm flipH="1">
            <a:off x="3810281" y="1592159"/>
            <a:ext cx="490872" cy="6394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124B331-4576-410C-83DD-677E7FE649F4}"/>
              </a:ext>
            </a:extLst>
          </p:cNvPr>
          <p:cNvCxnSpPr/>
          <p:nvPr/>
        </p:nvCxnSpPr>
        <p:spPr>
          <a:xfrm>
            <a:off x="2919629" y="2579423"/>
            <a:ext cx="178130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4B5CB4D-3544-4E30-9EF3-0581317036CF}"/>
              </a:ext>
            </a:extLst>
          </p:cNvPr>
          <p:cNvCxnSpPr/>
          <p:nvPr/>
        </p:nvCxnSpPr>
        <p:spPr>
          <a:xfrm flipH="1">
            <a:off x="3319409" y="2961842"/>
            <a:ext cx="490872" cy="6394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3DE1D8-B70B-41D3-81A8-2342F2149246}"/>
              </a:ext>
            </a:extLst>
          </p:cNvPr>
          <p:cNvCxnSpPr/>
          <p:nvPr/>
        </p:nvCxnSpPr>
        <p:spPr>
          <a:xfrm>
            <a:off x="2428757" y="3949106"/>
            <a:ext cx="178130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2492;p237">
            <a:extLst>
              <a:ext uri="{FF2B5EF4-FFF2-40B4-BE49-F238E27FC236}">
                <a16:creationId xmlns:a16="http://schemas.microsoft.com/office/drawing/2014/main" id="{7E513E23-4BE4-4479-A68F-E2AF918B4F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2144CA-3BDA-4615-8268-A82475A2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4" y="3138998"/>
            <a:ext cx="580003" cy="58000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DD2AD2A-52B8-42ED-9FBD-93A6F9F8FB1B}"/>
              </a:ext>
            </a:extLst>
          </p:cNvPr>
          <p:cNvSpPr/>
          <p:nvPr/>
        </p:nvSpPr>
        <p:spPr>
          <a:xfrm>
            <a:off x="634124" y="1070975"/>
            <a:ext cx="11306416" cy="50166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3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67F81-10E5-43F8-8D70-6F0F38AD432B}"/>
              </a:ext>
            </a:extLst>
          </p:cNvPr>
          <p:cNvSpPr txBox="1"/>
          <p:nvPr/>
        </p:nvSpPr>
        <p:spPr>
          <a:xfrm>
            <a:off x="2792261" y="0"/>
            <a:ext cx="66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Создаем папки для «статики»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6456F-E0F4-4101-B321-69ABE834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04" y="909345"/>
            <a:ext cx="4801270" cy="27721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CA873E-C23C-49BB-9019-8649F4CF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78" y="909345"/>
            <a:ext cx="3263384" cy="12776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2CD45D-7366-44A7-9BAB-5D7E022C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641" y="2492739"/>
            <a:ext cx="5326046" cy="25968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8CAEA9-85B5-4593-9A5B-6DCAFF356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575" y="5509176"/>
            <a:ext cx="4046329" cy="10021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96D8C3-315F-49DE-AE4C-518ECC48F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5239" y="3948005"/>
            <a:ext cx="2563335" cy="2563335"/>
          </a:xfrm>
          <a:prstGeom prst="rect">
            <a:avLst/>
          </a:prstGeom>
        </p:spPr>
      </p:pic>
      <p:pic>
        <p:nvPicPr>
          <p:cNvPr id="15" name="Google Shape;2492;p237">
            <a:extLst>
              <a:ext uri="{FF2B5EF4-FFF2-40B4-BE49-F238E27FC236}">
                <a16:creationId xmlns:a16="http://schemas.microsoft.com/office/drawing/2014/main" id="{6F41D131-50B8-4C79-A595-F8C53BB0A9F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F04B41-7DBB-42A8-97BD-9611148DC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29" y="3138998"/>
            <a:ext cx="580003" cy="580003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E19E31-18B5-4C27-A61D-F23CC4BA58AB}"/>
              </a:ext>
            </a:extLst>
          </p:cNvPr>
          <p:cNvSpPr/>
          <p:nvPr/>
        </p:nvSpPr>
        <p:spPr>
          <a:xfrm>
            <a:off x="634123" y="646331"/>
            <a:ext cx="11409651" cy="60801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84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3625" y="0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Подключаем файл стилей </a:t>
            </a:r>
            <a:r>
              <a:rPr lang="en-US" sz="3600" b="1" dirty="0"/>
              <a:t>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25BC2-CAF8-4B9B-846A-49CD5F3DCEB7}"/>
              </a:ext>
            </a:extLst>
          </p:cNvPr>
          <p:cNvSpPr txBox="1"/>
          <p:nvPr/>
        </p:nvSpPr>
        <p:spPr>
          <a:xfrm>
            <a:off x="7919972" y="1209050"/>
            <a:ext cx="3876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2"/>
                </a:solidFill>
              </a:rPr>
              <a:t>Не забываем перезапускать сервер после внесения изменений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F0D91E-80B5-4AF1-BE9C-CB57DD94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7" y="3428999"/>
            <a:ext cx="10742113" cy="32166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6A8743-92C4-458C-BF5A-D7C3B283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6" y="939018"/>
            <a:ext cx="7127310" cy="2355947"/>
          </a:xfrm>
          <a:prstGeom prst="rect">
            <a:avLst/>
          </a:prstGeom>
        </p:spPr>
      </p:pic>
      <p:pic>
        <p:nvPicPr>
          <p:cNvPr id="14" name="Google Shape;2492;p237">
            <a:extLst>
              <a:ext uri="{FF2B5EF4-FFF2-40B4-BE49-F238E27FC236}">
                <a16:creationId xmlns:a16="http://schemas.microsoft.com/office/drawing/2014/main" id="{6EDD3ECF-6B2D-4672-B263-89EE63CC63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9A8D04-F155-4657-A7E3-C52A42AD8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603" y="3138997"/>
            <a:ext cx="580003" cy="58000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943BCD-AD73-4C7E-876E-64919F6EC9D3}"/>
              </a:ext>
            </a:extLst>
          </p:cNvPr>
          <p:cNvSpPr/>
          <p:nvPr/>
        </p:nvSpPr>
        <p:spPr>
          <a:xfrm>
            <a:off x="538799" y="789140"/>
            <a:ext cx="11401741" cy="59905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5809D-732C-4790-B916-423C17ED2B64}"/>
              </a:ext>
            </a:extLst>
          </p:cNvPr>
          <p:cNvSpPr txBox="1"/>
          <p:nvPr/>
        </p:nvSpPr>
        <p:spPr>
          <a:xfrm>
            <a:off x="3127332" y="0"/>
            <a:ext cx="593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Добавление изображений</a:t>
            </a:r>
            <a:r>
              <a:rPr lang="en-US" sz="3600" b="1" dirty="0"/>
              <a:t> </a:t>
            </a:r>
            <a:r>
              <a:rPr lang="ru-RU" sz="3600" b="1" dirty="0"/>
              <a:t>и скриптов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68B2FD-2544-4DA3-8617-23B9F1D3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7" y="1501137"/>
            <a:ext cx="11576705" cy="3058337"/>
          </a:xfrm>
          <a:prstGeom prst="rect">
            <a:avLst/>
          </a:prstGeom>
        </p:spPr>
      </p:pic>
      <p:pic>
        <p:nvPicPr>
          <p:cNvPr id="5" name="Google Shape;2492;p237">
            <a:extLst>
              <a:ext uri="{FF2B5EF4-FFF2-40B4-BE49-F238E27FC236}">
                <a16:creationId xmlns:a16="http://schemas.microsoft.com/office/drawing/2014/main" id="{DB8A575B-FFBA-40D1-BE63-CBA969BDAA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24C71A-2FCA-40FD-954E-1992DC23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5" y="5196682"/>
            <a:ext cx="2580362" cy="1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7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3650" y="1676400"/>
            <a:ext cx="7124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/>
              <a:t>Ваше первое веб-приложение готово!</a:t>
            </a:r>
          </a:p>
        </p:txBody>
      </p:sp>
    </p:spTree>
    <p:extLst>
      <p:ext uri="{BB962C8B-B14F-4D97-AF65-F5344CB8AC3E}">
        <p14:creationId xmlns:p14="http://schemas.microsoft.com/office/powerpoint/2010/main" val="317552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005AE-3457-4D9E-AE3A-791C5CA70E13}"/>
              </a:ext>
            </a:extLst>
          </p:cNvPr>
          <p:cNvSpPr txBox="1"/>
          <p:nvPr/>
        </p:nvSpPr>
        <p:spPr>
          <a:xfrm>
            <a:off x="-1" y="0"/>
            <a:ext cx="7866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Домашнее задание. </a:t>
            </a:r>
            <a:r>
              <a:rPr lang="ru-RU" sz="2800" dirty="0"/>
              <a:t>Разработать веб-приложение на </a:t>
            </a:r>
            <a:r>
              <a:rPr lang="en-US" sz="2800" dirty="0">
                <a:solidFill>
                  <a:schemeClr val="accent2"/>
                </a:solidFill>
              </a:rPr>
              <a:t>Flask</a:t>
            </a:r>
            <a:r>
              <a:rPr lang="ru-RU" sz="2800" dirty="0"/>
              <a:t> состоящее из следующих страниц: страница авторизации по адресу </a:t>
            </a:r>
            <a:r>
              <a:rPr lang="en-US" sz="2800" dirty="0">
                <a:solidFill>
                  <a:schemeClr val="accent2"/>
                </a:solidFill>
              </a:rPr>
              <a:t>/login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ru-RU" sz="2800" dirty="0"/>
              <a:t>страница регистрации по адресу </a:t>
            </a:r>
            <a:r>
              <a:rPr lang="en-US" sz="2800" dirty="0">
                <a:solidFill>
                  <a:schemeClr val="accent2"/>
                </a:solidFill>
              </a:rPr>
              <a:t>/registration</a:t>
            </a:r>
            <a:r>
              <a:rPr lang="ru-RU" sz="2800" dirty="0"/>
              <a:t>, основная страница сайта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/about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47EF54-48BA-43FA-9CBD-7940E465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7" y="2519990"/>
            <a:ext cx="3431305" cy="41824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1D078A-AB9A-4F3C-AD56-3393A8B9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08" y="3144049"/>
            <a:ext cx="3194632" cy="27413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047AFE-5848-4A18-B512-25FA90F6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318" y="305660"/>
            <a:ext cx="4160823" cy="62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9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sk (веб-фреймворк)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26" y="1435530"/>
            <a:ext cx="2922969" cy="11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&amp; Django Development - LogiCore Tech - Professional Servi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8" r="19570"/>
          <a:stretch/>
        </p:blipFill>
        <p:spPr bwMode="auto">
          <a:xfrm>
            <a:off x="676880" y="2823005"/>
            <a:ext cx="1200401" cy="121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57" y="235629"/>
            <a:ext cx="1533671" cy="15336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717" y="3302285"/>
            <a:ext cx="1465420" cy="146542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4B5FC-84C0-44FF-BE62-8FBD9020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8" y="4487703"/>
            <a:ext cx="3249461" cy="20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24A0E8-7072-4B61-99E6-CFE3E2EE9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61" y="1680809"/>
            <a:ext cx="2616297" cy="13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93AACB1-C1C9-47FC-8775-852B9703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4" y="3607921"/>
            <a:ext cx="3723422" cy="20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1DBEBC-E8E3-4BCE-BF14-D21CBA8E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4" y="3255763"/>
            <a:ext cx="2735230" cy="13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8A3A442-6EDF-400F-82AF-7CE1999D3B8C}"/>
              </a:ext>
            </a:extLst>
          </p:cNvPr>
          <p:cNvCxnSpPr>
            <a:cxnSpLocks/>
          </p:cNvCxnSpPr>
          <p:nvPr/>
        </p:nvCxnSpPr>
        <p:spPr>
          <a:xfrm flipH="1">
            <a:off x="4298274" y="651857"/>
            <a:ext cx="3515738" cy="57118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3E595B-E9DE-49EB-8467-A29FDB742C29}"/>
              </a:ext>
            </a:extLst>
          </p:cNvPr>
          <p:cNvSpPr txBox="1"/>
          <p:nvPr/>
        </p:nvSpPr>
        <p:spPr>
          <a:xfrm>
            <a:off x="1501769" y="113796"/>
            <a:ext cx="381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Back-end</a:t>
            </a:r>
            <a:endParaRPr lang="ru-RU" sz="36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5C58B-21F2-43F7-8147-B745ECB3C6DF}"/>
              </a:ext>
            </a:extLst>
          </p:cNvPr>
          <p:cNvSpPr txBox="1"/>
          <p:nvPr/>
        </p:nvSpPr>
        <p:spPr>
          <a:xfrm>
            <a:off x="6897073" y="5756674"/>
            <a:ext cx="381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Front-end</a:t>
            </a:r>
            <a:endParaRPr lang="ru-RU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2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1B3C04-E385-4D57-9BD1-5D139481D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6" y="2674307"/>
            <a:ext cx="1781303" cy="17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F7CAF-766A-4A41-B70B-8F5790F3F3F5}"/>
              </a:ext>
            </a:extLst>
          </p:cNvPr>
          <p:cNvSpPr txBox="1"/>
          <p:nvPr/>
        </p:nvSpPr>
        <p:spPr>
          <a:xfrm>
            <a:off x="152400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Программы, которые нам потребуются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07B69E-399C-4000-B791-8A8065F1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34" y="1481727"/>
            <a:ext cx="1781303" cy="17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3B79B54-033A-4A9B-A128-2603F4D2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34" y="4008329"/>
            <a:ext cx="1640909" cy="16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290F22-539F-4549-B9C8-4BA4B900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412" y="1990395"/>
            <a:ext cx="3063401" cy="108920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989FA34-0914-4544-A01C-EEA123D7B01B}"/>
              </a:ext>
            </a:extLst>
          </p:cNvPr>
          <p:cNvGrpSpPr/>
          <p:nvPr/>
        </p:nvGrpSpPr>
        <p:grpSpPr>
          <a:xfrm>
            <a:off x="8789883" y="3946036"/>
            <a:ext cx="2868460" cy="1613509"/>
            <a:chOff x="8202880" y="4022028"/>
            <a:chExt cx="2868460" cy="1613509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18D8E3F9-89FA-406C-A0DA-FC40C67BA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880" y="4022028"/>
              <a:ext cx="2868460" cy="161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937781AA-4481-42F6-8FF3-AD0C1CE8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09882" y="5110587"/>
              <a:ext cx="1838582" cy="457264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FA475D9-6657-4F2E-89DE-B68FB7077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5942" y="4135237"/>
              <a:ext cx="1838582" cy="4572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4673D5-20F4-42E2-823E-18E7F2A37AC0}"/>
              </a:ext>
            </a:extLst>
          </p:cNvPr>
          <p:cNvSpPr txBox="1"/>
          <p:nvPr/>
        </p:nvSpPr>
        <p:spPr>
          <a:xfrm>
            <a:off x="2939518" y="2780128"/>
            <a:ext cx="1120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</a:rPr>
              <a:t>+</a:t>
            </a:r>
            <a:endParaRPr lang="ru-RU" sz="9600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14542-A234-480A-B63A-505C81EC05A3}"/>
              </a:ext>
            </a:extLst>
          </p:cNvPr>
          <p:cNvSpPr txBox="1"/>
          <p:nvPr/>
        </p:nvSpPr>
        <p:spPr>
          <a:xfrm>
            <a:off x="7060742" y="2747558"/>
            <a:ext cx="1120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</a:rPr>
              <a:t>+</a:t>
            </a:r>
            <a:endParaRPr lang="ru-RU" sz="9600" b="1" dirty="0">
              <a:solidFill>
                <a:schemeClr val="accent2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59DF06E-8E1B-4A4F-AFC7-5FBA9D3A7C9E}"/>
              </a:ext>
            </a:extLst>
          </p:cNvPr>
          <p:cNvCxnSpPr/>
          <p:nvPr/>
        </p:nvCxnSpPr>
        <p:spPr>
          <a:xfrm>
            <a:off x="4613034" y="3611880"/>
            <a:ext cx="178130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BC0A7010-EE56-46C3-B0C3-0692EED9626B}"/>
              </a:ext>
            </a:extLst>
          </p:cNvPr>
          <p:cNvCxnSpPr/>
          <p:nvPr/>
        </p:nvCxnSpPr>
        <p:spPr>
          <a:xfrm>
            <a:off x="9305339" y="3558540"/>
            <a:ext cx="178130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1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8681" y="0"/>
            <a:ext cx="682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Установим библиотеку </a:t>
            </a:r>
            <a:r>
              <a:rPr lang="en-US" sz="3600" b="1" dirty="0"/>
              <a:t>Flask</a:t>
            </a:r>
            <a:endParaRPr lang="ru-RU" sz="3600" b="1" dirty="0"/>
          </a:p>
        </p:txBody>
      </p:sp>
      <p:pic>
        <p:nvPicPr>
          <p:cNvPr id="6" name="Google Shape;2492;p237">
            <a:extLst>
              <a:ext uri="{FF2B5EF4-FFF2-40B4-BE49-F238E27FC236}">
                <a16:creationId xmlns:a16="http://schemas.microsoft.com/office/drawing/2014/main" id="{ACF1C0B6-3F74-4CD7-8D0E-06554B57F63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3E975D-3533-4632-B074-489D4714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1" y="3396868"/>
            <a:ext cx="580003" cy="58000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0EA35D2-E09D-44F9-B29B-9DDB1051D955}"/>
              </a:ext>
            </a:extLst>
          </p:cNvPr>
          <p:cNvSpPr/>
          <p:nvPr/>
        </p:nvSpPr>
        <p:spPr>
          <a:xfrm>
            <a:off x="634124" y="762000"/>
            <a:ext cx="11306416" cy="5730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80EB79-73D8-4CE9-AC6A-E28483E7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96" y="906641"/>
            <a:ext cx="6048884" cy="21715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AB518F-6E1A-451D-9821-C796E3862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547" y="3404442"/>
            <a:ext cx="7742045" cy="296539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9014845" y="4247676"/>
            <a:ext cx="490872" cy="6394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FC5F9B8-92EB-4ACF-A984-7FB933CA1830}"/>
              </a:ext>
            </a:extLst>
          </p:cNvPr>
          <p:cNvCxnSpPr/>
          <p:nvPr/>
        </p:nvCxnSpPr>
        <p:spPr>
          <a:xfrm>
            <a:off x="8124193" y="5234940"/>
            <a:ext cx="178130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700" y="0"/>
            <a:ext cx="746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Создаём и запускаем веб-сервер</a:t>
            </a:r>
          </a:p>
        </p:txBody>
      </p:sp>
      <p:pic>
        <p:nvPicPr>
          <p:cNvPr id="4" name="Google Shape;2492;p237">
            <a:extLst>
              <a:ext uri="{FF2B5EF4-FFF2-40B4-BE49-F238E27FC236}">
                <a16:creationId xmlns:a16="http://schemas.microsoft.com/office/drawing/2014/main" id="{5D23E7D8-009A-43BE-BC12-3F69AC123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749166-BC15-44C3-A39B-640C9079F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1" y="3396868"/>
            <a:ext cx="580003" cy="58000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225AE4-7E39-428B-8B92-1966AC80A036}"/>
              </a:ext>
            </a:extLst>
          </p:cNvPr>
          <p:cNvSpPr/>
          <p:nvPr/>
        </p:nvSpPr>
        <p:spPr>
          <a:xfrm>
            <a:off x="634124" y="762000"/>
            <a:ext cx="11306416" cy="5730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E17007-01EA-4EB1-92A9-6E1F8506E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05" y="925329"/>
            <a:ext cx="8220776" cy="2503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01A160-44A1-4057-8033-3230877AE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664" y="3825238"/>
            <a:ext cx="10773549" cy="23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0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FD224B-7B8F-4345-B1E1-4A129B8D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1" y="1199074"/>
            <a:ext cx="9396107" cy="20165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75556C-FEE2-4634-8B02-A16CF9D4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38" y="3528060"/>
            <a:ext cx="9159491" cy="2644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B2DB4-E26D-4E15-952B-5A257C14F8BB}"/>
              </a:ext>
            </a:extLst>
          </p:cNvPr>
          <p:cNvSpPr txBox="1"/>
          <p:nvPr/>
        </p:nvSpPr>
        <p:spPr>
          <a:xfrm>
            <a:off x="2068830" y="0"/>
            <a:ext cx="805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На слайде точно не было ошибки?</a:t>
            </a:r>
          </a:p>
        </p:txBody>
      </p:sp>
      <p:pic>
        <p:nvPicPr>
          <p:cNvPr id="8" name="Google Shape;2492;p237">
            <a:extLst>
              <a:ext uri="{FF2B5EF4-FFF2-40B4-BE49-F238E27FC236}">
                <a16:creationId xmlns:a16="http://schemas.microsoft.com/office/drawing/2014/main" id="{9ADC8331-03CF-4015-9138-1E4844055F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39385F-0A84-4296-B040-437505325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1" y="3138998"/>
            <a:ext cx="580003" cy="58000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A131BB-CD48-4789-921F-808324174A4F}"/>
              </a:ext>
            </a:extLst>
          </p:cNvPr>
          <p:cNvSpPr/>
          <p:nvPr/>
        </p:nvSpPr>
        <p:spPr>
          <a:xfrm>
            <a:off x="634124" y="762000"/>
            <a:ext cx="11306416" cy="5730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6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Добавляем веб-страницы нашего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0395DB-8A51-4EC7-9438-01EBA515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64" y="1154045"/>
            <a:ext cx="9330071" cy="4941955"/>
          </a:xfrm>
          <a:prstGeom prst="rect">
            <a:avLst/>
          </a:prstGeom>
        </p:spPr>
      </p:pic>
      <p:pic>
        <p:nvPicPr>
          <p:cNvPr id="6" name="Google Shape;2492;p237">
            <a:extLst>
              <a:ext uri="{FF2B5EF4-FFF2-40B4-BE49-F238E27FC236}">
                <a16:creationId xmlns:a16="http://schemas.microsoft.com/office/drawing/2014/main" id="{2FB7CEE5-E696-42E5-BE64-DC419D711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B16387-77B2-4DA2-AF4A-45CC2387D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1" y="3138998"/>
            <a:ext cx="580003" cy="58000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B0AA49-12F5-4017-8E41-E446F00CE652}"/>
              </a:ext>
            </a:extLst>
          </p:cNvPr>
          <p:cNvSpPr/>
          <p:nvPr/>
        </p:nvSpPr>
        <p:spPr>
          <a:xfrm>
            <a:off x="634124" y="762000"/>
            <a:ext cx="11306416" cy="5730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7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CA4E8-C375-4B9F-BD8F-197229C17EF5}"/>
              </a:ext>
            </a:extLst>
          </p:cNvPr>
          <p:cNvSpPr txBox="1"/>
          <p:nvPr/>
        </p:nvSpPr>
        <p:spPr>
          <a:xfrm>
            <a:off x="2023110" y="0"/>
            <a:ext cx="814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Взглянем на результат своих трудов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CEF6D9-E0BB-4912-9E2F-DAFD4415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14" y="1640310"/>
            <a:ext cx="3801886" cy="1531695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E339B21-45F1-4DF7-996C-EBDB1927D495}"/>
              </a:ext>
            </a:extLst>
          </p:cNvPr>
          <p:cNvGrpSpPr/>
          <p:nvPr/>
        </p:nvGrpSpPr>
        <p:grpSpPr>
          <a:xfrm>
            <a:off x="7877665" y="835074"/>
            <a:ext cx="2973154" cy="5657165"/>
            <a:chOff x="8386151" y="975359"/>
            <a:chExt cx="2973154" cy="5657165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FAAF4F4-5C35-4090-B6C9-C810774C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500" y="6365945"/>
              <a:ext cx="2282455" cy="45719"/>
            </a:xfrm>
            <a:prstGeom prst="rect">
              <a:avLst/>
            </a:prstGeom>
          </p:spPr>
        </p:pic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9E68085-8014-4ECB-8B31-ABCBAFCA3E70}"/>
                </a:ext>
              </a:extLst>
            </p:cNvPr>
            <p:cNvGrpSpPr/>
            <p:nvPr/>
          </p:nvGrpSpPr>
          <p:grpSpPr>
            <a:xfrm>
              <a:off x="8386151" y="975359"/>
              <a:ext cx="2973154" cy="5657165"/>
              <a:chOff x="7557419" y="589865"/>
              <a:chExt cx="3604260" cy="68580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682EF7C5-BB71-4585-A375-63D55C5FB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09"/>
              <a:stretch/>
            </p:blipFill>
            <p:spPr bwMode="auto">
              <a:xfrm>
                <a:off x="7875429" y="913031"/>
                <a:ext cx="2968241" cy="6211669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>
                <a:extLst>
                  <a:ext uri="{FF2B5EF4-FFF2-40B4-BE49-F238E27FC236}">
                    <a16:creationId xmlns:a16="http://schemas.microsoft.com/office/drawing/2014/main" id="{FC8275E8-1670-41DE-8C7B-255E947676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02" r="34936"/>
              <a:stretch/>
            </p:blipFill>
            <p:spPr bwMode="auto">
              <a:xfrm>
                <a:off x="7557419" y="589865"/>
                <a:ext cx="360426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D1E2E2-8E0C-414F-8BCD-04E367933FF3}"/>
              </a:ext>
            </a:extLst>
          </p:cNvPr>
          <p:cNvSpPr txBox="1"/>
          <p:nvPr/>
        </p:nvSpPr>
        <p:spPr>
          <a:xfrm>
            <a:off x="1602169" y="3429000"/>
            <a:ext cx="5185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2"/>
                </a:solidFill>
              </a:rPr>
              <a:t>При подключении к одной сети, сайт можно открыть даже с телефона или другого компьютера</a:t>
            </a:r>
          </a:p>
        </p:txBody>
      </p:sp>
      <p:pic>
        <p:nvPicPr>
          <p:cNvPr id="14" name="Google Shape;2492;p237">
            <a:extLst>
              <a:ext uri="{FF2B5EF4-FFF2-40B4-BE49-F238E27FC236}">
                <a16:creationId xmlns:a16="http://schemas.microsoft.com/office/drawing/2014/main" id="{759DDD9F-A49B-4D69-A3AB-1DB3CDCBB1D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41A7846-2905-455A-87AC-465D2581B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138998"/>
            <a:ext cx="580003" cy="58000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3AB361D-DB43-4D3C-9020-A9BC3B7E8676}"/>
              </a:ext>
            </a:extLst>
          </p:cNvPr>
          <p:cNvSpPr/>
          <p:nvPr/>
        </p:nvSpPr>
        <p:spPr>
          <a:xfrm>
            <a:off x="634124" y="762000"/>
            <a:ext cx="11306416" cy="5730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A120-8A9A-4439-9978-C0C90FE25151}"/>
              </a:ext>
            </a:extLst>
          </p:cNvPr>
          <p:cNvSpPr txBox="1"/>
          <p:nvPr/>
        </p:nvSpPr>
        <p:spPr>
          <a:xfrm>
            <a:off x="0" y="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Задание 1. </a:t>
            </a:r>
            <a:r>
              <a:rPr lang="ru-RU" sz="2800" dirty="0"/>
              <a:t>Создайте страницы с адресами </a:t>
            </a:r>
            <a:r>
              <a:rPr lang="en-US" sz="2800" dirty="0">
                <a:solidFill>
                  <a:schemeClr val="accent2"/>
                </a:solidFill>
              </a:rPr>
              <a:t>/school2098</a:t>
            </a:r>
            <a:r>
              <a:rPr lang="ru-RU" sz="2800" dirty="0">
                <a:solidFill>
                  <a:schemeClr val="accent2"/>
                </a:solidFill>
              </a:rPr>
              <a:t> </a:t>
            </a:r>
            <a:r>
              <a:rPr lang="ru-RU" sz="2800" dirty="0"/>
              <a:t>и </a:t>
            </a:r>
            <a:r>
              <a:rPr lang="en-US" sz="2800" dirty="0">
                <a:solidFill>
                  <a:schemeClr val="accent2"/>
                </a:solidFill>
              </a:rPr>
              <a:t>/10Iclass</a:t>
            </a:r>
            <a:r>
              <a:rPr lang="ru-RU" sz="2800" dirty="0">
                <a:solidFill>
                  <a:schemeClr val="accent2"/>
                </a:solidFill>
              </a:rPr>
              <a:t> </a:t>
            </a:r>
            <a:r>
              <a:rPr lang="ru-RU" sz="2800" dirty="0"/>
              <a:t>на которых будет какая-то текстовая информация про школу и свой класс и протестируйте сайты с телефона.</a:t>
            </a:r>
          </a:p>
        </p:txBody>
      </p:sp>
    </p:spTree>
    <p:extLst>
      <p:ext uri="{BB962C8B-B14F-4D97-AF65-F5344CB8AC3E}">
        <p14:creationId xmlns:p14="http://schemas.microsoft.com/office/powerpoint/2010/main" val="2689264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155</Words>
  <Application>Microsoft Office PowerPoint</Application>
  <PresentationFormat>Широкоэкранный</PresentationFormat>
  <Paragraphs>24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Создаем веб-приложение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Первое веб-приложение</dc:title>
  <dc:creator>Евгений</dc:creator>
  <cp:lastModifiedBy>Гоптарь Евгений Андреевич</cp:lastModifiedBy>
  <cp:revision>113</cp:revision>
  <dcterms:created xsi:type="dcterms:W3CDTF">2023-01-11T20:46:22Z</dcterms:created>
  <dcterms:modified xsi:type="dcterms:W3CDTF">2023-12-04T20:29:45Z</dcterms:modified>
</cp:coreProperties>
</file>