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1F9AC-E83D-4A41-8DE9-6B1A0620B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03468B-B2FF-4DF6-AA09-F25A8311C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8E84B-FA34-46F7-8A51-83A5AAFC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DA3BA-9004-4573-97BC-ABDCAB4C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9ADCF-FD49-4AE4-9FD4-A821832C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4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CDC3B-7603-4F59-99A9-DD3C4926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D1CDE-2440-4FEA-A93F-CAD0861C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4F54B-271E-4BE3-9B93-1D55669D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04DEE3-0900-4183-90BA-163995F6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986D4A-CCCB-4829-B0BC-8A09C94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5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450FFC-2F8A-4B6A-B2FC-10E26E08F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FA6FCA-9C04-4631-A5B2-A3C7384EC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7B6FF-A9C9-43A1-A9CB-08DABC27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EBB86-0B0C-433E-AA76-A78A013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919C4-7704-4065-9E71-DED8AEA4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2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89E6E-090D-4635-BB03-9745E9DA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ADC02-3367-4F54-AC1A-BE45B7D5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DECC2-328E-4815-84FC-E234E013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B6C5C-D515-4ECE-93DF-2738DBF4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8E3C2-5E68-4F45-9C8E-543710F0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45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BFF9B-2A00-43DA-BD22-99717EB1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DC57A-FC71-4130-92AE-0F836445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774F4-0806-4DD9-A60D-D8D64D4A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6373D-CF28-4E41-8507-BC98F960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E40FB6-7BED-45A8-8D5F-C4E544EC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48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D55E-ABBB-4D1D-B211-92B46AA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5C8B8-92E6-49E6-807E-8F1953FF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3812D-3EC4-4D08-A9D0-6DD71BA6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9DB0C5-2AB0-486D-ABFD-E1AE38A9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D661BC-FB8E-4386-9E52-EC0EBB78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686CE8-67AF-4850-B345-4EEDCDFC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5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32C2C-C39A-406B-9375-A75B25F7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D509D-1A0A-4251-825D-7CF6CD94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88AA5C-57BA-439C-8C7E-6CCBA4EB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54D8BD-52F0-4CDD-B264-3C01CF7D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AB1EDD-0DFB-46CE-98D2-AEF689BB5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A04EF0-16F8-4B16-9E65-00F29272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DBC898-B288-44DD-AF7B-B25AB032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CF36E3-6E0D-4A75-BFA2-6D730F37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5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2EC7-4F7A-46CD-BCC7-259077B5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B42FB-3209-46E3-B7DA-2F75CB51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DFAF67-CB02-4989-AC30-F1B8A22B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06A973-4A86-416B-ACE7-F5F1B757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0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F106E5-5F06-4E50-A804-3F671AF6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54C442-EF52-4B53-8275-A8B535DF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E56DB4-F625-4B46-B3EE-38B8AFAE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9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3D63B-CDCF-4627-AE0F-3E909B91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0D891-6FFB-4998-B1F6-E32D9C2C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4B52BE-D336-49DC-B3BB-9ABFD8BB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C56FA-8261-4A21-873E-3F2A352F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8BFB0-B594-4CE9-935E-04641C86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8D0075-034C-4F58-B2D9-2486C1A1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1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B80D1-1B9D-48D1-9160-A48FC44B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68E321-B60E-4609-A83F-899865FB0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B80829-DD69-4580-B4C5-B77C0614A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AEDEC4-DDC2-49A1-B52B-4F6C303B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A3202B-BE61-4454-BE98-2AB07A98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48E53-2003-494B-BC82-45857B03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5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B41AF-2D96-4C3E-93FB-ACF3A58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B8B96E-4682-499E-A941-A5BE6007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45E21-DA00-465D-B8C8-C803C8DE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41BF-78BD-40C6-A1A4-578EA79DA4F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FBB3C4-1414-4B28-9C74-9E927CE9E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8B12B-D799-48CD-B6D4-4EA1273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534-9848-417F-AFBD-232BDCDCB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05E69-AC68-4A13-B4F8-4990A0037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Alchemy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466DE5-705A-43C4-959A-98E3BA91B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10 класс</a:t>
            </a:r>
          </a:p>
        </p:txBody>
      </p:sp>
    </p:spTree>
    <p:extLst>
      <p:ext uri="{BB962C8B-B14F-4D97-AF65-F5344CB8AC3E}">
        <p14:creationId xmlns:p14="http://schemas.microsoft.com/office/powerpoint/2010/main" val="399313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74537-71A6-43B5-AA31-7A22661B96A8}"/>
              </a:ext>
            </a:extLst>
          </p:cNvPr>
          <p:cNvSpPr txBox="1"/>
          <p:nvPr/>
        </p:nvSpPr>
        <p:spPr>
          <a:xfrm>
            <a:off x="988513" y="0"/>
            <a:ext cx="1021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DBeaver</a:t>
            </a:r>
            <a:r>
              <a:rPr lang="ru-RU" sz="3600" b="1" dirty="0"/>
              <a:t> и ручное редактирование базы данных</a:t>
            </a:r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61CB2AE3-E5E6-4312-9F23-CBA8849B81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1B5C73-841A-41B4-AC1D-F3733FDA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8" y="1453018"/>
            <a:ext cx="4963728" cy="41085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1874F9-8E8D-4D4B-8AF7-D8F850789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292" y="1296288"/>
            <a:ext cx="5810651" cy="47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24FB5A-B137-4FBD-90E1-7577B24F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" y="1973388"/>
            <a:ext cx="4465369" cy="35867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38CF3-49BF-425C-B782-0063735AA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57"/>
          <a:stretch/>
        </p:blipFill>
        <p:spPr>
          <a:xfrm>
            <a:off x="7484441" y="1317644"/>
            <a:ext cx="3000794" cy="26371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60BF7F-94FD-49C6-AAD7-40888CE58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685"/>
          <a:stretch/>
        </p:blipFill>
        <p:spPr>
          <a:xfrm>
            <a:off x="5024186" y="4108125"/>
            <a:ext cx="6737753" cy="2637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92918-D2E6-4F00-85FE-EA1BDD6E1C2C}"/>
              </a:ext>
            </a:extLst>
          </p:cNvPr>
          <p:cNvSpPr txBox="1"/>
          <p:nvPr/>
        </p:nvSpPr>
        <p:spPr>
          <a:xfrm>
            <a:off x="988513" y="0"/>
            <a:ext cx="1021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DBeaver</a:t>
            </a:r>
            <a:r>
              <a:rPr lang="ru-RU" sz="3600" b="1" dirty="0"/>
              <a:t> и ручное редактирование базы данных</a:t>
            </a:r>
          </a:p>
        </p:txBody>
      </p:sp>
      <p:pic>
        <p:nvPicPr>
          <p:cNvPr id="9" name="Google Shape;2492;p237">
            <a:extLst>
              <a:ext uri="{FF2B5EF4-FFF2-40B4-BE49-F238E27FC236}">
                <a16:creationId xmlns:a16="http://schemas.microsoft.com/office/drawing/2014/main" id="{4CFD7691-8502-485B-8BF3-85454980101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73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792918-D2E6-4F00-85FE-EA1BDD6E1C2C}"/>
              </a:ext>
            </a:extLst>
          </p:cNvPr>
          <p:cNvSpPr txBox="1"/>
          <p:nvPr/>
        </p:nvSpPr>
        <p:spPr>
          <a:xfrm>
            <a:off x="988513" y="0"/>
            <a:ext cx="1021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DBeaver</a:t>
            </a:r>
            <a:r>
              <a:rPr lang="ru-RU" sz="3600" b="1" dirty="0"/>
              <a:t> и ручное редактирование базы данных</a:t>
            </a:r>
          </a:p>
        </p:txBody>
      </p:sp>
      <p:pic>
        <p:nvPicPr>
          <p:cNvPr id="9" name="Google Shape;2492;p237">
            <a:extLst>
              <a:ext uri="{FF2B5EF4-FFF2-40B4-BE49-F238E27FC236}">
                <a16:creationId xmlns:a16="http://schemas.microsoft.com/office/drawing/2014/main" id="{4CFD7691-8502-485B-8BF3-8545498010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7E6384-5D07-41CC-989F-52B86500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6" y="918313"/>
            <a:ext cx="6058746" cy="28293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D4D218-90CD-46E8-9687-478590364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612" y="2304789"/>
            <a:ext cx="6962758" cy="43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D5B7-FF26-4AE8-A1EB-C38E3979AA85}"/>
              </a:ext>
            </a:extLst>
          </p:cNvPr>
          <p:cNvSpPr txBox="1"/>
          <p:nvPr/>
        </p:nvSpPr>
        <p:spPr>
          <a:xfrm>
            <a:off x="2494767" y="0"/>
            <a:ext cx="72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Получение записей и создание записей в базе данных из </a:t>
            </a:r>
            <a:r>
              <a:rPr lang="en-US" sz="3600" b="1" dirty="0"/>
              <a:t>Flask</a:t>
            </a:r>
            <a:endParaRPr lang="ru-RU" sz="3600" b="1" dirty="0"/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323C6F82-9201-4074-8826-EEB2E5D1DE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256F7-C328-47DC-8AF0-2EB6F24F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9" y="1628382"/>
            <a:ext cx="9311445" cy="20605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5A67FE-1EE3-48A4-8A1E-E2C70CEB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87" y="4520909"/>
            <a:ext cx="3229426" cy="10478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998DAB-29A6-46A3-BB54-509CDAFDC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646" y="3757810"/>
            <a:ext cx="2780082" cy="29436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CDFFB4-C2FD-4C31-8945-56985C680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787" y="4256324"/>
            <a:ext cx="4689848" cy="19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D5B7-FF26-4AE8-A1EB-C38E3979AA85}"/>
              </a:ext>
            </a:extLst>
          </p:cNvPr>
          <p:cNvSpPr txBox="1"/>
          <p:nvPr/>
        </p:nvSpPr>
        <p:spPr>
          <a:xfrm>
            <a:off x="2494767" y="0"/>
            <a:ext cx="72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Получение записей и создание записей в базе данных из </a:t>
            </a:r>
            <a:r>
              <a:rPr lang="en-US" sz="3600" b="1" dirty="0"/>
              <a:t>Flask</a:t>
            </a:r>
            <a:endParaRPr lang="ru-RU" sz="3600" b="1" dirty="0"/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323C6F82-9201-4074-8826-EEB2E5D1DE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CBAF1-DFD7-404C-BBB6-5FF8330C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0" r="10147"/>
          <a:stretch/>
        </p:blipFill>
        <p:spPr>
          <a:xfrm>
            <a:off x="225469" y="1947310"/>
            <a:ext cx="4816257" cy="32389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466921-9154-4311-BC80-2B8B7980F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99" y="1937915"/>
            <a:ext cx="3658111" cy="1038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03A965-92B8-4FB5-9433-676D78ABA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524" y="3727082"/>
            <a:ext cx="5957460" cy="23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34661-B951-49A4-9604-E3425C52C818}"/>
              </a:ext>
            </a:extLst>
          </p:cNvPr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Домашнее задание. </a:t>
            </a:r>
            <a:r>
              <a:rPr lang="ru-RU" sz="2800" dirty="0"/>
              <a:t>Создайте три таблицы базы данных про магазины (связи между таблицами пока не реализовывайте). Добавьте через </a:t>
            </a:r>
            <a:r>
              <a:rPr lang="en-US" sz="2800" dirty="0"/>
              <a:t>DBeaver</a:t>
            </a:r>
            <a:r>
              <a:rPr lang="ru-RU" sz="2800" dirty="0"/>
              <a:t> по 3-4 записи в каждую таблицу. Создайте три </a:t>
            </a:r>
            <a:r>
              <a:rPr lang="en-US" sz="2800" dirty="0" err="1"/>
              <a:t>url</a:t>
            </a:r>
            <a:r>
              <a:rPr lang="en-US" sz="2800" dirty="0"/>
              <a:t>-</a:t>
            </a:r>
            <a:r>
              <a:rPr lang="ru-RU" sz="2800" dirty="0"/>
              <a:t>адреса по каждому из которых можно получить строку со списком магазинов, со списком торговых операций и со списком товаров.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51B4B6-7BEB-4D43-9B35-CD52D0D9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69" y="2890380"/>
            <a:ext cx="9387062" cy="29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53FBE-C13D-4AD3-874A-25B37700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5" t="1532" r="6080"/>
          <a:stretch/>
        </p:blipFill>
        <p:spPr>
          <a:xfrm>
            <a:off x="319414" y="2686833"/>
            <a:ext cx="6063051" cy="400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30834-A9FA-4CF5-B09E-E17DA0A73812}"/>
              </a:ext>
            </a:extLst>
          </p:cNvPr>
          <p:cNvSpPr txBox="1"/>
          <p:nvPr/>
        </p:nvSpPr>
        <p:spPr>
          <a:xfrm>
            <a:off x="3772422" y="0"/>
            <a:ext cx="464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Flask SQLAlchemy</a:t>
            </a:r>
            <a:endParaRPr lang="ru-RU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3FD57-D253-4C36-82AE-DEC449D96661}"/>
              </a:ext>
            </a:extLst>
          </p:cNvPr>
          <p:cNvSpPr txBox="1"/>
          <p:nvPr/>
        </p:nvSpPr>
        <p:spPr>
          <a:xfrm>
            <a:off x="0" y="911546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accent2"/>
                </a:solidFill>
              </a:rPr>
              <a:t>ORM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accent2"/>
                </a:solidFill>
              </a:rPr>
              <a:t>(Object-</a:t>
            </a:r>
            <a:r>
              <a:rPr lang="ru-RU" sz="2800" dirty="0" err="1">
                <a:solidFill>
                  <a:schemeClr val="accent2"/>
                </a:solidFill>
              </a:rPr>
              <a:t>Relational</a:t>
            </a:r>
            <a:r>
              <a:rPr lang="ru-RU" sz="2800" dirty="0">
                <a:solidFill>
                  <a:schemeClr val="accent2"/>
                </a:solidFill>
              </a:rPr>
              <a:t> </a:t>
            </a:r>
            <a:r>
              <a:rPr lang="ru-RU" sz="2800" dirty="0" err="1">
                <a:solidFill>
                  <a:schemeClr val="accent2"/>
                </a:solidFill>
              </a:rPr>
              <a:t>Mapping</a:t>
            </a:r>
            <a:r>
              <a:rPr lang="ru-RU" sz="2800" dirty="0">
                <a:solidFill>
                  <a:schemeClr val="accent2"/>
                </a:solidFill>
              </a:rPr>
              <a:t>) </a:t>
            </a:r>
            <a:r>
              <a:rPr lang="ru-RU" sz="2800" dirty="0"/>
              <a:t>— это технология, которая позволяет сопоставлять модели, типы которых несовместимы. Например: таблица базы данных и объект языка программирования.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27B016-8CDF-42A3-A7BF-C8F6F66B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98" y="2509772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492;p237">
            <a:extLst>
              <a:ext uri="{FF2B5EF4-FFF2-40B4-BE49-F238E27FC236}">
                <a16:creationId xmlns:a16="http://schemas.microsoft.com/office/drawing/2014/main" id="{30AF50E6-F895-4EAB-9854-19F218A744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14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38C89-0E01-4729-B1DB-52374FE7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7" y="2485566"/>
            <a:ext cx="3181794" cy="2838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F99CD-A381-4561-9B03-F1EDD85DCFA7}"/>
              </a:ext>
            </a:extLst>
          </p:cNvPr>
          <p:cNvSpPr txBox="1"/>
          <p:nvPr/>
        </p:nvSpPr>
        <p:spPr>
          <a:xfrm>
            <a:off x="3136726" y="0"/>
            <a:ext cx="591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Реляционные базы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1DD5-B347-436E-BB60-FA0149E0646B}"/>
              </a:ext>
            </a:extLst>
          </p:cNvPr>
          <p:cNvSpPr txBox="1"/>
          <p:nvPr/>
        </p:nvSpPr>
        <p:spPr>
          <a:xfrm>
            <a:off x="622034" y="757825"/>
            <a:ext cx="1129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Реляционные базы данных состоят из </a:t>
            </a:r>
            <a:r>
              <a:rPr lang="ru-RU" sz="2800" dirty="0">
                <a:solidFill>
                  <a:schemeClr val="accent2"/>
                </a:solidFill>
              </a:rPr>
              <a:t>таблиц</a:t>
            </a:r>
            <a:r>
              <a:rPr lang="ru-RU" sz="2800" dirty="0"/>
              <a:t>, которые в свою очередь состоят из </a:t>
            </a:r>
            <a:r>
              <a:rPr lang="ru-RU" sz="2800" dirty="0">
                <a:solidFill>
                  <a:schemeClr val="accent2"/>
                </a:solidFill>
              </a:rPr>
              <a:t>записей</a:t>
            </a:r>
            <a:r>
              <a:rPr lang="ru-RU" sz="2800" dirty="0"/>
              <a:t>. У каждой записи есть </a:t>
            </a:r>
            <a:r>
              <a:rPr lang="ru-RU" sz="2800" dirty="0">
                <a:solidFill>
                  <a:schemeClr val="accent2"/>
                </a:solidFill>
              </a:rPr>
              <a:t>поля</a:t>
            </a:r>
            <a:r>
              <a:rPr lang="ru-RU" sz="2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7B7D7-EE02-4F57-BF63-20554BE4DFCA}"/>
              </a:ext>
            </a:extLst>
          </p:cNvPr>
          <p:cNvSpPr txBox="1"/>
          <p:nvPr/>
        </p:nvSpPr>
        <p:spPr>
          <a:xfrm>
            <a:off x="4228579" y="2161703"/>
            <a:ext cx="7685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Первичный ключ (</a:t>
            </a:r>
            <a:r>
              <a:rPr lang="en-US" sz="2800" dirty="0">
                <a:solidFill>
                  <a:schemeClr val="accent2"/>
                </a:solidFill>
              </a:rPr>
              <a:t>primary key)</a:t>
            </a:r>
            <a:r>
              <a:rPr lang="ru-RU" sz="2800" dirty="0">
                <a:solidFill>
                  <a:schemeClr val="accent2"/>
                </a:solidFill>
              </a:rPr>
              <a:t> </a:t>
            </a:r>
            <a:r>
              <a:rPr lang="ru-RU" sz="2800" dirty="0"/>
              <a:t>– уникальный идентификатор записи в таблице.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785BB-B748-4924-A85F-48D66A0DA493}"/>
              </a:ext>
            </a:extLst>
          </p:cNvPr>
          <p:cNvSpPr txBox="1"/>
          <p:nvPr/>
        </p:nvSpPr>
        <p:spPr>
          <a:xfrm>
            <a:off x="4228579" y="3848407"/>
            <a:ext cx="75418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Некоторые свойства полей в </a:t>
            </a:r>
            <a:r>
              <a:rPr lang="en-US" sz="2800" dirty="0"/>
              <a:t>sqlalchemy</a:t>
            </a:r>
            <a:r>
              <a:rPr lang="ru-RU" sz="2800" dirty="0"/>
              <a:t>: </a:t>
            </a:r>
            <a:r>
              <a:rPr lang="en-US" sz="2800" dirty="0">
                <a:solidFill>
                  <a:schemeClr val="accent2"/>
                </a:solidFill>
              </a:rPr>
              <a:t>nullable</a:t>
            </a:r>
            <a:r>
              <a:rPr lang="en-US" sz="2800" dirty="0"/>
              <a:t> (</a:t>
            </a:r>
            <a:r>
              <a:rPr lang="ru-RU" sz="2800" dirty="0"/>
              <a:t>может ли быть пустым), </a:t>
            </a:r>
            <a:r>
              <a:rPr lang="en-US" sz="2800" dirty="0">
                <a:solidFill>
                  <a:schemeClr val="accent2"/>
                </a:solidFill>
              </a:rPr>
              <a:t>unique</a:t>
            </a:r>
            <a:r>
              <a:rPr lang="ru-RU" sz="2800" dirty="0"/>
              <a:t> (должно ли быть уникальным), </a:t>
            </a:r>
            <a:r>
              <a:rPr lang="en-US" sz="2800" dirty="0" err="1">
                <a:solidFill>
                  <a:schemeClr val="accent2"/>
                </a:solidFill>
              </a:rPr>
              <a:t>primary_key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ru-RU" sz="2800" dirty="0"/>
              <a:t>(является ли поле первичным ключом)</a:t>
            </a:r>
          </a:p>
        </p:txBody>
      </p:sp>
      <p:pic>
        <p:nvPicPr>
          <p:cNvPr id="11" name="Google Shape;2492;p237">
            <a:extLst>
              <a:ext uri="{FF2B5EF4-FFF2-40B4-BE49-F238E27FC236}">
                <a16:creationId xmlns:a16="http://schemas.microsoft.com/office/drawing/2014/main" id="{A92C4F05-9883-450D-8745-013F3E8C49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56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DFB21-D53C-4C20-B70E-2D94725C043F}"/>
              </a:ext>
            </a:extLst>
          </p:cNvPr>
          <p:cNvSpPr txBox="1"/>
          <p:nvPr/>
        </p:nvSpPr>
        <p:spPr>
          <a:xfrm>
            <a:off x="3136726" y="0"/>
            <a:ext cx="591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Реляционные базы данных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308CC-65BD-4317-84FD-6222A840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9" y="1723492"/>
            <a:ext cx="4572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A59C3-EA27-46E2-B0B7-5A72348A6F54}"/>
              </a:ext>
            </a:extLst>
          </p:cNvPr>
          <p:cNvSpPr txBox="1"/>
          <p:nvPr/>
        </p:nvSpPr>
        <p:spPr>
          <a:xfrm>
            <a:off x="5644019" y="1781920"/>
            <a:ext cx="610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Таблицы могут быть связаны между собой различными отношениями: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5CA45-CC0C-407A-AEA3-F43BED272995}"/>
              </a:ext>
            </a:extLst>
          </p:cNvPr>
          <p:cNvSpPr txBox="1"/>
          <p:nvPr/>
        </p:nvSpPr>
        <p:spPr>
          <a:xfrm>
            <a:off x="6096000" y="2901716"/>
            <a:ext cx="337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 - один к одному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D6197-A387-4049-A8A5-02649DC8868E}"/>
              </a:ext>
            </a:extLst>
          </p:cNvPr>
          <p:cNvSpPr txBox="1"/>
          <p:nvPr/>
        </p:nvSpPr>
        <p:spPr>
          <a:xfrm>
            <a:off x="6096000" y="3667965"/>
            <a:ext cx="337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 - один ко многим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A9A0F-904E-4276-BC8D-D798148FF74D}"/>
              </a:ext>
            </a:extLst>
          </p:cNvPr>
          <p:cNvSpPr txBox="1"/>
          <p:nvPr/>
        </p:nvSpPr>
        <p:spPr>
          <a:xfrm>
            <a:off x="6096000" y="4434214"/>
            <a:ext cx="324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 - многие ко многим</a:t>
            </a:r>
          </a:p>
        </p:txBody>
      </p:sp>
      <p:pic>
        <p:nvPicPr>
          <p:cNvPr id="11" name="Google Shape;2492;p237">
            <a:extLst>
              <a:ext uri="{FF2B5EF4-FFF2-40B4-BE49-F238E27FC236}">
                <a16:creationId xmlns:a16="http://schemas.microsoft.com/office/drawing/2014/main" id="{6ED2C5CF-2173-4A1B-9941-F8310A2208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01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A69DF-F69B-46BE-8149-3AEAC0C1E51D}"/>
              </a:ext>
            </a:extLst>
          </p:cNvPr>
          <p:cNvSpPr txBox="1"/>
          <p:nvPr/>
        </p:nvSpPr>
        <p:spPr>
          <a:xfrm>
            <a:off x="1818362" y="0"/>
            <a:ext cx="85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Подключение базы данных к проекту</a:t>
            </a:r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B36B023A-13CD-4712-AE2B-DE8EBC8E15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56A057-58D9-44E5-9144-0C5B449C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99" y="2049079"/>
            <a:ext cx="5747359" cy="4151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0FFD6-8C27-4172-B646-A44A52F5F7DC}"/>
              </a:ext>
            </a:extLst>
          </p:cNvPr>
          <p:cNvSpPr txBox="1"/>
          <p:nvPr/>
        </p:nvSpPr>
        <p:spPr>
          <a:xfrm>
            <a:off x="538799" y="1032329"/>
            <a:ext cx="834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Шаг 1. </a:t>
            </a:r>
            <a:r>
              <a:rPr lang="ru-RU" sz="2800" dirty="0"/>
              <a:t>Импортируем модуль </a:t>
            </a:r>
            <a:r>
              <a:rPr lang="en-US" sz="2800" dirty="0"/>
              <a:t>flask</a:t>
            </a:r>
            <a:r>
              <a:rPr lang="ru-RU" sz="2800" dirty="0"/>
              <a:t>_</a:t>
            </a:r>
            <a:r>
              <a:rPr lang="en-US" sz="2800" dirty="0"/>
              <a:t>sqlalchemy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574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A69DF-F69B-46BE-8149-3AEAC0C1E51D}"/>
              </a:ext>
            </a:extLst>
          </p:cNvPr>
          <p:cNvSpPr txBox="1"/>
          <p:nvPr/>
        </p:nvSpPr>
        <p:spPr>
          <a:xfrm>
            <a:off x="1818362" y="0"/>
            <a:ext cx="85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Подключение базы данных к проекту</a:t>
            </a:r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B36B023A-13CD-4712-AE2B-DE8EBC8E15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0FFD6-8C27-4172-B646-A44A52F5F7DC}"/>
              </a:ext>
            </a:extLst>
          </p:cNvPr>
          <p:cNvSpPr txBox="1"/>
          <p:nvPr/>
        </p:nvSpPr>
        <p:spPr>
          <a:xfrm>
            <a:off x="538799" y="1032329"/>
            <a:ext cx="1053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Шаг 2. </a:t>
            </a:r>
            <a:r>
              <a:rPr lang="ru-RU" sz="2800" dirty="0"/>
              <a:t>Устанавливаем секретный ключ и подключаем базу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3367A7-9BE1-4164-953F-35ABE413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99" y="1795313"/>
            <a:ext cx="6086267" cy="49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A69DF-F69B-46BE-8149-3AEAC0C1E51D}"/>
              </a:ext>
            </a:extLst>
          </p:cNvPr>
          <p:cNvSpPr txBox="1"/>
          <p:nvPr/>
        </p:nvSpPr>
        <p:spPr>
          <a:xfrm>
            <a:off x="1818362" y="0"/>
            <a:ext cx="85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Подключение базы данных к проекту</a:t>
            </a:r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B36B023A-13CD-4712-AE2B-DE8EBC8E15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0FFD6-8C27-4172-B646-A44A52F5F7DC}"/>
              </a:ext>
            </a:extLst>
          </p:cNvPr>
          <p:cNvSpPr txBox="1"/>
          <p:nvPr/>
        </p:nvSpPr>
        <p:spPr>
          <a:xfrm>
            <a:off x="538799" y="1032329"/>
            <a:ext cx="1053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Шаг 3. </a:t>
            </a:r>
            <a:r>
              <a:rPr lang="ru-RU" sz="2800" dirty="0"/>
              <a:t>Создаем класс таблицы в базе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C2715-075C-498A-982B-20416251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99" y="2098021"/>
            <a:ext cx="8905826" cy="43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4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097D2-ABE3-449E-BC24-F215C9ED049E}"/>
              </a:ext>
            </a:extLst>
          </p:cNvPr>
          <p:cNvSpPr txBox="1"/>
          <p:nvPr/>
        </p:nvSpPr>
        <p:spPr>
          <a:xfrm>
            <a:off x="1818362" y="0"/>
            <a:ext cx="85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Подключение базы данных к проекту</a:t>
            </a:r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38C83AB8-0DE3-4ACA-9BAC-C9B7F0D450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CDD3C-9947-4100-BF8D-858376FE0FD2}"/>
              </a:ext>
            </a:extLst>
          </p:cNvPr>
          <p:cNvSpPr txBox="1"/>
          <p:nvPr/>
        </p:nvSpPr>
        <p:spPr>
          <a:xfrm>
            <a:off x="845506" y="914400"/>
            <a:ext cx="11229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Если просто запустить проект, то база данных автоматически не будет создана!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8EB63-259A-4F84-8FD9-EC0D0241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797" y="1101451"/>
            <a:ext cx="580003" cy="5800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20D42C-872A-42C9-BAE5-C73B3D676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38" y="2915060"/>
            <a:ext cx="4058216" cy="2543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DF879-89C6-4DF0-AE52-4E54B41BC0B4}"/>
              </a:ext>
            </a:extLst>
          </p:cNvPr>
          <p:cNvSpPr txBox="1"/>
          <p:nvPr/>
        </p:nvSpPr>
        <p:spPr>
          <a:xfrm>
            <a:off x="5549030" y="3429000"/>
            <a:ext cx="5423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Появится лишь папка </a:t>
            </a:r>
            <a:r>
              <a:rPr lang="en-US" sz="2800" dirty="0">
                <a:solidFill>
                  <a:schemeClr val="accent2"/>
                </a:solidFill>
              </a:rPr>
              <a:t>instance</a:t>
            </a:r>
            <a:r>
              <a:rPr lang="ru-RU" sz="2800" dirty="0"/>
              <a:t>, в которой в последствии и будет храниться файл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1652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097D2-ABE3-449E-BC24-F215C9ED049E}"/>
              </a:ext>
            </a:extLst>
          </p:cNvPr>
          <p:cNvSpPr txBox="1"/>
          <p:nvPr/>
        </p:nvSpPr>
        <p:spPr>
          <a:xfrm>
            <a:off x="1818362" y="0"/>
            <a:ext cx="85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Подключение базы данных к проекту</a:t>
            </a:r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38C83AB8-0DE3-4ACA-9BAC-C9B7F0D450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CDD3C-9947-4100-BF8D-858376FE0FD2}"/>
              </a:ext>
            </a:extLst>
          </p:cNvPr>
          <p:cNvSpPr txBox="1"/>
          <p:nvPr/>
        </p:nvSpPr>
        <p:spPr>
          <a:xfrm>
            <a:off x="269399" y="1076399"/>
            <a:ext cx="1122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Шаг 4. </a:t>
            </a:r>
            <a:r>
              <a:rPr lang="en-US" sz="2800" dirty="0"/>
              <a:t>flask shell + db.create_all(</a:t>
            </a:r>
            <a:r>
              <a:rPr lang="ru-RU" sz="2800" dirty="0"/>
              <a:t> </a:t>
            </a:r>
            <a:r>
              <a:rPr lang="en-US" sz="2800" dirty="0"/>
              <a:t>)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515195-6B48-40BA-820A-40F2D0A4E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76"/>
          <a:stretch/>
        </p:blipFill>
        <p:spPr>
          <a:xfrm>
            <a:off x="269399" y="2244105"/>
            <a:ext cx="7521790" cy="37715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6F00A8-1FA8-4846-8F19-F669D003D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739"/>
          <a:stretch/>
        </p:blipFill>
        <p:spPr>
          <a:xfrm>
            <a:off x="8229032" y="2624732"/>
            <a:ext cx="358927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36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312</Words>
  <Application>Microsoft Office PowerPoint</Application>
  <PresentationFormat>Широкоэкранный</PresentationFormat>
  <Paragraphs>30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Тема Office</vt:lpstr>
      <vt:lpstr>SQL Alchemy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Гоптарь Евгений Андреевич</dc:creator>
  <cp:lastModifiedBy>Гоптарь Евгений Андреевич</cp:lastModifiedBy>
  <cp:revision>75</cp:revision>
  <dcterms:created xsi:type="dcterms:W3CDTF">2024-01-22T17:38:38Z</dcterms:created>
  <dcterms:modified xsi:type="dcterms:W3CDTF">2024-01-22T20:14:42Z</dcterms:modified>
</cp:coreProperties>
</file>