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4494750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4494750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494750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4494750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4494750f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4494750f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494750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4494750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4494750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4494750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494750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4494750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494750f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4494750f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494750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494750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494750f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4494750f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4494750f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4494750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449475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449475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4494750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4494750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4494750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4494750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4494750f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4494750f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494750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494750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4494750f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4494750f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494750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4494750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494750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494750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4494750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4494750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4494750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4494750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4494750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4494750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4494750f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4494750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494750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4494750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flex/grid/атрибутов и тегов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в мини проектах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08375" y="9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Ответ</a:t>
            </a:r>
            <a:r>
              <a:rPr lang="ru"/>
              <a:t>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01" y="868600"/>
            <a:ext cx="2685025" cy="3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82650" y="17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Мини-проект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Галерея</a:t>
            </a:r>
            <a:r>
              <a:rPr lang="ru">
                <a:solidFill>
                  <a:srgbClr val="FF9900"/>
                </a:solidFill>
              </a:rPr>
              <a:t>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63" y="1014074"/>
            <a:ext cx="7953076" cy="35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0" y="1470811"/>
            <a:ext cx="9144000" cy="229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7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Times New Roman"/>
                <a:ea typeface="Times New Roman"/>
                <a:cs typeface="Times New Roman"/>
                <a:sym typeface="Times New Roman"/>
              </a:rPr>
              <a:t>Настройка общего </a:t>
            </a:r>
            <a:r>
              <a:rPr lang="ru" sz="28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sz="28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25" y="1243400"/>
            <a:ext cx="53340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20">
                <a:latin typeface="Times New Roman"/>
                <a:ea typeface="Times New Roman"/>
                <a:cs typeface="Times New Roman"/>
                <a:sym typeface="Times New Roman"/>
              </a:rPr>
              <a:t>Настройка позиционирования </a:t>
            </a:r>
            <a:r>
              <a:rPr lang="ru" sz="25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Галереи</a:t>
            </a:r>
            <a:endParaRPr sz="25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6453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00">
                <a:solidFill>
                  <a:srgbClr val="FF99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repeat( [ &lt;positive-integer&gt; | auto-fill | auto-fit ] , &lt;track-list&gt; )</a:t>
            </a:r>
            <a:r>
              <a:rPr lang="ru" sz="6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фрагмент для компактного размещения столбцов</a:t>
            </a:r>
            <a:endParaRPr sz="6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400">
                <a:solidFill>
                  <a:srgbClr val="FF99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minmax(min, max)</a:t>
            </a:r>
            <a:r>
              <a:rPr lang="ru" sz="6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Функциональная нотация, определяющая диапазон размеров больше или равный min и меньше или равный max. </a:t>
            </a:r>
            <a:endParaRPr sz="6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" y="2016743"/>
            <a:ext cx="9143999" cy="246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Позиционирование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43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настройка контейнера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&lt;div&gt;&lt;/div&gt;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изображений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125"/>
            <a:ext cx="43053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575" y="2058975"/>
            <a:ext cx="28765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5275175" y="1152475"/>
            <a:ext cx="37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астройка конкретных изображений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Навигация по сайту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" y="1238425"/>
            <a:ext cx="8946526" cy="3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10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830700" y="55800"/>
            <a:ext cx="58326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FF9900"/>
                </a:solidFill>
                <a:highlight>
                  <a:srgbClr val="FFFFFF"/>
                </a:highlight>
              </a:rPr>
              <a:t>&lt;nav&gt;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40C28"/>
                </a:solidFill>
              </a:rPr>
              <a:t>определяет отдельную секцию документа, назначение которой обозначение ссылок навигации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FF9900"/>
                </a:solidFill>
                <a:highlight>
                  <a:srgbClr val="FFFFFF"/>
                </a:highlight>
              </a:rPr>
              <a:t>&lt;/nav&gt;</a:t>
            </a:r>
            <a:endParaRPr sz="1900">
              <a:solidFill>
                <a:srgbClr val="FF9900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-2310" l="0" r="0" t="2310"/>
          <a:stretch/>
        </p:blipFill>
        <p:spPr>
          <a:xfrm>
            <a:off x="311700" y="843450"/>
            <a:ext cx="5789700" cy="42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2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Вместо ‘#’ вставьте ссылки либо на второй документ html, либо на гиперссылку из интернета.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" y="1782925"/>
            <a:ext cx="8520601" cy="1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Карточка товара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88" y="879650"/>
            <a:ext cx="6197018" cy="40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1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Настройка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678325"/>
            <a:ext cx="53530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76825" y="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Настройка тега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&lt;nav&gt;&lt;/nav&gt;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475" y="762000"/>
            <a:ext cx="65532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5456550" y="1472800"/>
            <a:ext cx="37353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убирает нижние подчеркивание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00" y="1152475"/>
            <a:ext cx="5184725" cy="36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5590100" y="3615350"/>
            <a:ext cx="3519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свойство </a:t>
            </a:r>
            <a:r>
              <a:rPr lang="ru" sz="19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</a:t>
            </a: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 - анимирование объектов, связан с псевдоклассом </a:t>
            </a:r>
            <a:r>
              <a:rPr lang="ru" sz="19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:hover</a:t>
            </a:r>
            <a:endParaRPr sz="19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Интересное дополнение 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799700" y="61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стилизации с помощью псевдокласса </a:t>
            </a:r>
            <a:r>
              <a:rPr lang="ru" sz="2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:hover </a:t>
            </a:r>
            <a:endParaRPr sz="2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наведении курсором подсвечивает кнопку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50" y="1931500"/>
            <a:ext cx="4895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задание/Использовать :hover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626"/>
          <a:stretch/>
        </p:blipFill>
        <p:spPr>
          <a:xfrm>
            <a:off x="1001625" y="572700"/>
            <a:ext cx="7140749" cy="43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 реализовать ?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88450" y="4307800"/>
            <a:ext cx="85206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 scr=”cсылка на изображение”&gt;</a:t>
            </a:r>
            <a:endParaRPr sz="32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8" y="1581263"/>
            <a:ext cx="8769023" cy="22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37825" y="421300"/>
            <a:ext cx="449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Тег </a:t>
            </a:r>
            <a:r>
              <a:rPr lang="ru" sz="2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&lt;button&gt;&lt;/button&gt; -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кнопка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&lt;span&gt;&lt;/span&gt; </a:t>
            </a:r>
            <a:r>
              <a:rPr lang="ru" sz="200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строковый контейнер для фразового контента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часть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627350" y="46475"/>
            <a:ext cx="49554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общего </a:t>
            </a:r>
            <a:r>
              <a:rPr lang="ru" sz="23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</a:t>
            </a:r>
            <a:r>
              <a:rPr lang="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сайта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657225"/>
            <a:ext cx="57340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697800"/>
            <a:ext cx="85206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контейнера</a:t>
            </a:r>
            <a:r>
              <a:rPr lang="ru" sz="10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0800">
                <a:solidFill>
                  <a:srgbClr val="D5B778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&lt;div </a:t>
            </a:r>
            <a:r>
              <a:rPr lang="ru" sz="10800">
                <a:solidFill>
                  <a:srgbClr val="BABABA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ru" sz="10800">
                <a:solidFill>
                  <a:srgbClr val="6AAB73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="product-card"</a:t>
            </a:r>
            <a:r>
              <a:rPr lang="ru" sz="10800">
                <a:solidFill>
                  <a:srgbClr val="D5B778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 &lt;/div&gt;</a:t>
            </a:r>
            <a:endParaRPr sz="10800">
              <a:solidFill>
                <a:srgbClr val="D5B778"/>
              </a:solidFill>
              <a:highlight>
                <a:srgbClr val="1E1F2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5B778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126375"/>
            <a:ext cx="7372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67000" y="3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Настройка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изображения img 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406225"/>
            <a:ext cx="38100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55">
                <a:latin typeface="Times New Roman"/>
                <a:ea typeface="Times New Roman"/>
                <a:cs typeface="Times New Roman"/>
                <a:sym typeface="Times New Roman"/>
              </a:rPr>
              <a:t>Настройка </a:t>
            </a:r>
            <a:r>
              <a:rPr lang="ru" sz="3355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 </a:t>
            </a:r>
            <a:r>
              <a:rPr lang="ru" sz="2433">
                <a:solidFill>
                  <a:srgbClr val="D5B778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&lt;button </a:t>
            </a:r>
            <a:r>
              <a:rPr lang="ru" sz="2433">
                <a:solidFill>
                  <a:srgbClr val="BABABA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ru" sz="2433">
                <a:solidFill>
                  <a:srgbClr val="6AAB73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="buy-button"</a:t>
            </a:r>
            <a:r>
              <a:rPr lang="ru" sz="2433">
                <a:solidFill>
                  <a:srgbClr val="D5B778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ru" sz="2433">
                <a:solidFill>
                  <a:srgbClr val="BCBEC4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Купить</a:t>
            </a:r>
            <a:r>
              <a:rPr lang="ru" sz="2433">
                <a:solidFill>
                  <a:srgbClr val="D5B778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&lt;/button&gt;</a:t>
            </a:r>
            <a:endParaRPr sz="2433">
              <a:solidFill>
                <a:srgbClr val="D5B778"/>
              </a:solidFill>
              <a:highlight>
                <a:srgbClr val="1E1F2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846550" y="1098625"/>
            <a:ext cx="39858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трибут </a:t>
            </a: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Устанавливает форму курсора, когда он находится в пределах элемента.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cursor: [url('путь к курсору'),] | [ auto | crosshair | default | e-resize | help | move | n-resize | ne-resize | nw-resize | pointer | progress | s-resize | se-resize | sw-resize | text | w-resize | wait | inherit 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1098550"/>
            <a:ext cx="41338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312100" y="407825"/>
            <a:ext cx="4520100" cy="4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Формы курсоров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407825"/>
            <a:ext cx="3561150" cy="42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1.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Настройте(добавьте атрибуты в css) h2, p, </a:t>
            </a:r>
            <a:r>
              <a:rPr lang="ru" sz="2100">
                <a:solidFill>
                  <a:srgbClr val="BABABA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</a:t>
            </a:r>
            <a:r>
              <a:rPr lang="ru" sz="2100">
                <a:solidFill>
                  <a:srgbClr val="BABABA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r>
              <a:rPr lang="ru" sz="2100">
                <a:solidFill>
                  <a:srgbClr val="6AAB73"/>
                </a:solidFill>
                <a:highlight>
                  <a:srgbClr val="1E1F2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="price"</a:t>
            </a:r>
            <a:endParaRPr sz="2100">
              <a:solidFill>
                <a:srgbClr val="6AAB73"/>
              </a:solidFill>
              <a:highlight>
                <a:srgbClr val="1E1F2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ABABA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