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Exo 2"/>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GoogleSlidesCustomDataVersion2">
      <go:slidesCustomData xmlns:go="http://customooxmlschemas.google.com/" r:id="rId23" roundtripDataSignature="AMtx7mjy3mlLAu5b3BN7CeEim3OFkHFuX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font" Target="fonts/Exo2-bold.fntdata"/><Relationship Id="rId11" Type="http://schemas.openxmlformats.org/officeDocument/2006/relationships/slide" Target="slides/slide6.xml"/><Relationship Id="rId22" Type="http://schemas.openxmlformats.org/officeDocument/2006/relationships/font" Target="fonts/Exo2-boldItalic.fntdata"/><Relationship Id="rId10" Type="http://schemas.openxmlformats.org/officeDocument/2006/relationships/slide" Target="slides/slide5.xml"/><Relationship Id="rId21" Type="http://schemas.openxmlformats.org/officeDocument/2006/relationships/font" Target="fonts/Exo2-italic.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Exo2-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uk-UA"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 name="Google Shape;7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5f794049af_0_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g35f794049af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5f794049af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5f794049af_0_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g35f794049af_0_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uk-UA"/>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5f794049af_0_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g35f794049af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1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1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0.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Титульний слайд">
  <p:cSld name="1_Титульний слайд">
    <p:bg>
      <p:bgPr>
        <a:solidFill>
          <a:schemeClr val="lt1"/>
        </a:solidFill>
      </p:bgPr>
    </p:bg>
    <p:spTree>
      <p:nvGrpSpPr>
        <p:cNvPr id="15" name="Shape 15"/>
        <p:cNvGrpSpPr/>
        <p:nvPr/>
      </p:nvGrpSpPr>
      <p:grpSpPr>
        <a:xfrm>
          <a:off x="0" y="0"/>
          <a:ext cx="0" cy="0"/>
          <a:chOff x="0" y="0"/>
          <a:chExt cx="0" cy="0"/>
        </a:xfrm>
      </p:grpSpPr>
      <p:sp>
        <p:nvSpPr>
          <p:cNvPr id="16" name="Google Shape;16;p12"/>
          <p:cNvSpPr/>
          <p:nvPr/>
        </p:nvSpPr>
        <p:spPr>
          <a:xfrm>
            <a:off x="0" y="0"/>
            <a:ext cx="9144000" cy="1080000"/>
          </a:xfrm>
          <a:prstGeom prst="rect">
            <a:avLst/>
          </a:prstGeom>
          <a:solidFill>
            <a:srgbClr val="1B3A6E"/>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400" u="none" cap="none" strike="noStrike">
              <a:solidFill>
                <a:schemeClr val="lt1"/>
              </a:solidFill>
              <a:latin typeface="Exo 2"/>
              <a:ea typeface="Exo 2"/>
              <a:cs typeface="Exo 2"/>
              <a:sym typeface="Exo 2"/>
            </a:endParaRPr>
          </a:p>
        </p:txBody>
      </p:sp>
      <p:pic>
        <p:nvPicPr>
          <p:cNvPr descr="D:\КПИ\works\_ДНВР\Брендбук КПИ\Ресурс 39.png" id="17" name="Google Shape;17;p12"/>
          <p:cNvPicPr preferRelativeResize="0"/>
          <p:nvPr/>
        </p:nvPicPr>
        <p:blipFill rotWithShape="1">
          <a:blip r:embed="rId2">
            <a:alphaModFix/>
          </a:blip>
          <a:srcRect b="45813" l="37949" r="37950" t="0"/>
          <a:stretch/>
        </p:blipFill>
        <p:spPr>
          <a:xfrm>
            <a:off x="88900" y="88927"/>
            <a:ext cx="720000" cy="920912"/>
          </a:xfrm>
          <a:prstGeom prst="rect">
            <a:avLst/>
          </a:prstGeom>
          <a:noFill/>
          <a:ln>
            <a:noFill/>
          </a:ln>
        </p:spPr>
      </p:pic>
      <p:grpSp>
        <p:nvGrpSpPr>
          <p:cNvPr id="18" name="Google Shape;18;p12"/>
          <p:cNvGrpSpPr/>
          <p:nvPr/>
        </p:nvGrpSpPr>
        <p:grpSpPr>
          <a:xfrm>
            <a:off x="897800" y="278525"/>
            <a:ext cx="4555199" cy="522950"/>
            <a:chOff x="360000" y="2952000"/>
            <a:chExt cx="4555199" cy="522950"/>
          </a:xfrm>
        </p:grpSpPr>
        <p:pic>
          <p:nvPicPr>
            <p:cNvPr descr="D:\КПИ\works\_ДНВР\Брендбук КПИ\Ресурс 39.png" id="19" name="Google Shape;19;p12"/>
            <p:cNvPicPr preferRelativeResize="0"/>
            <p:nvPr/>
          </p:nvPicPr>
          <p:blipFill rotWithShape="1">
            <a:blip r:embed="rId2">
              <a:alphaModFix/>
            </a:blip>
            <a:srcRect b="36206" l="10860" r="0" t="54680"/>
            <a:stretch/>
          </p:blipFill>
          <p:spPr>
            <a:xfrm>
              <a:off x="360000" y="2952000"/>
              <a:ext cx="4039625" cy="234950"/>
            </a:xfrm>
            <a:prstGeom prst="rect">
              <a:avLst/>
            </a:prstGeom>
            <a:noFill/>
            <a:ln>
              <a:noFill/>
            </a:ln>
          </p:spPr>
        </p:pic>
        <p:grpSp>
          <p:nvGrpSpPr>
            <p:cNvPr id="20" name="Google Shape;20;p12"/>
            <p:cNvGrpSpPr/>
            <p:nvPr/>
          </p:nvGrpSpPr>
          <p:grpSpPr>
            <a:xfrm>
              <a:off x="360000" y="3240000"/>
              <a:ext cx="4555199" cy="234950"/>
              <a:chOff x="432000" y="3240000"/>
              <a:chExt cx="4555199" cy="234950"/>
            </a:xfrm>
          </p:grpSpPr>
          <p:pic>
            <p:nvPicPr>
              <p:cNvPr descr="D:\КПИ\works\_ДНВР\Брендбук КПИ\Ресурс 39.png" id="21" name="Google Shape;21;p12"/>
              <p:cNvPicPr preferRelativeResize="0"/>
              <p:nvPr/>
            </p:nvPicPr>
            <p:blipFill rotWithShape="1">
              <a:blip r:embed="rId2">
                <a:alphaModFix/>
              </a:blip>
              <a:srcRect b="26600" l="0" r="41176" t="64286"/>
              <a:stretch/>
            </p:blipFill>
            <p:spPr>
              <a:xfrm>
                <a:off x="432000" y="3240000"/>
                <a:ext cx="2665776" cy="234950"/>
              </a:xfrm>
              <a:prstGeom prst="rect">
                <a:avLst/>
              </a:prstGeom>
              <a:noFill/>
              <a:ln>
                <a:noFill/>
              </a:ln>
            </p:spPr>
          </p:pic>
          <p:pic>
            <p:nvPicPr>
              <p:cNvPr descr="D:\КПИ\works\_ДНВР\Брендбук КПИ\Ресурс 39.png" id="22" name="Google Shape;22;p12"/>
              <p:cNvPicPr preferRelativeResize="0"/>
              <p:nvPr/>
            </p:nvPicPr>
            <p:blipFill rotWithShape="1">
              <a:blip r:embed="rId2">
                <a:alphaModFix/>
              </a:blip>
              <a:srcRect b="26600" l="58824" r="0" t="64286"/>
              <a:stretch/>
            </p:blipFill>
            <p:spPr>
              <a:xfrm>
                <a:off x="3121200" y="3240000"/>
                <a:ext cx="1865999" cy="234950"/>
              </a:xfrm>
              <a:prstGeom prst="rect">
                <a:avLst/>
              </a:prstGeom>
              <a:noFill/>
              <a:ln>
                <a:noFill/>
              </a:ln>
            </p:spPr>
          </p:pic>
        </p:grpSp>
      </p:grpSp>
      <p:sp>
        <p:nvSpPr>
          <p:cNvPr id="23" name="Google Shape;23;p12"/>
          <p:cNvSpPr txBox="1"/>
          <p:nvPr>
            <p:ph idx="1" type="body"/>
          </p:nvPr>
        </p:nvSpPr>
        <p:spPr>
          <a:xfrm>
            <a:off x="2002822" y="3571606"/>
            <a:ext cx="5138356" cy="311894"/>
          </a:xfrm>
          <a:prstGeom prst="rect">
            <a:avLst/>
          </a:prstGeom>
          <a:noFill/>
          <a:ln>
            <a:noFill/>
          </a:ln>
        </p:spPr>
        <p:txBody>
          <a:bodyPr anchorCtr="0" anchor="t" bIns="34275" lIns="68575" spcFirstLastPara="1" rIns="68575" wrap="square" tIns="34275">
            <a:normAutofit/>
          </a:bodyPr>
          <a:lstStyle>
            <a:lvl1pPr indent="-228600" lvl="0" marL="457200" algn="ctr">
              <a:lnSpc>
                <a:spcPct val="90000"/>
              </a:lnSpc>
              <a:spcBef>
                <a:spcPts val="750"/>
              </a:spcBef>
              <a:spcAft>
                <a:spcPts val="0"/>
              </a:spcAft>
              <a:buClr>
                <a:schemeClr val="dk1"/>
              </a:buClr>
              <a:buSzPts val="1400"/>
              <a:buNone/>
              <a:defRPr b="0" sz="1400">
                <a:solidFill>
                  <a:schemeClr val="dk1"/>
                </a:solidFill>
                <a:latin typeface="Exo 2"/>
                <a:ea typeface="Exo 2"/>
                <a:cs typeface="Exo 2"/>
                <a:sym typeface="Exo 2"/>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4" name="Google Shape;24;p12"/>
          <p:cNvSpPr txBox="1"/>
          <p:nvPr>
            <p:ph idx="2" type="body"/>
          </p:nvPr>
        </p:nvSpPr>
        <p:spPr>
          <a:xfrm>
            <a:off x="2002822" y="4062893"/>
            <a:ext cx="5138356" cy="311894"/>
          </a:xfrm>
          <a:prstGeom prst="rect">
            <a:avLst/>
          </a:prstGeom>
          <a:noFill/>
          <a:ln>
            <a:noFill/>
          </a:ln>
        </p:spPr>
        <p:txBody>
          <a:bodyPr anchorCtr="0" anchor="t" bIns="34275" lIns="68575" spcFirstLastPara="1" rIns="68575" wrap="square" tIns="34275">
            <a:normAutofit/>
          </a:bodyPr>
          <a:lstStyle>
            <a:lvl1pPr indent="-228600" lvl="0" marL="457200" algn="ctr">
              <a:lnSpc>
                <a:spcPct val="90000"/>
              </a:lnSpc>
              <a:spcBef>
                <a:spcPts val="750"/>
              </a:spcBef>
              <a:spcAft>
                <a:spcPts val="0"/>
              </a:spcAft>
              <a:buClr>
                <a:schemeClr val="dk1"/>
              </a:buClr>
              <a:buSzPts val="1400"/>
              <a:buNone/>
              <a:defRPr b="0" sz="1400">
                <a:solidFill>
                  <a:schemeClr val="dk1"/>
                </a:solidFill>
                <a:latin typeface="Exo 2"/>
                <a:ea typeface="Exo 2"/>
                <a:cs typeface="Exo 2"/>
                <a:sym typeface="Exo 2"/>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5" name="Google Shape;25;p12"/>
          <p:cNvSpPr txBox="1"/>
          <p:nvPr>
            <p:ph idx="3" type="body"/>
          </p:nvPr>
        </p:nvSpPr>
        <p:spPr>
          <a:xfrm>
            <a:off x="1815180" y="2218628"/>
            <a:ext cx="5513640" cy="706245"/>
          </a:xfrm>
          <a:prstGeom prst="rect">
            <a:avLst/>
          </a:prstGeom>
          <a:noFill/>
          <a:ln>
            <a:noFill/>
          </a:ln>
        </p:spPr>
        <p:txBody>
          <a:bodyPr anchorCtr="0" anchor="t" bIns="34275" lIns="68575" spcFirstLastPara="1" rIns="68575" wrap="square" tIns="34275">
            <a:normAutofit/>
          </a:bodyPr>
          <a:lstStyle>
            <a:lvl1pPr indent="-228600" lvl="0" marL="457200" algn="ctr">
              <a:lnSpc>
                <a:spcPct val="85000"/>
              </a:lnSpc>
              <a:spcBef>
                <a:spcPts val="0"/>
              </a:spcBef>
              <a:spcAft>
                <a:spcPts val="0"/>
              </a:spcAft>
              <a:buClr>
                <a:srgbClr val="1B3A6E"/>
              </a:buClr>
              <a:buSzPts val="2400"/>
              <a:buNone/>
              <a:defRPr b="1" sz="2400" cap="none">
                <a:solidFill>
                  <a:srgbClr val="1B3A6E"/>
                </a:solidFill>
                <a:latin typeface="Exo 2"/>
                <a:ea typeface="Exo 2"/>
                <a:cs typeface="Exo 2"/>
                <a:sym typeface="Exo 2"/>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6" name="Google Shape;26;p12"/>
          <p:cNvSpPr txBox="1"/>
          <p:nvPr>
            <p:ph idx="4" type="body"/>
          </p:nvPr>
        </p:nvSpPr>
        <p:spPr>
          <a:xfrm>
            <a:off x="2002822" y="4680000"/>
            <a:ext cx="5138356" cy="311894"/>
          </a:xfrm>
          <a:prstGeom prst="rect">
            <a:avLst/>
          </a:prstGeom>
          <a:noFill/>
          <a:ln>
            <a:noFill/>
          </a:ln>
        </p:spPr>
        <p:txBody>
          <a:bodyPr anchorCtr="0" anchor="t" bIns="34275" lIns="68575" spcFirstLastPara="1" rIns="68575" wrap="square" tIns="34275">
            <a:normAutofit/>
          </a:bodyPr>
          <a:lstStyle>
            <a:lvl1pPr indent="-228600" lvl="0" marL="457200" algn="ctr">
              <a:lnSpc>
                <a:spcPct val="90000"/>
              </a:lnSpc>
              <a:spcBef>
                <a:spcPts val="750"/>
              </a:spcBef>
              <a:spcAft>
                <a:spcPts val="0"/>
              </a:spcAft>
              <a:buClr>
                <a:schemeClr val="dk1"/>
              </a:buClr>
              <a:buSzPts val="1400"/>
              <a:buNone/>
              <a:defRPr b="0" sz="1400">
                <a:solidFill>
                  <a:schemeClr val="dk1"/>
                </a:solidFill>
                <a:latin typeface="Exo 2"/>
                <a:ea typeface="Exo 2"/>
                <a:cs typeface="Exo 2"/>
                <a:sym typeface="Exo 2"/>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7" name="Google Shape;27;p12"/>
          <p:cNvSpPr txBox="1"/>
          <p:nvPr>
            <p:ph idx="5" type="body"/>
          </p:nvPr>
        </p:nvSpPr>
        <p:spPr>
          <a:xfrm>
            <a:off x="863392" y="1260000"/>
            <a:ext cx="7417217" cy="311894"/>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750"/>
              </a:spcBef>
              <a:spcAft>
                <a:spcPts val="0"/>
              </a:spcAft>
              <a:buClr>
                <a:srgbClr val="1B3A6E"/>
              </a:buClr>
              <a:buSzPts val="1800"/>
              <a:buNone/>
              <a:defRPr b="1" sz="1800">
                <a:solidFill>
                  <a:srgbClr val="1B3A6E"/>
                </a:solidFill>
                <a:latin typeface="Exo 2"/>
                <a:ea typeface="Exo 2"/>
                <a:cs typeface="Exo 2"/>
                <a:sym typeface="Exo 2"/>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лайд (варіант 1)">
  <p:cSld name="Слайд (варіант 1)">
    <p:spTree>
      <p:nvGrpSpPr>
        <p:cNvPr id="28" name="Shape 28"/>
        <p:cNvGrpSpPr/>
        <p:nvPr/>
      </p:nvGrpSpPr>
      <p:grpSpPr>
        <a:xfrm>
          <a:off x="0" y="0"/>
          <a:ext cx="0" cy="0"/>
          <a:chOff x="0" y="0"/>
          <a:chExt cx="0" cy="0"/>
        </a:xfrm>
      </p:grpSpPr>
      <p:sp>
        <p:nvSpPr>
          <p:cNvPr id="29" name="Google Shape;29;p13"/>
          <p:cNvSpPr/>
          <p:nvPr/>
        </p:nvSpPr>
        <p:spPr>
          <a:xfrm>
            <a:off x="0" y="0"/>
            <a:ext cx="9144000" cy="706245"/>
          </a:xfrm>
          <a:prstGeom prst="rect">
            <a:avLst/>
          </a:prstGeom>
          <a:solidFill>
            <a:srgbClr val="1B3A6E"/>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400" u="none" cap="none" strike="noStrike">
              <a:solidFill>
                <a:schemeClr val="lt1"/>
              </a:solidFill>
              <a:latin typeface="Exo 2"/>
              <a:ea typeface="Exo 2"/>
              <a:cs typeface="Exo 2"/>
              <a:sym typeface="Exo 2"/>
            </a:endParaRPr>
          </a:p>
        </p:txBody>
      </p:sp>
      <p:sp>
        <p:nvSpPr>
          <p:cNvPr id="30" name="Google Shape;30;p13"/>
          <p:cNvSpPr/>
          <p:nvPr/>
        </p:nvSpPr>
        <p:spPr>
          <a:xfrm>
            <a:off x="0" y="4611943"/>
            <a:ext cx="9144000" cy="531557"/>
          </a:xfrm>
          <a:prstGeom prst="rect">
            <a:avLst/>
          </a:prstGeom>
          <a:solidFill>
            <a:srgbClr val="1B3A6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Exo 2"/>
              <a:ea typeface="Exo 2"/>
              <a:cs typeface="Exo 2"/>
              <a:sym typeface="Exo 2"/>
            </a:endParaRPr>
          </a:p>
        </p:txBody>
      </p:sp>
      <p:sp>
        <p:nvSpPr>
          <p:cNvPr id="31" name="Google Shape;31;p13"/>
          <p:cNvSpPr txBox="1"/>
          <p:nvPr>
            <p:ph idx="1" type="body"/>
          </p:nvPr>
        </p:nvSpPr>
        <p:spPr>
          <a:xfrm>
            <a:off x="180000" y="180000"/>
            <a:ext cx="8784000" cy="432000"/>
          </a:xfrm>
          <a:prstGeom prst="rect">
            <a:avLst/>
          </a:prstGeom>
          <a:noFill/>
          <a:ln>
            <a:noFill/>
          </a:ln>
        </p:spPr>
        <p:txBody>
          <a:bodyPr anchorCtr="0" anchor="t" bIns="0" lIns="0" spcFirstLastPara="1" rIns="0" wrap="square" tIns="0">
            <a:normAutofit/>
          </a:bodyPr>
          <a:lstStyle>
            <a:lvl1pPr indent="-228600" lvl="0" marL="457200" algn="l">
              <a:lnSpc>
                <a:spcPct val="85000"/>
              </a:lnSpc>
              <a:spcBef>
                <a:spcPts val="0"/>
              </a:spcBef>
              <a:spcAft>
                <a:spcPts val="0"/>
              </a:spcAft>
              <a:buClr>
                <a:schemeClr val="lt1"/>
              </a:buClr>
              <a:buSzPts val="1800"/>
              <a:buNone/>
              <a:defRPr b="1" sz="1800" cap="none">
                <a:solidFill>
                  <a:schemeClr val="lt1"/>
                </a:solidFill>
                <a:latin typeface="Exo 2"/>
                <a:ea typeface="Exo 2"/>
                <a:cs typeface="Exo 2"/>
                <a:sym typeface="Exo 2"/>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2" name="Google Shape;32;p13"/>
          <p:cNvSpPr txBox="1"/>
          <p:nvPr>
            <p:ph idx="2" type="body"/>
          </p:nvPr>
        </p:nvSpPr>
        <p:spPr>
          <a:xfrm>
            <a:off x="180000" y="900000"/>
            <a:ext cx="7417217" cy="311894"/>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750"/>
              </a:spcBef>
              <a:spcAft>
                <a:spcPts val="0"/>
              </a:spcAft>
              <a:buClr>
                <a:schemeClr val="dk1"/>
              </a:buClr>
              <a:buSzPts val="1400"/>
              <a:buNone/>
              <a:defRPr b="0" sz="1400">
                <a:solidFill>
                  <a:schemeClr val="dk1"/>
                </a:solidFill>
                <a:latin typeface="Exo 2"/>
                <a:ea typeface="Exo 2"/>
                <a:cs typeface="Exo 2"/>
                <a:sym typeface="Exo 2"/>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pic>
        <p:nvPicPr>
          <p:cNvPr id="33" name="Google Shape;33;p13"/>
          <p:cNvPicPr preferRelativeResize="0"/>
          <p:nvPr/>
        </p:nvPicPr>
        <p:blipFill rotWithShape="1">
          <a:blip r:embed="rId2">
            <a:alphaModFix/>
          </a:blip>
          <a:srcRect b="0" l="0" r="0" t="0"/>
          <a:stretch/>
        </p:blipFill>
        <p:spPr>
          <a:xfrm>
            <a:off x="405778" y="4676873"/>
            <a:ext cx="297696" cy="398253"/>
          </a:xfrm>
          <a:prstGeom prst="rect">
            <a:avLst/>
          </a:prstGeom>
          <a:noFill/>
          <a:ln>
            <a:noFill/>
          </a:ln>
        </p:spPr>
      </p:pic>
      <p:sp>
        <p:nvSpPr>
          <p:cNvPr id="34" name="Google Shape;34;p13"/>
          <p:cNvSpPr txBox="1"/>
          <p:nvPr/>
        </p:nvSpPr>
        <p:spPr>
          <a:xfrm>
            <a:off x="672641" y="4714417"/>
            <a:ext cx="3213860" cy="32316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i="0" lang="uk-UA" sz="800" u="none" cap="none" strike="noStrike">
                <a:solidFill>
                  <a:schemeClr val="lt1"/>
                </a:solidFill>
                <a:latin typeface="Exo 2"/>
                <a:ea typeface="Exo 2"/>
                <a:cs typeface="Exo 2"/>
                <a:sym typeface="Exo 2"/>
              </a:rPr>
              <a:t>Національний технічний університет України</a:t>
            </a:r>
            <a:br>
              <a:rPr b="1" i="0" lang="uk-UA" sz="800" u="none" cap="none" strike="noStrike">
                <a:solidFill>
                  <a:schemeClr val="lt1"/>
                </a:solidFill>
                <a:latin typeface="Exo 2"/>
                <a:ea typeface="Exo 2"/>
                <a:cs typeface="Exo 2"/>
                <a:sym typeface="Exo 2"/>
              </a:rPr>
            </a:br>
            <a:r>
              <a:rPr b="1" i="0" lang="uk-UA" sz="800" u="none" cap="none" strike="noStrike">
                <a:solidFill>
                  <a:schemeClr val="lt1"/>
                </a:solidFill>
                <a:latin typeface="Exo 2"/>
                <a:ea typeface="Exo 2"/>
                <a:cs typeface="Exo 2"/>
                <a:sym typeface="Exo 2"/>
              </a:rPr>
              <a:t>«Київський політехнічний інститут імені Ігоря Сікорського»</a:t>
            </a:r>
            <a:endParaRPr sz="800">
              <a:solidFill>
                <a:schemeClr val="dk1"/>
              </a:solidFill>
              <a:latin typeface="Exo 2"/>
              <a:ea typeface="Exo 2"/>
              <a:cs typeface="Exo 2"/>
              <a:sym typeface="Exo 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ий слайд">
  <p:cSld name="Титульний слайд">
    <p:bg>
      <p:bgPr>
        <a:solidFill>
          <a:srgbClr val="1B3A6E"/>
        </a:solidFill>
      </p:bgPr>
    </p:bg>
    <p:spTree>
      <p:nvGrpSpPr>
        <p:cNvPr id="35" name="Shape 35"/>
        <p:cNvGrpSpPr/>
        <p:nvPr/>
      </p:nvGrpSpPr>
      <p:grpSpPr>
        <a:xfrm>
          <a:off x="0" y="0"/>
          <a:ext cx="0" cy="0"/>
          <a:chOff x="0" y="0"/>
          <a:chExt cx="0" cy="0"/>
        </a:xfrm>
      </p:grpSpPr>
      <p:pic>
        <p:nvPicPr>
          <p:cNvPr descr="D:\КПИ\works\_ДНВР\Брендбук КПИ\Ресурс 39.png" id="36" name="Google Shape;36;p14"/>
          <p:cNvPicPr preferRelativeResize="0"/>
          <p:nvPr/>
        </p:nvPicPr>
        <p:blipFill rotWithShape="1">
          <a:blip r:embed="rId2">
            <a:alphaModFix/>
          </a:blip>
          <a:srcRect b="0" l="0" r="0" t="0"/>
          <a:stretch/>
        </p:blipFill>
        <p:spPr>
          <a:xfrm>
            <a:off x="2306113" y="1282727"/>
            <a:ext cx="4531775" cy="2578047"/>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Слайд (варіант 1)">
  <p:cSld name="1_Слайд (варіант 1)">
    <p:spTree>
      <p:nvGrpSpPr>
        <p:cNvPr id="37" name="Shape 37"/>
        <p:cNvGrpSpPr/>
        <p:nvPr/>
      </p:nvGrpSpPr>
      <p:grpSpPr>
        <a:xfrm>
          <a:off x="0" y="0"/>
          <a:ext cx="0" cy="0"/>
          <a:chOff x="0" y="0"/>
          <a:chExt cx="0" cy="0"/>
        </a:xfrm>
      </p:grpSpPr>
      <p:sp>
        <p:nvSpPr>
          <p:cNvPr id="38" name="Google Shape;38;p15"/>
          <p:cNvSpPr/>
          <p:nvPr/>
        </p:nvSpPr>
        <p:spPr>
          <a:xfrm>
            <a:off x="0" y="4611943"/>
            <a:ext cx="9144000" cy="531557"/>
          </a:xfrm>
          <a:prstGeom prst="rect">
            <a:avLst/>
          </a:prstGeom>
          <a:solidFill>
            <a:srgbClr val="1B3A6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Exo 2"/>
              <a:ea typeface="Exo 2"/>
              <a:cs typeface="Exo 2"/>
              <a:sym typeface="Exo 2"/>
            </a:endParaRPr>
          </a:p>
        </p:txBody>
      </p:sp>
      <p:sp>
        <p:nvSpPr>
          <p:cNvPr id="39" name="Google Shape;39;p15"/>
          <p:cNvSpPr txBox="1"/>
          <p:nvPr>
            <p:ph idx="1" type="body"/>
          </p:nvPr>
        </p:nvSpPr>
        <p:spPr>
          <a:xfrm>
            <a:off x="328415" y="323254"/>
            <a:ext cx="5513640" cy="706245"/>
          </a:xfrm>
          <a:prstGeom prst="rect">
            <a:avLst/>
          </a:prstGeom>
          <a:noFill/>
          <a:ln>
            <a:noFill/>
          </a:ln>
        </p:spPr>
        <p:txBody>
          <a:bodyPr anchorCtr="0" anchor="t" bIns="34275" lIns="68575" spcFirstLastPara="1" rIns="68575" wrap="square" tIns="34275">
            <a:normAutofit/>
          </a:bodyPr>
          <a:lstStyle>
            <a:lvl1pPr indent="-228600" lvl="0" marL="457200" algn="l">
              <a:lnSpc>
                <a:spcPct val="85000"/>
              </a:lnSpc>
              <a:spcBef>
                <a:spcPts val="0"/>
              </a:spcBef>
              <a:spcAft>
                <a:spcPts val="0"/>
              </a:spcAft>
              <a:buClr>
                <a:srgbClr val="1B3A6E"/>
              </a:buClr>
              <a:buSzPts val="2400"/>
              <a:buNone/>
              <a:defRPr b="1" sz="2400" cap="none">
                <a:solidFill>
                  <a:srgbClr val="1B3A6E"/>
                </a:solidFill>
                <a:latin typeface="Exo 2"/>
                <a:ea typeface="Exo 2"/>
                <a:cs typeface="Exo 2"/>
                <a:sym typeface="Exo 2"/>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0" name="Google Shape;40;p15"/>
          <p:cNvSpPr txBox="1"/>
          <p:nvPr>
            <p:ph idx="2" type="body"/>
          </p:nvPr>
        </p:nvSpPr>
        <p:spPr>
          <a:xfrm>
            <a:off x="334824" y="1040328"/>
            <a:ext cx="7417217" cy="311894"/>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750"/>
              </a:spcBef>
              <a:spcAft>
                <a:spcPts val="0"/>
              </a:spcAft>
              <a:buClr>
                <a:srgbClr val="1B3A6E"/>
              </a:buClr>
              <a:buSzPts val="1800"/>
              <a:buNone/>
              <a:defRPr b="1" sz="1800">
                <a:solidFill>
                  <a:srgbClr val="1B3A6E"/>
                </a:solidFill>
                <a:latin typeface="Exo 2"/>
                <a:ea typeface="Exo 2"/>
                <a:cs typeface="Exo 2"/>
                <a:sym typeface="Exo 2"/>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1" name="Google Shape;41;p15"/>
          <p:cNvSpPr txBox="1"/>
          <p:nvPr>
            <p:ph idx="3" type="body"/>
          </p:nvPr>
        </p:nvSpPr>
        <p:spPr>
          <a:xfrm>
            <a:off x="340162" y="1494332"/>
            <a:ext cx="7417217" cy="311894"/>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750"/>
              </a:spcBef>
              <a:spcAft>
                <a:spcPts val="0"/>
              </a:spcAft>
              <a:buClr>
                <a:schemeClr val="dk1"/>
              </a:buClr>
              <a:buSzPts val="1400"/>
              <a:buNone/>
              <a:defRPr b="0" sz="1400">
                <a:solidFill>
                  <a:schemeClr val="dk1"/>
                </a:solidFill>
                <a:latin typeface="Exo 2"/>
                <a:ea typeface="Exo 2"/>
                <a:cs typeface="Exo 2"/>
                <a:sym typeface="Exo 2"/>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pic>
        <p:nvPicPr>
          <p:cNvPr id="42" name="Google Shape;42;p15"/>
          <p:cNvPicPr preferRelativeResize="0"/>
          <p:nvPr/>
        </p:nvPicPr>
        <p:blipFill rotWithShape="1">
          <a:blip r:embed="rId2">
            <a:alphaModFix/>
          </a:blip>
          <a:srcRect b="0" l="0" r="0" t="0"/>
          <a:stretch/>
        </p:blipFill>
        <p:spPr>
          <a:xfrm>
            <a:off x="405778" y="4676873"/>
            <a:ext cx="297696" cy="398253"/>
          </a:xfrm>
          <a:prstGeom prst="rect">
            <a:avLst/>
          </a:prstGeom>
          <a:noFill/>
          <a:ln>
            <a:noFill/>
          </a:ln>
        </p:spPr>
      </p:pic>
      <p:sp>
        <p:nvSpPr>
          <p:cNvPr id="43" name="Google Shape;43;p15"/>
          <p:cNvSpPr txBox="1"/>
          <p:nvPr/>
        </p:nvSpPr>
        <p:spPr>
          <a:xfrm>
            <a:off x="672641" y="4714417"/>
            <a:ext cx="3213860" cy="32316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uk-UA" sz="800">
                <a:solidFill>
                  <a:schemeClr val="lt1"/>
                </a:solidFill>
                <a:latin typeface="Exo 2"/>
                <a:ea typeface="Exo 2"/>
                <a:cs typeface="Exo 2"/>
                <a:sym typeface="Exo 2"/>
              </a:rPr>
              <a:t>Національний технічний університет України</a:t>
            </a:r>
            <a:br>
              <a:rPr b="1" lang="uk-UA" sz="800">
                <a:solidFill>
                  <a:schemeClr val="lt1"/>
                </a:solidFill>
                <a:latin typeface="Exo 2"/>
                <a:ea typeface="Exo 2"/>
                <a:cs typeface="Exo 2"/>
                <a:sym typeface="Exo 2"/>
              </a:rPr>
            </a:br>
            <a:r>
              <a:rPr b="1" lang="uk-UA" sz="800">
                <a:solidFill>
                  <a:schemeClr val="lt1"/>
                </a:solidFill>
                <a:latin typeface="Exo 2"/>
                <a:ea typeface="Exo 2"/>
                <a:cs typeface="Exo 2"/>
                <a:sym typeface="Exo 2"/>
              </a:rPr>
              <a:t>«Київський політехнічний інститут імені Ігоря Сікорського»</a:t>
            </a:r>
            <a:endParaRPr sz="800">
              <a:solidFill>
                <a:schemeClr val="dk1"/>
              </a:solidFill>
              <a:latin typeface="Exo 2"/>
              <a:ea typeface="Exo 2"/>
              <a:cs typeface="Exo 2"/>
              <a:sym typeface="Exo 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лайд (варіант 2)">
  <p:cSld name="Слайд (варіант 2)">
    <p:spTree>
      <p:nvGrpSpPr>
        <p:cNvPr id="44" name="Shape 44"/>
        <p:cNvGrpSpPr/>
        <p:nvPr/>
      </p:nvGrpSpPr>
      <p:grpSpPr>
        <a:xfrm>
          <a:off x="0" y="0"/>
          <a:ext cx="0" cy="0"/>
          <a:chOff x="0" y="0"/>
          <a:chExt cx="0" cy="0"/>
        </a:xfrm>
      </p:grpSpPr>
      <p:sp>
        <p:nvSpPr>
          <p:cNvPr id="45" name="Google Shape;45;p16"/>
          <p:cNvSpPr/>
          <p:nvPr/>
        </p:nvSpPr>
        <p:spPr>
          <a:xfrm>
            <a:off x="0" y="4755054"/>
            <a:ext cx="9144000" cy="388446"/>
          </a:xfrm>
          <a:prstGeom prst="rect">
            <a:avLst/>
          </a:prstGeom>
          <a:solidFill>
            <a:srgbClr val="1B3A6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Exo 2"/>
              <a:ea typeface="Exo 2"/>
              <a:cs typeface="Exo 2"/>
              <a:sym typeface="Exo 2"/>
            </a:endParaRPr>
          </a:p>
        </p:txBody>
      </p:sp>
      <p:sp>
        <p:nvSpPr>
          <p:cNvPr id="46" name="Google Shape;46;p16"/>
          <p:cNvSpPr txBox="1"/>
          <p:nvPr>
            <p:ph idx="1" type="body"/>
          </p:nvPr>
        </p:nvSpPr>
        <p:spPr>
          <a:xfrm>
            <a:off x="328415" y="323253"/>
            <a:ext cx="5513640" cy="706245"/>
          </a:xfrm>
          <a:prstGeom prst="rect">
            <a:avLst/>
          </a:prstGeom>
          <a:noFill/>
          <a:ln>
            <a:noFill/>
          </a:ln>
        </p:spPr>
        <p:txBody>
          <a:bodyPr anchorCtr="0" anchor="t" bIns="34275" lIns="68575" spcFirstLastPara="1" rIns="68575" wrap="square" tIns="34275">
            <a:normAutofit/>
          </a:bodyPr>
          <a:lstStyle>
            <a:lvl1pPr indent="-228600" lvl="0" marL="457200" algn="l">
              <a:lnSpc>
                <a:spcPct val="85000"/>
              </a:lnSpc>
              <a:spcBef>
                <a:spcPts val="0"/>
              </a:spcBef>
              <a:spcAft>
                <a:spcPts val="0"/>
              </a:spcAft>
              <a:buClr>
                <a:srgbClr val="1B3A6E"/>
              </a:buClr>
              <a:buSzPts val="2400"/>
              <a:buNone/>
              <a:defRPr b="1" sz="2400" cap="none">
                <a:solidFill>
                  <a:srgbClr val="1B3A6E"/>
                </a:solidFill>
                <a:latin typeface="Exo 2"/>
                <a:ea typeface="Exo 2"/>
                <a:cs typeface="Exo 2"/>
                <a:sym typeface="Exo 2"/>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7" name="Google Shape;47;p16"/>
          <p:cNvSpPr txBox="1"/>
          <p:nvPr>
            <p:ph idx="2" type="body"/>
          </p:nvPr>
        </p:nvSpPr>
        <p:spPr>
          <a:xfrm>
            <a:off x="334824" y="1040328"/>
            <a:ext cx="7417217" cy="311894"/>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750"/>
              </a:spcBef>
              <a:spcAft>
                <a:spcPts val="0"/>
              </a:spcAft>
              <a:buClr>
                <a:srgbClr val="1B3A6E"/>
              </a:buClr>
              <a:buSzPts val="1800"/>
              <a:buNone/>
              <a:defRPr b="1" sz="1800">
                <a:solidFill>
                  <a:srgbClr val="1B3A6E"/>
                </a:solidFill>
                <a:latin typeface="Exo 2"/>
                <a:ea typeface="Exo 2"/>
                <a:cs typeface="Exo 2"/>
                <a:sym typeface="Exo 2"/>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8" name="Google Shape;48;p16"/>
          <p:cNvSpPr txBox="1"/>
          <p:nvPr>
            <p:ph idx="3" type="body"/>
          </p:nvPr>
        </p:nvSpPr>
        <p:spPr>
          <a:xfrm>
            <a:off x="340162" y="1494332"/>
            <a:ext cx="7417217" cy="311894"/>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750"/>
              </a:spcBef>
              <a:spcAft>
                <a:spcPts val="0"/>
              </a:spcAft>
              <a:buClr>
                <a:schemeClr val="dk1"/>
              </a:buClr>
              <a:buSzPts val="1400"/>
              <a:buNone/>
              <a:defRPr b="0" sz="1400">
                <a:solidFill>
                  <a:schemeClr val="dk1"/>
                </a:solidFill>
                <a:latin typeface="Exo 2"/>
                <a:ea typeface="Exo 2"/>
                <a:cs typeface="Exo 2"/>
                <a:sym typeface="Exo 2"/>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9" name="Google Shape;49;p16"/>
          <p:cNvSpPr txBox="1"/>
          <p:nvPr/>
        </p:nvSpPr>
        <p:spPr>
          <a:xfrm>
            <a:off x="921410" y="4818324"/>
            <a:ext cx="7288391" cy="207749"/>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uk-UA" sz="900">
                <a:solidFill>
                  <a:schemeClr val="lt1"/>
                </a:solidFill>
                <a:latin typeface="Exo 2"/>
                <a:ea typeface="Exo 2"/>
                <a:cs typeface="Exo 2"/>
                <a:sym typeface="Exo 2"/>
              </a:rPr>
              <a:t>Національний технічний університет України «Київський політехнічний інститут імені Ігоря Сікорського»</a:t>
            </a:r>
            <a:endParaRPr sz="900">
              <a:solidFill>
                <a:schemeClr val="lt1"/>
              </a:solidFill>
              <a:latin typeface="Exo 2"/>
              <a:ea typeface="Exo 2"/>
              <a:cs typeface="Exo 2"/>
              <a:sym typeface="Exo 2"/>
            </a:endParaRPr>
          </a:p>
        </p:txBody>
      </p:sp>
      <p:pic>
        <p:nvPicPr>
          <p:cNvPr id="50" name="Google Shape;50;p16"/>
          <p:cNvPicPr preferRelativeResize="0"/>
          <p:nvPr/>
        </p:nvPicPr>
        <p:blipFill rotWithShape="1">
          <a:blip r:embed="rId2">
            <a:alphaModFix/>
          </a:blip>
          <a:srcRect b="0" l="0" r="0" t="0"/>
          <a:stretch/>
        </p:blipFill>
        <p:spPr>
          <a:xfrm>
            <a:off x="457476" y="4431571"/>
            <a:ext cx="483610" cy="646966"/>
          </a:xfrm>
          <a:prstGeom prst="rect">
            <a:avLst/>
          </a:prstGeom>
          <a:noFill/>
          <a:ln>
            <a:noFill/>
          </a:ln>
        </p:spPr>
      </p:pic>
      <p:pic>
        <p:nvPicPr>
          <p:cNvPr id="51" name="Google Shape;51;p16"/>
          <p:cNvPicPr preferRelativeResize="0"/>
          <p:nvPr/>
        </p:nvPicPr>
        <p:blipFill rotWithShape="1">
          <a:blip r:embed="rId3">
            <a:alphaModFix/>
          </a:blip>
          <a:srcRect b="0" l="0" r="0" t="0"/>
          <a:stretch/>
        </p:blipFill>
        <p:spPr>
          <a:xfrm>
            <a:off x="510706" y="4479309"/>
            <a:ext cx="377149" cy="55149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лайд (варіант 3)">
  <p:cSld name="Слайд (варіант 3)">
    <p:spTree>
      <p:nvGrpSpPr>
        <p:cNvPr id="52" name="Shape 52"/>
        <p:cNvGrpSpPr/>
        <p:nvPr/>
      </p:nvGrpSpPr>
      <p:grpSpPr>
        <a:xfrm>
          <a:off x="0" y="0"/>
          <a:ext cx="0" cy="0"/>
          <a:chOff x="0" y="0"/>
          <a:chExt cx="0" cy="0"/>
        </a:xfrm>
      </p:grpSpPr>
      <p:sp>
        <p:nvSpPr>
          <p:cNvPr id="53" name="Google Shape;53;p17"/>
          <p:cNvSpPr/>
          <p:nvPr/>
        </p:nvSpPr>
        <p:spPr>
          <a:xfrm>
            <a:off x="0" y="4755054"/>
            <a:ext cx="9144000" cy="388446"/>
          </a:xfrm>
          <a:prstGeom prst="rect">
            <a:avLst/>
          </a:prstGeom>
          <a:solidFill>
            <a:srgbClr val="1B3A6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Exo 2"/>
              <a:ea typeface="Exo 2"/>
              <a:cs typeface="Exo 2"/>
              <a:sym typeface="Exo 2"/>
            </a:endParaRPr>
          </a:p>
        </p:txBody>
      </p:sp>
      <p:sp>
        <p:nvSpPr>
          <p:cNvPr id="54" name="Google Shape;54;p17"/>
          <p:cNvSpPr txBox="1"/>
          <p:nvPr>
            <p:ph idx="1" type="body"/>
          </p:nvPr>
        </p:nvSpPr>
        <p:spPr>
          <a:xfrm>
            <a:off x="328415" y="323253"/>
            <a:ext cx="5513640" cy="706245"/>
          </a:xfrm>
          <a:prstGeom prst="rect">
            <a:avLst/>
          </a:prstGeom>
          <a:noFill/>
          <a:ln>
            <a:noFill/>
          </a:ln>
        </p:spPr>
        <p:txBody>
          <a:bodyPr anchorCtr="0" anchor="t" bIns="34275" lIns="68575" spcFirstLastPara="1" rIns="68575" wrap="square" tIns="34275">
            <a:normAutofit/>
          </a:bodyPr>
          <a:lstStyle>
            <a:lvl1pPr indent="-228600" lvl="0" marL="457200" algn="l">
              <a:lnSpc>
                <a:spcPct val="85000"/>
              </a:lnSpc>
              <a:spcBef>
                <a:spcPts val="0"/>
              </a:spcBef>
              <a:spcAft>
                <a:spcPts val="0"/>
              </a:spcAft>
              <a:buClr>
                <a:srgbClr val="1B3A6E"/>
              </a:buClr>
              <a:buSzPts val="2400"/>
              <a:buNone/>
              <a:defRPr b="1" sz="2400" cap="none">
                <a:solidFill>
                  <a:srgbClr val="1B3A6E"/>
                </a:solidFill>
                <a:latin typeface="Exo 2"/>
                <a:ea typeface="Exo 2"/>
                <a:cs typeface="Exo 2"/>
                <a:sym typeface="Exo 2"/>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5" name="Google Shape;55;p17"/>
          <p:cNvSpPr txBox="1"/>
          <p:nvPr>
            <p:ph idx="2" type="body"/>
          </p:nvPr>
        </p:nvSpPr>
        <p:spPr>
          <a:xfrm>
            <a:off x="334824" y="1040328"/>
            <a:ext cx="7417217" cy="311894"/>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750"/>
              </a:spcBef>
              <a:spcAft>
                <a:spcPts val="0"/>
              </a:spcAft>
              <a:buClr>
                <a:srgbClr val="1B3A6E"/>
              </a:buClr>
              <a:buSzPts val="1800"/>
              <a:buNone/>
              <a:defRPr b="1" sz="1800">
                <a:solidFill>
                  <a:srgbClr val="1B3A6E"/>
                </a:solidFill>
                <a:latin typeface="Exo 2"/>
                <a:ea typeface="Exo 2"/>
                <a:cs typeface="Exo 2"/>
                <a:sym typeface="Exo 2"/>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6" name="Google Shape;56;p17"/>
          <p:cNvSpPr txBox="1"/>
          <p:nvPr>
            <p:ph idx="3" type="body"/>
          </p:nvPr>
        </p:nvSpPr>
        <p:spPr>
          <a:xfrm>
            <a:off x="340162" y="1494332"/>
            <a:ext cx="7417217" cy="311894"/>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750"/>
              </a:spcBef>
              <a:spcAft>
                <a:spcPts val="0"/>
              </a:spcAft>
              <a:buClr>
                <a:schemeClr val="dk1"/>
              </a:buClr>
              <a:buSzPts val="1400"/>
              <a:buNone/>
              <a:defRPr b="0" sz="1400">
                <a:solidFill>
                  <a:schemeClr val="dk1"/>
                </a:solidFill>
                <a:latin typeface="Exo 2"/>
                <a:ea typeface="Exo 2"/>
                <a:cs typeface="Exo 2"/>
                <a:sym typeface="Exo 2"/>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grpSp>
        <p:nvGrpSpPr>
          <p:cNvPr id="57" name="Google Shape;57;p17"/>
          <p:cNvGrpSpPr/>
          <p:nvPr/>
        </p:nvGrpSpPr>
        <p:grpSpPr>
          <a:xfrm>
            <a:off x="8211852" y="4425177"/>
            <a:ext cx="483610" cy="646966"/>
            <a:chOff x="8296291" y="4126103"/>
            <a:chExt cx="662832" cy="886727"/>
          </a:xfrm>
        </p:grpSpPr>
        <p:pic>
          <p:nvPicPr>
            <p:cNvPr id="58" name="Google Shape;58;p17"/>
            <p:cNvPicPr preferRelativeResize="0"/>
            <p:nvPr/>
          </p:nvPicPr>
          <p:blipFill rotWithShape="1">
            <a:blip r:embed="rId2">
              <a:alphaModFix/>
            </a:blip>
            <a:srcRect b="0" l="0" r="0" t="0"/>
            <a:stretch/>
          </p:blipFill>
          <p:spPr>
            <a:xfrm>
              <a:off x="8296291" y="4126103"/>
              <a:ext cx="662832" cy="886727"/>
            </a:xfrm>
            <a:prstGeom prst="rect">
              <a:avLst/>
            </a:prstGeom>
            <a:noFill/>
            <a:ln>
              <a:noFill/>
            </a:ln>
          </p:spPr>
        </p:pic>
        <p:pic>
          <p:nvPicPr>
            <p:cNvPr id="59" name="Google Shape;59;p17"/>
            <p:cNvPicPr preferRelativeResize="0"/>
            <p:nvPr/>
          </p:nvPicPr>
          <p:blipFill rotWithShape="1">
            <a:blip r:embed="rId3">
              <a:alphaModFix/>
            </a:blip>
            <a:srcRect b="0" l="0" r="0" t="0"/>
            <a:stretch/>
          </p:blipFill>
          <p:spPr>
            <a:xfrm>
              <a:off x="8369248" y="4191533"/>
              <a:ext cx="516917" cy="755869"/>
            </a:xfrm>
            <a:prstGeom prst="rect">
              <a:avLst/>
            </a:prstGeom>
            <a:noFill/>
            <a:ln>
              <a:noFill/>
            </a:ln>
          </p:spPr>
        </p:pic>
      </p:grpSp>
      <p:sp>
        <p:nvSpPr>
          <p:cNvPr id="60" name="Google Shape;60;p17"/>
          <p:cNvSpPr txBox="1"/>
          <p:nvPr/>
        </p:nvSpPr>
        <p:spPr>
          <a:xfrm>
            <a:off x="346529" y="4835698"/>
            <a:ext cx="7288391" cy="215444"/>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uk-UA" sz="900">
                <a:solidFill>
                  <a:schemeClr val="lt1"/>
                </a:solidFill>
                <a:latin typeface="Exo 2"/>
                <a:ea typeface="Exo 2"/>
                <a:cs typeface="Exo 2"/>
                <a:sym typeface="Exo 2"/>
              </a:rPr>
              <a:t>Національний технічний університет України «Київський політехнічний інститут імені Ігоря Сікорського»</a:t>
            </a:r>
            <a:endParaRPr sz="900">
              <a:solidFill>
                <a:schemeClr val="lt1"/>
              </a:solidFill>
              <a:latin typeface="Exo 2"/>
              <a:ea typeface="Exo 2"/>
              <a:cs typeface="Exo 2"/>
              <a:sym typeface="Exo 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лайд (варіант 4)">
  <p:cSld name="Слайд (варіант 4)">
    <p:bg>
      <p:bgPr>
        <a:solidFill>
          <a:schemeClr val="lt1"/>
        </a:solidFill>
      </p:bgPr>
    </p:bg>
    <p:spTree>
      <p:nvGrpSpPr>
        <p:cNvPr id="61" name="Shape 61"/>
        <p:cNvGrpSpPr/>
        <p:nvPr/>
      </p:nvGrpSpPr>
      <p:grpSpPr>
        <a:xfrm>
          <a:off x="0" y="0"/>
          <a:ext cx="0" cy="0"/>
          <a:chOff x="0" y="0"/>
          <a:chExt cx="0" cy="0"/>
        </a:xfrm>
      </p:grpSpPr>
      <p:pic>
        <p:nvPicPr>
          <p:cNvPr id="62" name="Google Shape;62;p18"/>
          <p:cNvPicPr preferRelativeResize="0"/>
          <p:nvPr/>
        </p:nvPicPr>
        <p:blipFill rotWithShape="1">
          <a:blip r:embed="rId2">
            <a:alphaModFix/>
          </a:blip>
          <a:srcRect b="0" l="0" r="0" t="0"/>
          <a:stretch/>
        </p:blipFill>
        <p:spPr>
          <a:xfrm>
            <a:off x="8348542" y="4189155"/>
            <a:ext cx="615078" cy="822842"/>
          </a:xfrm>
          <a:prstGeom prst="rect">
            <a:avLst/>
          </a:prstGeom>
          <a:noFill/>
          <a:ln>
            <a:noFill/>
          </a:ln>
        </p:spPr>
      </p:pic>
      <p:pic>
        <p:nvPicPr>
          <p:cNvPr id="63" name="Google Shape;63;p18"/>
          <p:cNvPicPr preferRelativeResize="0"/>
          <p:nvPr/>
        </p:nvPicPr>
        <p:blipFill rotWithShape="1">
          <a:blip r:embed="rId3">
            <a:alphaModFix/>
          </a:blip>
          <a:srcRect b="0" l="0" r="0" t="0"/>
          <a:stretch/>
        </p:blipFill>
        <p:spPr>
          <a:xfrm>
            <a:off x="274387" y="4534779"/>
            <a:ext cx="296688" cy="433838"/>
          </a:xfrm>
          <a:prstGeom prst="rect">
            <a:avLst/>
          </a:prstGeom>
          <a:noFill/>
          <a:ln>
            <a:noFill/>
          </a:ln>
        </p:spPr>
      </p:pic>
      <p:sp>
        <p:nvSpPr>
          <p:cNvPr id="64" name="Google Shape;64;p18"/>
          <p:cNvSpPr txBox="1"/>
          <p:nvPr/>
        </p:nvSpPr>
        <p:spPr>
          <a:xfrm>
            <a:off x="571075" y="4578573"/>
            <a:ext cx="3489177" cy="346249"/>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uk-UA" sz="900">
                <a:solidFill>
                  <a:srgbClr val="1B3A6E"/>
                </a:solidFill>
                <a:latin typeface="Exo 2"/>
                <a:ea typeface="Exo 2"/>
                <a:cs typeface="Exo 2"/>
                <a:sym typeface="Exo 2"/>
              </a:rPr>
              <a:t>Національний технічний університет України</a:t>
            </a:r>
            <a:br>
              <a:rPr b="1" lang="uk-UA" sz="900">
                <a:solidFill>
                  <a:srgbClr val="1B3A6E"/>
                </a:solidFill>
                <a:latin typeface="Exo 2"/>
                <a:ea typeface="Exo 2"/>
                <a:cs typeface="Exo 2"/>
                <a:sym typeface="Exo 2"/>
              </a:rPr>
            </a:br>
            <a:r>
              <a:rPr b="1" lang="uk-UA" sz="900">
                <a:solidFill>
                  <a:srgbClr val="1B3A6E"/>
                </a:solidFill>
                <a:latin typeface="Exo 2"/>
                <a:ea typeface="Exo 2"/>
                <a:cs typeface="Exo 2"/>
                <a:sym typeface="Exo 2"/>
              </a:rPr>
              <a:t>«Київський політехнічний інститут імені Ігоря Сікорського»</a:t>
            </a:r>
            <a:endParaRPr b="1" sz="900">
              <a:solidFill>
                <a:srgbClr val="1B3A6E"/>
              </a:solidFill>
              <a:latin typeface="Exo 2"/>
              <a:ea typeface="Exo 2"/>
              <a:cs typeface="Exo 2"/>
              <a:sym typeface="Exo 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лайд (варіант 5)">
  <p:cSld name="Слайд (варіант 5)">
    <p:spTree>
      <p:nvGrpSpPr>
        <p:cNvPr id="65" name="Shape 65"/>
        <p:cNvGrpSpPr/>
        <p:nvPr/>
      </p:nvGrpSpPr>
      <p:grpSpPr>
        <a:xfrm>
          <a:off x="0" y="0"/>
          <a:ext cx="0" cy="0"/>
          <a:chOff x="0" y="0"/>
          <a:chExt cx="0" cy="0"/>
        </a:xfrm>
      </p:grpSpPr>
      <p:sp>
        <p:nvSpPr>
          <p:cNvPr id="66" name="Google Shape;66;p19"/>
          <p:cNvSpPr txBox="1"/>
          <p:nvPr>
            <p:ph idx="1" type="body"/>
          </p:nvPr>
        </p:nvSpPr>
        <p:spPr>
          <a:xfrm>
            <a:off x="328415" y="323253"/>
            <a:ext cx="5513640" cy="706245"/>
          </a:xfrm>
          <a:prstGeom prst="rect">
            <a:avLst/>
          </a:prstGeom>
          <a:noFill/>
          <a:ln>
            <a:noFill/>
          </a:ln>
        </p:spPr>
        <p:txBody>
          <a:bodyPr anchorCtr="0" anchor="t" bIns="34275" lIns="68575" spcFirstLastPara="1" rIns="68575" wrap="square" tIns="34275">
            <a:normAutofit/>
          </a:bodyPr>
          <a:lstStyle>
            <a:lvl1pPr indent="-228600" lvl="0" marL="457200" algn="l">
              <a:lnSpc>
                <a:spcPct val="85000"/>
              </a:lnSpc>
              <a:spcBef>
                <a:spcPts val="0"/>
              </a:spcBef>
              <a:spcAft>
                <a:spcPts val="0"/>
              </a:spcAft>
              <a:buClr>
                <a:srgbClr val="1B3A6E"/>
              </a:buClr>
              <a:buSzPts val="2400"/>
              <a:buNone/>
              <a:defRPr b="1" sz="2400" cap="none">
                <a:solidFill>
                  <a:srgbClr val="1B3A6E"/>
                </a:solidFill>
                <a:latin typeface="Exo 2"/>
                <a:ea typeface="Exo 2"/>
                <a:cs typeface="Exo 2"/>
                <a:sym typeface="Exo 2"/>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7" name="Google Shape;67;p19"/>
          <p:cNvSpPr txBox="1"/>
          <p:nvPr>
            <p:ph idx="2" type="body"/>
          </p:nvPr>
        </p:nvSpPr>
        <p:spPr>
          <a:xfrm>
            <a:off x="334824" y="1040328"/>
            <a:ext cx="7417217" cy="311894"/>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750"/>
              </a:spcBef>
              <a:spcAft>
                <a:spcPts val="0"/>
              </a:spcAft>
              <a:buClr>
                <a:srgbClr val="1B3A6E"/>
              </a:buClr>
              <a:buSzPts val="1800"/>
              <a:buNone/>
              <a:defRPr b="1" sz="1800">
                <a:solidFill>
                  <a:srgbClr val="1B3A6E"/>
                </a:solidFill>
                <a:latin typeface="Exo 2"/>
                <a:ea typeface="Exo 2"/>
                <a:cs typeface="Exo 2"/>
                <a:sym typeface="Exo 2"/>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8" name="Google Shape;68;p19"/>
          <p:cNvSpPr txBox="1"/>
          <p:nvPr>
            <p:ph idx="3" type="body"/>
          </p:nvPr>
        </p:nvSpPr>
        <p:spPr>
          <a:xfrm>
            <a:off x="340162" y="1494332"/>
            <a:ext cx="7417217" cy="311894"/>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750"/>
              </a:spcBef>
              <a:spcAft>
                <a:spcPts val="0"/>
              </a:spcAft>
              <a:buClr>
                <a:schemeClr val="dk1"/>
              </a:buClr>
              <a:buSzPts val="1400"/>
              <a:buNone/>
              <a:defRPr b="0" sz="1400">
                <a:solidFill>
                  <a:schemeClr val="dk1"/>
                </a:solidFill>
                <a:latin typeface="Exo 2"/>
                <a:ea typeface="Exo 2"/>
                <a:cs typeface="Exo 2"/>
                <a:sym typeface="Exo 2"/>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pic>
        <p:nvPicPr>
          <p:cNvPr id="69" name="Google Shape;69;p19"/>
          <p:cNvPicPr preferRelativeResize="0"/>
          <p:nvPr/>
        </p:nvPicPr>
        <p:blipFill rotWithShape="1">
          <a:blip r:embed="rId2">
            <a:alphaModFix/>
          </a:blip>
          <a:srcRect b="0" l="0" r="0" t="0"/>
          <a:stretch/>
        </p:blipFill>
        <p:spPr>
          <a:xfrm>
            <a:off x="8399230" y="4341801"/>
            <a:ext cx="393100" cy="57481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лайд (варіант 6)">
  <p:cSld name="Слайд (варіант 6)">
    <p:bg>
      <p:bgPr>
        <a:solidFill>
          <a:srgbClr val="1B3A6E"/>
        </a:solidFill>
      </p:bgPr>
    </p:bg>
    <p:spTree>
      <p:nvGrpSpPr>
        <p:cNvPr id="70" name="Shape 70"/>
        <p:cNvGrpSpPr/>
        <p:nvPr/>
      </p:nvGrpSpPr>
      <p:grpSpPr>
        <a:xfrm>
          <a:off x="0" y="0"/>
          <a:ext cx="0" cy="0"/>
          <a:chOff x="0" y="0"/>
          <a:chExt cx="0" cy="0"/>
        </a:xfrm>
      </p:grpSpPr>
      <p:sp>
        <p:nvSpPr>
          <p:cNvPr id="71" name="Google Shape;71;p20"/>
          <p:cNvSpPr txBox="1"/>
          <p:nvPr>
            <p:ph idx="1" type="body"/>
          </p:nvPr>
        </p:nvSpPr>
        <p:spPr>
          <a:xfrm>
            <a:off x="328415" y="323253"/>
            <a:ext cx="5513640" cy="706245"/>
          </a:xfrm>
          <a:prstGeom prst="rect">
            <a:avLst/>
          </a:prstGeom>
          <a:noFill/>
          <a:ln>
            <a:noFill/>
          </a:ln>
        </p:spPr>
        <p:txBody>
          <a:bodyPr anchorCtr="0" anchor="t" bIns="34275" lIns="68575" spcFirstLastPara="1" rIns="68575" wrap="square" tIns="34275">
            <a:normAutofit/>
          </a:bodyPr>
          <a:lstStyle>
            <a:lvl1pPr indent="-228600" lvl="0" marL="457200" algn="l">
              <a:lnSpc>
                <a:spcPct val="85000"/>
              </a:lnSpc>
              <a:spcBef>
                <a:spcPts val="0"/>
              </a:spcBef>
              <a:spcAft>
                <a:spcPts val="0"/>
              </a:spcAft>
              <a:buClr>
                <a:schemeClr val="lt1"/>
              </a:buClr>
              <a:buSzPts val="2400"/>
              <a:buNone/>
              <a:defRPr b="1" sz="2400" cap="none">
                <a:solidFill>
                  <a:schemeClr val="lt1"/>
                </a:solidFill>
                <a:latin typeface="Exo 2"/>
                <a:ea typeface="Exo 2"/>
                <a:cs typeface="Exo 2"/>
                <a:sym typeface="Exo 2"/>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2" name="Google Shape;72;p20"/>
          <p:cNvSpPr txBox="1"/>
          <p:nvPr>
            <p:ph idx="2" type="body"/>
          </p:nvPr>
        </p:nvSpPr>
        <p:spPr>
          <a:xfrm>
            <a:off x="334824" y="1040328"/>
            <a:ext cx="7417217" cy="311894"/>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750"/>
              </a:spcBef>
              <a:spcAft>
                <a:spcPts val="0"/>
              </a:spcAft>
              <a:buClr>
                <a:schemeClr val="lt1"/>
              </a:buClr>
              <a:buSzPts val="1800"/>
              <a:buNone/>
              <a:defRPr b="1" sz="1800">
                <a:solidFill>
                  <a:schemeClr val="lt1"/>
                </a:solidFill>
                <a:latin typeface="Exo 2"/>
                <a:ea typeface="Exo 2"/>
                <a:cs typeface="Exo 2"/>
                <a:sym typeface="Exo 2"/>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3" name="Google Shape;73;p20"/>
          <p:cNvSpPr txBox="1"/>
          <p:nvPr>
            <p:ph idx="3" type="body"/>
          </p:nvPr>
        </p:nvSpPr>
        <p:spPr>
          <a:xfrm>
            <a:off x="340162" y="1494332"/>
            <a:ext cx="7417217" cy="311894"/>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750"/>
              </a:spcBef>
              <a:spcAft>
                <a:spcPts val="0"/>
              </a:spcAft>
              <a:buClr>
                <a:schemeClr val="lt1"/>
              </a:buClr>
              <a:buSzPts val="1400"/>
              <a:buNone/>
              <a:defRPr b="0" sz="1400">
                <a:solidFill>
                  <a:schemeClr val="lt1"/>
                </a:solidFill>
                <a:latin typeface="Exo 2"/>
                <a:ea typeface="Exo 2"/>
                <a:cs typeface="Exo 2"/>
                <a:sym typeface="Exo 2"/>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pic>
        <p:nvPicPr>
          <p:cNvPr id="74" name="Google Shape;74;p20"/>
          <p:cNvPicPr preferRelativeResize="0"/>
          <p:nvPr/>
        </p:nvPicPr>
        <p:blipFill rotWithShape="1">
          <a:blip r:embed="rId2">
            <a:alphaModFix/>
          </a:blip>
          <a:srcRect b="0" l="0" r="0" t="0"/>
          <a:stretch/>
        </p:blipFill>
        <p:spPr>
          <a:xfrm>
            <a:off x="8380048" y="4341801"/>
            <a:ext cx="429679" cy="57481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1"/>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Exo 2"/>
              <a:buNone/>
              <a:defRPr b="0" i="0" sz="3300" u="none" cap="none" strike="noStrike">
                <a:solidFill>
                  <a:schemeClr val="dk1"/>
                </a:solidFill>
                <a:latin typeface="Exo 2"/>
                <a:ea typeface="Exo 2"/>
                <a:cs typeface="Exo 2"/>
                <a:sym typeface="Exo 2"/>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1"/>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Exo 2"/>
                <a:ea typeface="Exo 2"/>
                <a:cs typeface="Exo 2"/>
                <a:sym typeface="Exo 2"/>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Exo 2"/>
                <a:ea typeface="Exo 2"/>
                <a:cs typeface="Exo 2"/>
                <a:sym typeface="Exo 2"/>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Exo 2"/>
                <a:ea typeface="Exo 2"/>
                <a:cs typeface="Exo 2"/>
                <a:sym typeface="Exo 2"/>
              </a:defRPr>
            </a:lvl3pPr>
            <a:lvl4pPr indent="-317500" lvl="3" marL="18288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Exo 2"/>
                <a:ea typeface="Exo 2"/>
                <a:cs typeface="Exo 2"/>
                <a:sym typeface="Exo 2"/>
              </a:defRPr>
            </a:lvl4pPr>
            <a:lvl5pPr indent="-317500" lvl="4" marL="22860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Exo 2"/>
                <a:ea typeface="Exo 2"/>
                <a:cs typeface="Exo 2"/>
                <a:sym typeface="Exo 2"/>
              </a:defRPr>
            </a:lvl5pPr>
            <a:lvl6pPr indent="-317500" lvl="5" marL="27432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Exo 2"/>
                <a:ea typeface="Exo 2"/>
                <a:cs typeface="Exo 2"/>
                <a:sym typeface="Exo 2"/>
              </a:defRPr>
            </a:lvl6pPr>
            <a:lvl7pPr indent="-317500" lvl="6" marL="32004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Exo 2"/>
                <a:ea typeface="Exo 2"/>
                <a:cs typeface="Exo 2"/>
                <a:sym typeface="Exo 2"/>
              </a:defRPr>
            </a:lvl7pPr>
            <a:lvl8pPr indent="-317500" lvl="7" marL="36576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Exo 2"/>
                <a:ea typeface="Exo 2"/>
                <a:cs typeface="Exo 2"/>
                <a:sym typeface="Exo 2"/>
              </a:defRPr>
            </a:lvl8pPr>
            <a:lvl9pPr indent="-317500" lvl="8" marL="41148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Exo 2"/>
                <a:ea typeface="Exo 2"/>
                <a:cs typeface="Exo 2"/>
                <a:sym typeface="Exo 2"/>
              </a:defRPr>
            </a:lvl9pPr>
          </a:lstStyle>
          <a:p/>
        </p:txBody>
      </p:sp>
      <p:sp>
        <p:nvSpPr>
          <p:cNvPr id="12" name="Google Shape;12;p1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400"/>
              <a:buNone/>
              <a:defRPr b="0" i="0" sz="900" u="none" cap="none" strike="noStrike">
                <a:solidFill>
                  <a:srgbClr val="888888"/>
                </a:solidFill>
                <a:latin typeface="Exo 2"/>
                <a:ea typeface="Exo 2"/>
                <a:cs typeface="Exo 2"/>
                <a:sym typeface="Exo 2"/>
              </a:defRPr>
            </a:lvl1pPr>
            <a:lvl2pPr lvl="1" marR="0" rtl="0" algn="l">
              <a:spcBef>
                <a:spcPts val="0"/>
              </a:spcBef>
              <a:spcAft>
                <a:spcPts val="0"/>
              </a:spcAft>
              <a:buSzPts val="1400"/>
              <a:buNone/>
              <a:defRPr b="0" i="0" sz="1400" u="none" cap="none" strike="noStrike">
                <a:solidFill>
                  <a:schemeClr val="dk1"/>
                </a:solidFill>
                <a:latin typeface="Exo 2"/>
                <a:ea typeface="Exo 2"/>
                <a:cs typeface="Exo 2"/>
                <a:sym typeface="Exo 2"/>
              </a:defRPr>
            </a:lvl2pPr>
            <a:lvl3pPr lvl="2" marR="0" rtl="0" algn="l">
              <a:spcBef>
                <a:spcPts val="0"/>
              </a:spcBef>
              <a:spcAft>
                <a:spcPts val="0"/>
              </a:spcAft>
              <a:buSzPts val="1400"/>
              <a:buNone/>
              <a:defRPr b="0" i="0" sz="1400" u="none" cap="none" strike="noStrike">
                <a:solidFill>
                  <a:schemeClr val="dk1"/>
                </a:solidFill>
                <a:latin typeface="Exo 2"/>
                <a:ea typeface="Exo 2"/>
                <a:cs typeface="Exo 2"/>
                <a:sym typeface="Exo 2"/>
              </a:defRPr>
            </a:lvl3pPr>
            <a:lvl4pPr lvl="3" marR="0" rtl="0" algn="l">
              <a:spcBef>
                <a:spcPts val="0"/>
              </a:spcBef>
              <a:spcAft>
                <a:spcPts val="0"/>
              </a:spcAft>
              <a:buSzPts val="1400"/>
              <a:buNone/>
              <a:defRPr b="0" i="0" sz="1400" u="none" cap="none" strike="noStrike">
                <a:solidFill>
                  <a:schemeClr val="dk1"/>
                </a:solidFill>
                <a:latin typeface="Exo 2"/>
                <a:ea typeface="Exo 2"/>
                <a:cs typeface="Exo 2"/>
                <a:sym typeface="Exo 2"/>
              </a:defRPr>
            </a:lvl4pPr>
            <a:lvl5pPr lvl="4" marR="0" rtl="0" algn="l">
              <a:spcBef>
                <a:spcPts val="0"/>
              </a:spcBef>
              <a:spcAft>
                <a:spcPts val="0"/>
              </a:spcAft>
              <a:buSzPts val="1400"/>
              <a:buNone/>
              <a:defRPr b="0" i="0" sz="1400" u="none" cap="none" strike="noStrike">
                <a:solidFill>
                  <a:schemeClr val="dk1"/>
                </a:solidFill>
                <a:latin typeface="Exo 2"/>
                <a:ea typeface="Exo 2"/>
                <a:cs typeface="Exo 2"/>
                <a:sym typeface="Exo 2"/>
              </a:defRPr>
            </a:lvl5pPr>
            <a:lvl6pPr lvl="5" marR="0" rtl="0" algn="l">
              <a:spcBef>
                <a:spcPts val="0"/>
              </a:spcBef>
              <a:spcAft>
                <a:spcPts val="0"/>
              </a:spcAft>
              <a:buSzPts val="1400"/>
              <a:buNone/>
              <a:defRPr b="0" i="0" sz="1400" u="none" cap="none" strike="noStrike">
                <a:solidFill>
                  <a:schemeClr val="dk1"/>
                </a:solidFill>
                <a:latin typeface="Exo 2"/>
                <a:ea typeface="Exo 2"/>
                <a:cs typeface="Exo 2"/>
                <a:sym typeface="Exo 2"/>
              </a:defRPr>
            </a:lvl6pPr>
            <a:lvl7pPr lvl="6" marR="0" rtl="0" algn="l">
              <a:spcBef>
                <a:spcPts val="0"/>
              </a:spcBef>
              <a:spcAft>
                <a:spcPts val="0"/>
              </a:spcAft>
              <a:buSzPts val="1400"/>
              <a:buNone/>
              <a:defRPr b="0" i="0" sz="1400" u="none" cap="none" strike="noStrike">
                <a:solidFill>
                  <a:schemeClr val="dk1"/>
                </a:solidFill>
                <a:latin typeface="Exo 2"/>
                <a:ea typeface="Exo 2"/>
                <a:cs typeface="Exo 2"/>
                <a:sym typeface="Exo 2"/>
              </a:defRPr>
            </a:lvl7pPr>
            <a:lvl8pPr lvl="7" marR="0" rtl="0" algn="l">
              <a:spcBef>
                <a:spcPts val="0"/>
              </a:spcBef>
              <a:spcAft>
                <a:spcPts val="0"/>
              </a:spcAft>
              <a:buSzPts val="1400"/>
              <a:buNone/>
              <a:defRPr b="0" i="0" sz="1400" u="none" cap="none" strike="noStrike">
                <a:solidFill>
                  <a:schemeClr val="dk1"/>
                </a:solidFill>
                <a:latin typeface="Exo 2"/>
                <a:ea typeface="Exo 2"/>
                <a:cs typeface="Exo 2"/>
                <a:sym typeface="Exo 2"/>
              </a:defRPr>
            </a:lvl8pPr>
            <a:lvl9pPr lvl="8" marR="0" rtl="0" algn="l">
              <a:spcBef>
                <a:spcPts val="0"/>
              </a:spcBef>
              <a:spcAft>
                <a:spcPts val="0"/>
              </a:spcAft>
              <a:buSzPts val="1400"/>
              <a:buNone/>
              <a:defRPr b="0" i="0" sz="1400" u="none" cap="none" strike="noStrike">
                <a:solidFill>
                  <a:schemeClr val="dk1"/>
                </a:solidFill>
                <a:latin typeface="Exo 2"/>
                <a:ea typeface="Exo 2"/>
                <a:cs typeface="Exo 2"/>
                <a:sym typeface="Exo 2"/>
              </a:defRPr>
            </a:lvl9pPr>
          </a:lstStyle>
          <a:p/>
        </p:txBody>
      </p:sp>
      <p:sp>
        <p:nvSpPr>
          <p:cNvPr id="13" name="Google Shape;13;p1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400"/>
              <a:buNone/>
              <a:defRPr b="0" i="0" sz="900" u="none" cap="none" strike="noStrike">
                <a:solidFill>
                  <a:srgbClr val="888888"/>
                </a:solidFill>
                <a:latin typeface="Exo 2"/>
                <a:ea typeface="Exo 2"/>
                <a:cs typeface="Exo 2"/>
                <a:sym typeface="Exo 2"/>
              </a:defRPr>
            </a:lvl1pPr>
            <a:lvl2pPr lvl="1" marR="0" rtl="0" algn="l">
              <a:spcBef>
                <a:spcPts val="0"/>
              </a:spcBef>
              <a:spcAft>
                <a:spcPts val="0"/>
              </a:spcAft>
              <a:buSzPts val="1400"/>
              <a:buNone/>
              <a:defRPr b="0" i="0" sz="1400" u="none" cap="none" strike="noStrike">
                <a:solidFill>
                  <a:schemeClr val="dk1"/>
                </a:solidFill>
                <a:latin typeface="Exo 2"/>
                <a:ea typeface="Exo 2"/>
                <a:cs typeface="Exo 2"/>
                <a:sym typeface="Exo 2"/>
              </a:defRPr>
            </a:lvl2pPr>
            <a:lvl3pPr lvl="2" marR="0" rtl="0" algn="l">
              <a:spcBef>
                <a:spcPts val="0"/>
              </a:spcBef>
              <a:spcAft>
                <a:spcPts val="0"/>
              </a:spcAft>
              <a:buSzPts val="1400"/>
              <a:buNone/>
              <a:defRPr b="0" i="0" sz="1400" u="none" cap="none" strike="noStrike">
                <a:solidFill>
                  <a:schemeClr val="dk1"/>
                </a:solidFill>
                <a:latin typeface="Exo 2"/>
                <a:ea typeface="Exo 2"/>
                <a:cs typeface="Exo 2"/>
                <a:sym typeface="Exo 2"/>
              </a:defRPr>
            </a:lvl3pPr>
            <a:lvl4pPr lvl="3" marR="0" rtl="0" algn="l">
              <a:spcBef>
                <a:spcPts val="0"/>
              </a:spcBef>
              <a:spcAft>
                <a:spcPts val="0"/>
              </a:spcAft>
              <a:buSzPts val="1400"/>
              <a:buNone/>
              <a:defRPr b="0" i="0" sz="1400" u="none" cap="none" strike="noStrike">
                <a:solidFill>
                  <a:schemeClr val="dk1"/>
                </a:solidFill>
                <a:latin typeface="Exo 2"/>
                <a:ea typeface="Exo 2"/>
                <a:cs typeface="Exo 2"/>
                <a:sym typeface="Exo 2"/>
              </a:defRPr>
            </a:lvl4pPr>
            <a:lvl5pPr lvl="4" marR="0" rtl="0" algn="l">
              <a:spcBef>
                <a:spcPts val="0"/>
              </a:spcBef>
              <a:spcAft>
                <a:spcPts val="0"/>
              </a:spcAft>
              <a:buSzPts val="1400"/>
              <a:buNone/>
              <a:defRPr b="0" i="0" sz="1400" u="none" cap="none" strike="noStrike">
                <a:solidFill>
                  <a:schemeClr val="dk1"/>
                </a:solidFill>
                <a:latin typeface="Exo 2"/>
                <a:ea typeface="Exo 2"/>
                <a:cs typeface="Exo 2"/>
                <a:sym typeface="Exo 2"/>
              </a:defRPr>
            </a:lvl5pPr>
            <a:lvl6pPr lvl="5" marR="0" rtl="0" algn="l">
              <a:spcBef>
                <a:spcPts val="0"/>
              </a:spcBef>
              <a:spcAft>
                <a:spcPts val="0"/>
              </a:spcAft>
              <a:buSzPts val="1400"/>
              <a:buNone/>
              <a:defRPr b="0" i="0" sz="1400" u="none" cap="none" strike="noStrike">
                <a:solidFill>
                  <a:schemeClr val="dk1"/>
                </a:solidFill>
                <a:latin typeface="Exo 2"/>
                <a:ea typeface="Exo 2"/>
                <a:cs typeface="Exo 2"/>
                <a:sym typeface="Exo 2"/>
              </a:defRPr>
            </a:lvl6pPr>
            <a:lvl7pPr lvl="6" marR="0" rtl="0" algn="l">
              <a:spcBef>
                <a:spcPts val="0"/>
              </a:spcBef>
              <a:spcAft>
                <a:spcPts val="0"/>
              </a:spcAft>
              <a:buSzPts val="1400"/>
              <a:buNone/>
              <a:defRPr b="0" i="0" sz="1400" u="none" cap="none" strike="noStrike">
                <a:solidFill>
                  <a:schemeClr val="dk1"/>
                </a:solidFill>
                <a:latin typeface="Exo 2"/>
                <a:ea typeface="Exo 2"/>
                <a:cs typeface="Exo 2"/>
                <a:sym typeface="Exo 2"/>
              </a:defRPr>
            </a:lvl7pPr>
            <a:lvl8pPr lvl="7" marR="0" rtl="0" algn="l">
              <a:spcBef>
                <a:spcPts val="0"/>
              </a:spcBef>
              <a:spcAft>
                <a:spcPts val="0"/>
              </a:spcAft>
              <a:buSzPts val="1400"/>
              <a:buNone/>
              <a:defRPr b="0" i="0" sz="1400" u="none" cap="none" strike="noStrike">
                <a:solidFill>
                  <a:schemeClr val="dk1"/>
                </a:solidFill>
                <a:latin typeface="Exo 2"/>
                <a:ea typeface="Exo 2"/>
                <a:cs typeface="Exo 2"/>
                <a:sym typeface="Exo 2"/>
              </a:defRPr>
            </a:lvl8pPr>
            <a:lvl9pPr lvl="8" marR="0" rtl="0" algn="l">
              <a:spcBef>
                <a:spcPts val="0"/>
              </a:spcBef>
              <a:spcAft>
                <a:spcPts val="0"/>
              </a:spcAft>
              <a:buSzPts val="1400"/>
              <a:buNone/>
              <a:defRPr b="0" i="0" sz="1400" u="none" cap="none" strike="noStrike">
                <a:solidFill>
                  <a:schemeClr val="dk1"/>
                </a:solidFill>
                <a:latin typeface="Exo 2"/>
                <a:ea typeface="Exo 2"/>
                <a:cs typeface="Exo 2"/>
                <a:sym typeface="Exo 2"/>
              </a:defRPr>
            </a:lvl9pPr>
          </a:lstStyle>
          <a:p/>
        </p:txBody>
      </p:sp>
      <p:sp>
        <p:nvSpPr>
          <p:cNvPr id="14" name="Google Shape;14;p1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Exo 2"/>
                <a:ea typeface="Exo 2"/>
                <a:cs typeface="Exo 2"/>
                <a:sym typeface="Exo 2"/>
              </a:defRPr>
            </a:lvl1pPr>
            <a:lvl2pPr indent="0" lvl="1" marL="0" marR="0" rtl="0" algn="r">
              <a:spcBef>
                <a:spcPts val="0"/>
              </a:spcBef>
              <a:buNone/>
              <a:defRPr b="0" i="0" sz="900" u="none" cap="none" strike="noStrike">
                <a:solidFill>
                  <a:srgbClr val="888888"/>
                </a:solidFill>
                <a:latin typeface="Exo 2"/>
                <a:ea typeface="Exo 2"/>
                <a:cs typeface="Exo 2"/>
                <a:sym typeface="Exo 2"/>
              </a:defRPr>
            </a:lvl2pPr>
            <a:lvl3pPr indent="0" lvl="2" marL="0" marR="0" rtl="0" algn="r">
              <a:spcBef>
                <a:spcPts val="0"/>
              </a:spcBef>
              <a:buNone/>
              <a:defRPr b="0" i="0" sz="900" u="none" cap="none" strike="noStrike">
                <a:solidFill>
                  <a:srgbClr val="888888"/>
                </a:solidFill>
                <a:latin typeface="Exo 2"/>
                <a:ea typeface="Exo 2"/>
                <a:cs typeface="Exo 2"/>
                <a:sym typeface="Exo 2"/>
              </a:defRPr>
            </a:lvl3pPr>
            <a:lvl4pPr indent="0" lvl="3" marL="0" marR="0" rtl="0" algn="r">
              <a:spcBef>
                <a:spcPts val="0"/>
              </a:spcBef>
              <a:buNone/>
              <a:defRPr b="0" i="0" sz="900" u="none" cap="none" strike="noStrike">
                <a:solidFill>
                  <a:srgbClr val="888888"/>
                </a:solidFill>
                <a:latin typeface="Exo 2"/>
                <a:ea typeface="Exo 2"/>
                <a:cs typeface="Exo 2"/>
                <a:sym typeface="Exo 2"/>
              </a:defRPr>
            </a:lvl4pPr>
            <a:lvl5pPr indent="0" lvl="4" marL="0" marR="0" rtl="0" algn="r">
              <a:spcBef>
                <a:spcPts val="0"/>
              </a:spcBef>
              <a:buNone/>
              <a:defRPr b="0" i="0" sz="900" u="none" cap="none" strike="noStrike">
                <a:solidFill>
                  <a:srgbClr val="888888"/>
                </a:solidFill>
                <a:latin typeface="Exo 2"/>
                <a:ea typeface="Exo 2"/>
                <a:cs typeface="Exo 2"/>
                <a:sym typeface="Exo 2"/>
              </a:defRPr>
            </a:lvl5pPr>
            <a:lvl6pPr indent="0" lvl="5" marL="0" marR="0" rtl="0" algn="r">
              <a:spcBef>
                <a:spcPts val="0"/>
              </a:spcBef>
              <a:buNone/>
              <a:defRPr b="0" i="0" sz="900" u="none" cap="none" strike="noStrike">
                <a:solidFill>
                  <a:srgbClr val="888888"/>
                </a:solidFill>
                <a:latin typeface="Exo 2"/>
                <a:ea typeface="Exo 2"/>
                <a:cs typeface="Exo 2"/>
                <a:sym typeface="Exo 2"/>
              </a:defRPr>
            </a:lvl6pPr>
            <a:lvl7pPr indent="0" lvl="6" marL="0" marR="0" rtl="0" algn="r">
              <a:spcBef>
                <a:spcPts val="0"/>
              </a:spcBef>
              <a:buNone/>
              <a:defRPr b="0" i="0" sz="900" u="none" cap="none" strike="noStrike">
                <a:solidFill>
                  <a:srgbClr val="888888"/>
                </a:solidFill>
                <a:latin typeface="Exo 2"/>
                <a:ea typeface="Exo 2"/>
                <a:cs typeface="Exo 2"/>
                <a:sym typeface="Exo 2"/>
              </a:defRPr>
            </a:lvl7pPr>
            <a:lvl8pPr indent="0" lvl="7" marL="0" marR="0" rtl="0" algn="r">
              <a:spcBef>
                <a:spcPts val="0"/>
              </a:spcBef>
              <a:buNone/>
              <a:defRPr b="0" i="0" sz="900" u="none" cap="none" strike="noStrike">
                <a:solidFill>
                  <a:srgbClr val="888888"/>
                </a:solidFill>
                <a:latin typeface="Exo 2"/>
                <a:ea typeface="Exo 2"/>
                <a:cs typeface="Exo 2"/>
                <a:sym typeface="Exo 2"/>
              </a:defRPr>
            </a:lvl8pPr>
            <a:lvl9pPr indent="0" lvl="8" marL="0" marR="0" rtl="0" algn="r">
              <a:spcBef>
                <a:spcPts val="0"/>
              </a:spcBef>
              <a:buNone/>
              <a:defRPr b="0" i="0" sz="900" u="none" cap="none" strike="noStrike">
                <a:solidFill>
                  <a:srgbClr val="888888"/>
                </a:solidFill>
                <a:latin typeface="Exo 2"/>
                <a:ea typeface="Exo 2"/>
                <a:cs typeface="Exo 2"/>
                <a:sym typeface="Exo 2"/>
              </a:defRPr>
            </a:lvl9pPr>
          </a:lstStyle>
          <a:p>
            <a:pPr indent="0" lvl="0" marL="0" rtl="0" algn="r">
              <a:spcBef>
                <a:spcPts val="0"/>
              </a:spcBef>
              <a:spcAft>
                <a:spcPts val="0"/>
              </a:spcAft>
              <a:buNone/>
            </a:pPr>
            <a:fld id="{00000000-1234-1234-1234-123412341234}" type="slidenum">
              <a:rPr lang="uk-UA"/>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11.png"/><Relationship Id="rId5"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
          <p:cNvSpPr txBox="1"/>
          <p:nvPr>
            <p:ph idx="1" type="body"/>
          </p:nvPr>
        </p:nvSpPr>
        <p:spPr>
          <a:xfrm>
            <a:off x="972000" y="3654774"/>
            <a:ext cx="7200000" cy="360000"/>
          </a:xfrm>
          <a:prstGeom prst="rect">
            <a:avLst/>
          </a:prstGeom>
          <a:no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chemeClr val="dk1"/>
              </a:buClr>
              <a:buSzPts val="1800"/>
              <a:buNone/>
            </a:pPr>
            <a:r>
              <a:rPr lang="uk-UA" sz="1800">
                <a:latin typeface="Calibri"/>
                <a:ea typeface="Calibri"/>
                <a:cs typeface="Calibri"/>
                <a:sym typeface="Calibri"/>
              </a:rPr>
              <a:t>виконав: студент групи ТВ-12 Онопрієнко Дмитро Олегович</a:t>
            </a:r>
            <a:endParaRPr/>
          </a:p>
        </p:txBody>
      </p:sp>
      <p:sp>
        <p:nvSpPr>
          <p:cNvPr id="80" name="Google Shape;80;p1"/>
          <p:cNvSpPr txBox="1"/>
          <p:nvPr>
            <p:ph idx="2" type="body"/>
          </p:nvPr>
        </p:nvSpPr>
        <p:spPr>
          <a:xfrm>
            <a:off x="330396" y="4132351"/>
            <a:ext cx="8483207" cy="360000"/>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chemeClr val="dk1"/>
              </a:buClr>
              <a:buSzPts val="1800"/>
              <a:buNone/>
            </a:pPr>
            <a:r>
              <a:rPr lang="uk-UA" sz="1800">
                <a:latin typeface="Calibri"/>
                <a:ea typeface="Calibri"/>
                <a:cs typeface="Calibri"/>
                <a:sym typeface="Calibri"/>
              </a:rPr>
              <a:t>керівник: асистент </a:t>
            </a:r>
            <a:r>
              <a:rPr lang="uk-UA" sz="1800">
                <a:latin typeface="Calibri"/>
                <a:ea typeface="Calibri"/>
                <a:cs typeface="Calibri"/>
                <a:sym typeface="Calibri"/>
              </a:rPr>
              <a:t>Гейко Олег Олександрович</a:t>
            </a:r>
            <a:endParaRPr/>
          </a:p>
        </p:txBody>
      </p:sp>
      <p:sp>
        <p:nvSpPr>
          <p:cNvPr id="81" name="Google Shape;81;p1"/>
          <p:cNvSpPr txBox="1"/>
          <p:nvPr>
            <p:ph idx="3" type="body"/>
          </p:nvPr>
        </p:nvSpPr>
        <p:spPr>
          <a:xfrm>
            <a:off x="1815180" y="2218628"/>
            <a:ext cx="5513640" cy="706245"/>
          </a:xfrm>
          <a:prstGeom prst="rect">
            <a:avLst/>
          </a:prstGeom>
          <a:noFill/>
          <a:ln>
            <a:noFill/>
          </a:ln>
        </p:spPr>
        <p:txBody>
          <a:bodyPr anchorCtr="0" anchor="t" bIns="34275" lIns="68575" spcFirstLastPara="1" rIns="68575" wrap="square" tIns="34275">
            <a:normAutofit fontScale="70000" lnSpcReduction="20000"/>
          </a:bodyPr>
          <a:lstStyle/>
          <a:p>
            <a:pPr indent="0" lvl="0" marL="0" rtl="0" algn="ctr">
              <a:lnSpc>
                <a:spcPct val="85000"/>
              </a:lnSpc>
              <a:spcBef>
                <a:spcPts val="0"/>
              </a:spcBef>
              <a:spcAft>
                <a:spcPts val="0"/>
              </a:spcAft>
              <a:buClr>
                <a:srgbClr val="1B3A6E"/>
              </a:buClr>
              <a:buSzPct val="100000"/>
              <a:buNone/>
            </a:pPr>
            <a:r>
              <a:rPr lang="uk-UA" sz="2800">
                <a:latin typeface="Calibri"/>
                <a:ea typeface="Calibri"/>
                <a:cs typeface="Calibri"/>
                <a:sym typeface="Calibri"/>
              </a:rPr>
              <a:t>Програмний модуль для динамічного масштабування OpenStack на основі моніторингу навантаження</a:t>
            </a:r>
            <a:endParaRPr sz="2800">
              <a:latin typeface="Calibri"/>
              <a:ea typeface="Calibri"/>
              <a:cs typeface="Calibri"/>
              <a:sym typeface="Calibri"/>
            </a:endParaRPr>
          </a:p>
        </p:txBody>
      </p:sp>
      <p:sp>
        <p:nvSpPr>
          <p:cNvPr id="82" name="Google Shape;82;p1"/>
          <p:cNvSpPr txBox="1"/>
          <p:nvPr>
            <p:ph idx="4" type="body"/>
          </p:nvPr>
        </p:nvSpPr>
        <p:spPr>
          <a:xfrm>
            <a:off x="3942000" y="4752000"/>
            <a:ext cx="1260000" cy="288000"/>
          </a:xfrm>
          <a:prstGeom prst="rect">
            <a:avLst/>
          </a:prstGeom>
          <a:no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chemeClr val="dk1"/>
              </a:buClr>
              <a:buSzPts val="1400"/>
              <a:buNone/>
            </a:pPr>
            <a:r>
              <a:rPr lang="uk-UA">
                <a:latin typeface="Calibri"/>
                <a:ea typeface="Calibri"/>
                <a:cs typeface="Calibri"/>
                <a:sym typeface="Calibri"/>
              </a:rPr>
              <a:t>2025</a:t>
            </a:r>
            <a:endParaRPr/>
          </a:p>
        </p:txBody>
      </p:sp>
      <p:sp>
        <p:nvSpPr>
          <p:cNvPr id="83" name="Google Shape;83;p1"/>
          <p:cNvSpPr txBox="1"/>
          <p:nvPr>
            <p:ph idx="5" type="body"/>
          </p:nvPr>
        </p:nvSpPr>
        <p:spPr>
          <a:xfrm>
            <a:off x="522000" y="1152000"/>
            <a:ext cx="8100000" cy="360000"/>
          </a:xfrm>
          <a:prstGeom prst="rect">
            <a:avLst/>
          </a:prstGeom>
          <a:noFill/>
          <a:ln>
            <a:noFill/>
          </a:ln>
        </p:spPr>
        <p:txBody>
          <a:bodyPr anchorCtr="0" anchor="t" bIns="0" lIns="0" spcFirstLastPara="1" rIns="0" wrap="square" tIns="0">
            <a:noAutofit/>
          </a:bodyPr>
          <a:lstStyle/>
          <a:p>
            <a:pPr indent="0" lvl="0" marL="0" rtl="0" algn="ctr">
              <a:lnSpc>
                <a:spcPct val="90000"/>
              </a:lnSpc>
              <a:spcBef>
                <a:spcPts val="0"/>
              </a:spcBef>
              <a:spcAft>
                <a:spcPts val="0"/>
              </a:spcAft>
              <a:buClr>
                <a:srgbClr val="1B3A6E"/>
              </a:buClr>
              <a:buSzPts val="2400"/>
              <a:buNone/>
            </a:pPr>
            <a:r>
              <a:rPr b="0" lang="uk-UA" sz="2400">
                <a:latin typeface="Calibri"/>
                <a:ea typeface="Calibri"/>
                <a:cs typeface="Calibri"/>
                <a:sym typeface="Calibri"/>
              </a:rPr>
              <a:t>Навчально-науковий інститут атомної та теплової енергетики</a:t>
            </a:r>
            <a:endParaRPr/>
          </a:p>
        </p:txBody>
      </p:sp>
      <p:sp>
        <p:nvSpPr>
          <p:cNvPr id="84" name="Google Shape;84;p1"/>
          <p:cNvSpPr txBox="1"/>
          <p:nvPr/>
        </p:nvSpPr>
        <p:spPr>
          <a:xfrm>
            <a:off x="522000" y="1548000"/>
            <a:ext cx="8100000" cy="36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rgbClr val="1B3A6E"/>
              </a:buClr>
              <a:buSzPts val="2200"/>
              <a:buFont typeface="Arial"/>
              <a:buNone/>
            </a:pPr>
            <a:r>
              <a:rPr b="0" i="0" lang="uk-UA" sz="2200" u="none" cap="none" strike="noStrike">
                <a:solidFill>
                  <a:srgbClr val="1B3A6E"/>
                </a:solidFill>
                <a:latin typeface="Calibri"/>
                <a:ea typeface="Calibri"/>
                <a:cs typeface="Calibri"/>
                <a:sym typeface="Calibri"/>
              </a:rPr>
              <a:t>Кафедра інженерії програмного забезпечення в енергетиці</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35f794049af_0_21"/>
          <p:cNvSpPr txBox="1"/>
          <p:nvPr>
            <p:ph idx="1" type="body"/>
          </p:nvPr>
        </p:nvSpPr>
        <p:spPr>
          <a:xfrm>
            <a:off x="180000" y="180000"/>
            <a:ext cx="8784000" cy="432000"/>
          </a:xfrm>
          <a:prstGeom prst="rect">
            <a:avLst/>
          </a:prstGeom>
          <a:noFill/>
          <a:ln>
            <a:noFill/>
          </a:ln>
        </p:spPr>
        <p:txBody>
          <a:bodyPr anchorCtr="0" anchor="t" bIns="0" lIns="0" spcFirstLastPara="1" rIns="0" wrap="square" tIns="0">
            <a:normAutofit/>
          </a:bodyPr>
          <a:lstStyle/>
          <a:p>
            <a:pPr indent="0" lvl="0" marL="0" rtl="0" algn="l">
              <a:lnSpc>
                <a:spcPct val="85000"/>
              </a:lnSpc>
              <a:spcBef>
                <a:spcPts val="0"/>
              </a:spcBef>
              <a:spcAft>
                <a:spcPts val="0"/>
              </a:spcAft>
              <a:buClr>
                <a:schemeClr val="lt1"/>
              </a:buClr>
              <a:buSzPts val="2800"/>
              <a:buNone/>
            </a:pPr>
            <a:r>
              <a:rPr b="0" lang="uk-UA" sz="2800" cap="none">
                <a:latin typeface="Calibri"/>
                <a:ea typeface="Calibri"/>
                <a:cs typeface="Calibri"/>
                <a:sym typeface="Calibri"/>
              </a:rPr>
              <a:t>Тестування системи</a:t>
            </a:r>
            <a:endParaRPr/>
          </a:p>
        </p:txBody>
      </p:sp>
      <p:sp>
        <p:nvSpPr>
          <p:cNvPr id="152" name="Google Shape;152;g35f794049af_0_21"/>
          <p:cNvSpPr txBox="1"/>
          <p:nvPr/>
        </p:nvSpPr>
        <p:spPr>
          <a:xfrm>
            <a:off x="8280000" y="4788000"/>
            <a:ext cx="720000" cy="252000"/>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uk-UA" sz="1200">
                <a:solidFill>
                  <a:schemeClr val="lt1"/>
                </a:solidFill>
                <a:latin typeface="Exo 2"/>
                <a:ea typeface="Exo 2"/>
                <a:cs typeface="Exo 2"/>
                <a:sym typeface="Exo 2"/>
              </a:rPr>
              <a:t>10</a:t>
            </a:r>
            <a:endParaRPr/>
          </a:p>
          <a:p>
            <a:pPr indent="0" lvl="0" marL="0" marR="0" rtl="0" algn="r">
              <a:spcBef>
                <a:spcPts val="0"/>
              </a:spcBef>
              <a:spcAft>
                <a:spcPts val="0"/>
              </a:spcAft>
              <a:buNone/>
            </a:pPr>
            <a:r>
              <a:t/>
            </a:r>
            <a:endParaRPr sz="1200">
              <a:solidFill>
                <a:schemeClr val="lt1"/>
              </a:solidFill>
              <a:latin typeface="Exo 2"/>
              <a:ea typeface="Exo 2"/>
              <a:cs typeface="Exo 2"/>
              <a:sym typeface="Exo 2"/>
            </a:endParaRPr>
          </a:p>
        </p:txBody>
      </p:sp>
      <p:pic>
        <p:nvPicPr>
          <p:cNvPr id="153" name="Google Shape;153;g35f794049af_0_21"/>
          <p:cNvPicPr preferRelativeResize="0"/>
          <p:nvPr/>
        </p:nvPicPr>
        <p:blipFill>
          <a:blip r:embed="rId3">
            <a:alphaModFix/>
          </a:blip>
          <a:stretch>
            <a:fillRect/>
          </a:stretch>
        </p:blipFill>
        <p:spPr>
          <a:xfrm>
            <a:off x="1315100" y="829063"/>
            <a:ext cx="6513802" cy="944625"/>
          </a:xfrm>
          <a:prstGeom prst="rect">
            <a:avLst/>
          </a:prstGeom>
          <a:noFill/>
          <a:ln>
            <a:noFill/>
          </a:ln>
        </p:spPr>
      </p:pic>
      <p:pic>
        <p:nvPicPr>
          <p:cNvPr id="154" name="Google Shape;154;g35f794049af_0_21"/>
          <p:cNvPicPr preferRelativeResize="0"/>
          <p:nvPr/>
        </p:nvPicPr>
        <p:blipFill>
          <a:blip r:embed="rId4">
            <a:alphaModFix/>
          </a:blip>
          <a:stretch>
            <a:fillRect/>
          </a:stretch>
        </p:blipFill>
        <p:spPr>
          <a:xfrm>
            <a:off x="94896" y="1845600"/>
            <a:ext cx="5959181" cy="2237900"/>
          </a:xfrm>
          <a:prstGeom prst="rect">
            <a:avLst/>
          </a:prstGeom>
          <a:noFill/>
          <a:ln>
            <a:noFill/>
          </a:ln>
        </p:spPr>
      </p:pic>
      <p:pic>
        <p:nvPicPr>
          <p:cNvPr id="155" name="Google Shape;155;g35f794049af_0_21"/>
          <p:cNvPicPr preferRelativeResize="0"/>
          <p:nvPr/>
        </p:nvPicPr>
        <p:blipFill>
          <a:blip r:embed="rId5">
            <a:alphaModFix/>
          </a:blip>
          <a:stretch>
            <a:fillRect/>
          </a:stretch>
        </p:blipFill>
        <p:spPr>
          <a:xfrm>
            <a:off x="6174550" y="2683700"/>
            <a:ext cx="2825451" cy="1642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8"/>
          <p:cNvSpPr txBox="1"/>
          <p:nvPr>
            <p:ph idx="1" type="body"/>
          </p:nvPr>
        </p:nvSpPr>
        <p:spPr>
          <a:xfrm>
            <a:off x="180000" y="180000"/>
            <a:ext cx="8784000" cy="432000"/>
          </a:xfrm>
          <a:prstGeom prst="rect">
            <a:avLst/>
          </a:prstGeom>
          <a:noFill/>
          <a:ln>
            <a:noFill/>
          </a:ln>
        </p:spPr>
        <p:txBody>
          <a:bodyPr anchorCtr="0" anchor="t" bIns="0" lIns="0" spcFirstLastPara="1" rIns="0" wrap="square" tIns="0">
            <a:normAutofit/>
          </a:bodyPr>
          <a:lstStyle/>
          <a:p>
            <a:pPr indent="0" lvl="0" marL="0" rtl="0" algn="l">
              <a:lnSpc>
                <a:spcPct val="85000"/>
              </a:lnSpc>
              <a:spcBef>
                <a:spcPts val="0"/>
              </a:spcBef>
              <a:spcAft>
                <a:spcPts val="0"/>
              </a:spcAft>
              <a:buClr>
                <a:schemeClr val="lt1"/>
              </a:buClr>
              <a:buSzPts val="2800"/>
              <a:buNone/>
            </a:pPr>
            <a:r>
              <a:rPr b="0" lang="uk-UA" sz="2800" cap="none">
                <a:latin typeface="Calibri"/>
                <a:ea typeface="Calibri"/>
                <a:cs typeface="Calibri"/>
                <a:sym typeface="Calibri"/>
              </a:rPr>
              <a:t>Впровадження та супровід</a:t>
            </a:r>
            <a:endParaRPr/>
          </a:p>
        </p:txBody>
      </p:sp>
      <p:sp>
        <p:nvSpPr>
          <p:cNvPr id="161" name="Google Shape;161;p8"/>
          <p:cNvSpPr txBox="1"/>
          <p:nvPr>
            <p:ph idx="2" type="body"/>
          </p:nvPr>
        </p:nvSpPr>
        <p:spPr>
          <a:xfrm>
            <a:off x="180000" y="900000"/>
            <a:ext cx="8784000" cy="36000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rgbClr val="002060"/>
              </a:buClr>
              <a:buSzPts val="1600"/>
              <a:buNone/>
            </a:pPr>
            <a:r>
              <a:rPr lang="uk-UA" sz="1600">
                <a:solidFill>
                  <a:srgbClr val="002060"/>
                </a:solidFill>
                <a:latin typeface="Calibri"/>
                <a:ea typeface="Calibri"/>
                <a:cs typeface="Calibri"/>
                <a:sym typeface="Calibri"/>
              </a:rPr>
              <a:t>Була розроблена інструкція з використання системи та її впровадження в інфраструктуру.</a:t>
            </a:r>
            <a:endParaRPr sz="1600">
              <a:solidFill>
                <a:srgbClr val="002060"/>
              </a:solidFill>
              <a:latin typeface="Calibri"/>
              <a:ea typeface="Calibri"/>
              <a:cs typeface="Calibri"/>
              <a:sym typeface="Calibri"/>
            </a:endParaRPr>
          </a:p>
          <a:p>
            <a:pPr indent="0" lvl="0" marL="0" rtl="0" algn="l">
              <a:lnSpc>
                <a:spcPct val="100000"/>
              </a:lnSpc>
              <a:spcBef>
                <a:spcPts val="0"/>
              </a:spcBef>
              <a:spcAft>
                <a:spcPts val="0"/>
              </a:spcAft>
              <a:buClr>
                <a:srgbClr val="002060"/>
              </a:buClr>
              <a:buSzPts val="1600"/>
              <a:buNone/>
            </a:pPr>
            <a:r>
              <a:rPr lang="uk-UA" sz="1600">
                <a:solidFill>
                  <a:srgbClr val="002060"/>
                </a:solidFill>
                <a:latin typeface="Calibri"/>
                <a:ea typeface="Calibri"/>
                <a:cs typeface="Calibri"/>
                <a:sym typeface="Calibri"/>
              </a:rPr>
              <a:t>Запуск модуля в кафедральному кластері складається з таких кроків:</a:t>
            </a:r>
            <a:endParaRPr sz="1600">
              <a:solidFill>
                <a:srgbClr val="002060"/>
              </a:solidFill>
              <a:latin typeface="Calibri"/>
              <a:ea typeface="Calibri"/>
              <a:cs typeface="Calibri"/>
              <a:sym typeface="Calibri"/>
            </a:endParaRPr>
          </a:p>
          <a:p>
            <a:pPr indent="-330200" lvl="0" marL="457200" rtl="0" algn="l">
              <a:lnSpc>
                <a:spcPct val="100000"/>
              </a:lnSpc>
              <a:spcBef>
                <a:spcPts val="0"/>
              </a:spcBef>
              <a:spcAft>
                <a:spcPts val="0"/>
              </a:spcAft>
              <a:buClr>
                <a:srgbClr val="002060"/>
              </a:buClr>
              <a:buSzPts val="1600"/>
              <a:buFont typeface="Calibri"/>
              <a:buAutoNum type="arabicPeriod"/>
            </a:pPr>
            <a:r>
              <a:rPr lang="uk-UA" sz="1600">
                <a:solidFill>
                  <a:srgbClr val="002060"/>
                </a:solidFill>
                <a:latin typeface="Calibri"/>
                <a:ea typeface="Calibri"/>
                <a:cs typeface="Calibri"/>
                <a:sym typeface="Calibri"/>
              </a:rPr>
              <a:t>Внесення змін в конфігурацію моніторингової системи із зазначенням правил повідомлень</a:t>
            </a:r>
            <a:endParaRPr sz="1600">
              <a:solidFill>
                <a:srgbClr val="002060"/>
              </a:solidFill>
              <a:latin typeface="Calibri"/>
              <a:ea typeface="Calibri"/>
              <a:cs typeface="Calibri"/>
              <a:sym typeface="Calibri"/>
            </a:endParaRPr>
          </a:p>
          <a:p>
            <a:pPr indent="-330200" lvl="0" marL="457200" rtl="0" algn="l">
              <a:lnSpc>
                <a:spcPct val="100000"/>
              </a:lnSpc>
              <a:spcBef>
                <a:spcPts val="0"/>
              </a:spcBef>
              <a:spcAft>
                <a:spcPts val="0"/>
              </a:spcAft>
              <a:buClr>
                <a:srgbClr val="002060"/>
              </a:buClr>
              <a:buSzPts val="1600"/>
              <a:buFont typeface="Calibri"/>
              <a:buAutoNum type="arabicPeriod"/>
            </a:pPr>
            <a:r>
              <a:rPr lang="uk-UA" sz="1600">
                <a:solidFill>
                  <a:srgbClr val="002060"/>
                </a:solidFill>
                <a:latin typeface="Calibri"/>
                <a:ea typeface="Calibri"/>
                <a:cs typeface="Calibri"/>
                <a:sym typeface="Calibri"/>
              </a:rPr>
              <a:t>Інтеграція розробленої частини CI Pipeline у наявний кафедральний Gitlab</a:t>
            </a:r>
            <a:endParaRPr sz="1600">
              <a:solidFill>
                <a:srgbClr val="002060"/>
              </a:solidFill>
              <a:latin typeface="Calibri"/>
              <a:ea typeface="Calibri"/>
              <a:cs typeface="Calibri"/>
              <a:sym typeface="Calibri"/>
            </a:endParaRPr>
          </a:p>
          <a:p>
            <a:pPr indent="-330200" lvl="0" marL="457200" rtl="0" algn="l">
              <a:lnSpc>
                <a:spcPct val="100000"/>
              </a:lnSpc>
              <a:spcBef>
                <a:spcPts val="0"/>
              </a:spcBef>
              <a:spcAft>
                <a:spcPts val="0"/>
              </a:spcAft>
              <a:buClr>
                <a:srgbClr val="002060"/>
              </a:buClr>
              <a:buSzPts val="1600"/>
              <a:buFont typeface="Calibri"/>
              <a:buAutoNum type="arabicPeriod"/>
            </a:pPr>
            <a:r>
              <a:rPr lang="uk-UA" sz="1600">
                <a:solidFill>
                  <a:srgbClr val="002060"/>
                </a:solidFill>
                <a:latin typeface="Calibri"/>
                <a:ea typeface="Calibri"/>
                <a:cs typeface="Calibri"/>
                <a:sym typeface="Calibri"/>
              </a:rPr>
              <a:t>Запуск імплементованого програмного модуля на базі серверів інституту</a:t>
            </a:r>
            <a:endParaRPr sz="1600">
              <a:solidFill>
                <a:srgbClr val="002060"/>
              </a:solidFill>
              <a:latin typeface="Calibri"/>
              <a:ea typeface="Calibri"/>
              <a:cs typeface="Calibri"/>
              <a:sym typeface="Calibri"/>
            </a:endParaRPr>
          </a:p>
          <a:p>
            <a:pPr indent="-330200" lvl="0" marL="457200" rtl="0" algn="l">
              <a:lnSpc>
                <a:spcPct val="100000"/>
              </a:lnSpc>
              <a:spcBef>
                <a:spcPts val="0"/>
              </a:spcBef>
              <a:spcAft>
                <a:spcPts val="0"/>
              </a:spcAft>
              <a:buClr>
                <a:srgbClr val="002060"/>
              </a:buClr>
              <a:buSzPts val="1600"/>
              <a:buFont typeface="Calibri"/>
              <a:buAutoNum type="arabicPeriod"/>
            </a:pPr>
            <a:r>
              <a:rPr lang="uk-UA" sz="1600">
                <a:solidFill>
                  <a:srgbClr val="002060"/>
                </a:solidFill>
                <a:latin typeface="Calibri"/>
                <a:ea typeface="Calibri"/>
                <a:cs typeface="Calibri"/>
                <a:sym typeface="Calibri"/>
              </a:rPr>
              <a:t>Налаштування на стороні Alertmanager, що дозволяє використовувати бекенд додаток в якості отримувача повідомлення про аномалії в метриках</a:t>
            </a:r>
            <a:endParaRPr sz="1600">
              <a:solidFill>
                <a:srgbClr val="002060"/>
              </a:solidFill>
              <a:latin typeface="Calibri"/>
              <a:ea typeface="Calibri"/>
              <a:cs typeface="Calibri"/>
              <a:sym typeface="Calibri"/>
            </a:endParaRPr>
          </a:p>
        </p:txBody>
      </p:sp>
      <p:sp>
        <p:nvSpPr>
          <p:cNvPr id="162" name="Google Shape;162;p8"/>
          <p:cNvSpPr txBox="1"/>
          <p:nvPr/>
        </p:nvSpPr>
        <p:spPr>
          <a:xfrm>
            <a:off x="8280000" y="4752000"/>
            <a:ext cx="720000" cy="252000"/>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uk-UA" sz="1200">
                <a:solidFill>
                  <a:schemeClr val="lt1"/>
                </a:solidFill>
                <a:latin typeface="Exo 2"/>
                <a:ea typeface="Exo 2"/>
                <a:cs typeface="Exo 2"/>
                <a:sym typeface="Exo 2"/>
              </a:rPr>
              <a:t>11</a:t>
            </a:r>
            <a:endParaRPr/>
          </a:p>
          <a:p>
            <a:pPr indent="0" lvl="0" marL="0" marR="0" rtl="0" algn="r">
              <a:spcBef>
                <a:spcPts val="0"/>
              </a:spcBef>
              <a:spcAft>
                <a:spcPts val="0"/>
              </a:spcAft>
              <a:buNone/>
            </a:pPr>
            <a:r>
              <a:t/>
            </a:r>
            <a:endParaRPr sz="1200">
              <a:solidFill>
                <a:schemeClr val="lt1"/>
              </a:solidFill>
              <a:latin typeface="Exo 2"/>
              <a:ea typeface="Exo 2"/>
              <a:cs typeface="Exo 2"/>
              <a:sym typeface="Exo 2"/>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9"/>
          <p:cNvSpPr txBox="1"/>
          <p:nvPr>
            <p:ph idx="1" type="body"/>
          </p:nvPr>
        </p:nvSpPr>
        <p:spPr>
          <a:xfrm>
            <a:off x="180000" y="180000"/>
            <a:ext cx="8784000" cy="432000"/>
          </a:xfrm>
          <a:prstGeom prst="rect">
            <a:avLst/>
          </a:prstGeom>
          <a:noFill/>
          <a:ln>
            <a:noFill/>
          </a:ln>
        </p:spPr>
        <p:txBody>
          <a:bodyPr anchorCtr="0" anchor="t" bIns="0" lIns="0" spcFirstLastPara="1" rIns="0" wrap="square" tIns="0">
            <a:normAutofit/>
          </a:bodyPr>
          <a:lstStyle/>
          <a:p>
            <a:pPr indent="0" lvl="0" marL="0" rtl="0" algn="l">
              <a:lnSpc>
                <a:spcPct val="85000"/>
              </a:lnSpc>
              <a:spcBef>
                <a:spcPts val="0"/>
              </a:spcBef>
              <a:spcAft>
                <a:spcPts val="0"/>
              </a:spcAft>
              <a:buClr>
                <a:schemeClr val="lt1"/>
              </a:buClr>
              <a:buSzPts val="2800"/>
              <a:buNone/>
            </a:pPr>
            <a:r>
              <a:rPr b="0" lang="uk-UA" sz="2800" cap="none">
                <a:latin typeface="Calibri"/>
                <a:ea typeface="Calibri"/>
                <a:cs typeface="Calibri"/>
                <a:sym typeface="Calibri"/>
              </a:rPr>
              <a:t>Висновки</a:t>
            </a:r>
            <a:endParaRPr/>
          </a:p>
        </p:txBody>
      </p:sp>
      <p:sp>
        <p:nvSpPr>
          <p:cNvPr id="168" name="Google Shape;168;p9"/>
          <p:cNvSpPr txBox="1"/>
          <p:nvPr>
            <p:ph idx="2" type="body"/>
          </p:nvPr>
        </p:nvSpPr>
        <p:spPr>
          <a:xfrm>
            <a:off x="179999" y="900000"/>
            <a:ext cx="8784000" cy="36000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rgbClr val="002060"/>
              </a:buClr>
              <a:buSzPts val="1800"/>
              <a:buNone/>
            </a:pPr>
            <a:r>
              <a:rPr lang="uk-UA" sz="1800">
                <a:solidFill>
                  <a:srgbClr val="002060"/>
                </a:solidFill>
                <a:latin typeface="Calibri"/>
                <a:ea typeface="Calibri"/>
                <a:cs typeface="Calibri"/>
                <a:sym typeface="Calibri"/>
              </a:rPr>
              <a:t>Результатом виконаної роботи є інтегрований в інфраструктуру кафедрального кластеру модуль динамічного масштабування на основі моніторингу навантаження, що автоматично додає в систему нові вузли, коли на серверах інституту виявлено аномальні життєві показники та підвищене використання обчислювальних потужностей.</a:t>
            </a:r>
            <a:endParaRPr sz="1800">
              <a:solidFill>
                <a:srgbClr val="002060"/>
              </a:solidFill>
              <a:latin typeface="Calibri"/>
              <a:ea typeface="Calibri"/>
              <a:cs typeface="Calibri"/>
              <a:sym typeface="Calibri"/>
            </a:endParaRPr>
          </a:p>
          <a:p>
            <a:pPr indent="0" lvl="0" marL="0" rtl="0" algn="l">
              <a:lnSpc>
                <a:spcPct val="100000"/>
              </a:lnSpc>
              <a:spcBef>
                <a:spcPts val="0"/>
              </a:spcBef>
              <a:spcAft>
                <a:spcPts val="0"/>
              </a:spcAft>
              <a:buClr>
                <a:srgbClr val="002060"/>
              </a:buClr>
              <a:buSzPts val="1800"/>
              <a:buNone/>
            </a:pPr>
            <a:r>
              <a:rPr lang="uk-UA" sz="1800">
                <a:solidFill>
                  <a:srgbClr val="002060"/>
                </a:solidFill>
                <a:latin typeface="Calibri"/>
                <a:ea typeface="Calibri"/>
                <a:cs typeface="Calibri"/>
                <a:sym typeface="Calibri"/>
              </a:rPr>
              <a:t>Для розробки було проаналізовано аналогічні системи, розроблено та протестовано програмний модуль, відповідальний за інтеграції з необхідними частинами системи. Модуль інтеграції є придатним для використання у кластері інституту та допомагає автоматизувати коригування ресурсів для інфраструктури і її вузлів.</a:t>
            </a:r>
            <a:endParaRPr sz="1800">
              <a:solidFill>
                <a:srgbClr val="002060"/>
              </a:solidFill>
              <a:latin typeface="Calibri"/>
              <a:ea typeface="Calibri"/>
              <a:cs typeface="Calibri"/>
              <a:sym typeface="Calibri"/>
            </a:endParaRPr>
          </a:p>
          <a:p>
            <a:pPr indent="0" lvl="0" marL="0" rtl="0" algn="l">
              <a:lnSpc>
                <a:spcPct val="100000"/>
              </a:lnSpc>
              <a:spcBef>
                <a:spcPts val="0"/>
              </a:spcBef>
              <a:spcAft>
                <a:spcPts val="0"/>
              </a:spcAft>
              <a:buClr>
                <a:srgbClr val="002060"/>
              </a:buClr>
              <a:buSzPts val="1800"/>
              <a:buNone/>
            </a:pPr>
            <a:r>
              <a:rPr lang="uk-UA" sz="1800">
                <a:solidFill>
                  <a:srgbClr val="002060"/>
                </a:solidFill>
                <a:latin typeface="Calibri"/>
                <a:ea typeface="Calibri"/>
                <a:cs typeface="Calibri"/>
                <a:sym typeface="Calibri"/>
              </a:rPr>
              <a:t>В подальшому ця система може бути розширена, можуть бути додані нові правила для масштабування з можливістю подальшої переконфігурації, а також може бути налаштована більш гнучка поведінка модулю за потребами кафедри.</a:t>
            </a:r>
            <a:endParaRPr sz="1800">
              <a:solidFill>
                <a:srgbClr val="002060"/>
              </a:solidFill>
              <a:latin typeface="Calibri"/>
              <a:ea typeface="Calibri"/>
              <a:cs typeface="Calibri"/>
              <a:sym typeface="Calibri"/>
            </a:endParaRPr>
          </a:p>
        </p:txBody>
      </p:sp>
      <p:sp>
        <p:nvSpPr>
          <p:cNvPr id="169" name="Google Shape;169;p9"/>
          <p:cNvSpPr txBox="1"/>
          <p:nvPr/>
        </p:nvSpPr>
        <p:spPr>
          <a:xfrm>
            <a:off x="8280000" y="4752000"/>
            <a:ext cx="720000" cy="252000"/>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uk-UA" sz="1200">
                <a:solidFill>
                  <a:schemeClr val="lt1"/>
                </a:solidFill>
                <a:latin typeface="Exo 2"/>
                <a:ea typeface="Exo 2"/>
                <a:cs typeface="Exo 2"/>
                <a:sym typeface="Exo 2"/>
              </a:rPr>
              <a:t>12</a:t>
            </a:r>
            <a:endParaRPr/>
          </a:p>
          <a:p>
            <a:pPr indent="0" lvl="0" marL="0" marR="0" rtl="0" algn="r">
              <a:spcBef>
                <a:spcPts val="0"/>
              </a:spcBef>
              <a:spcAft>
                <a:spcPts val="0"/>
              </a:spcAft>
              <a:buNone/>
            </a:pPr>
            <a:r>
              <a:t/>
            </a:r>
            <a:endParaRPr sz="1200">
              <a:solidFill>
                <a:schemeClr val="lt1"/>
              </a:solidFill>
              <a:latin typeface="Exo 2"/>
              <a:ea typeface="Exo 2"/>
              <a:cs typeface="Exo 2"/>
              <a:sym typeface="Exo 2"/>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
          <p:cNvSpPr txBox="1"/>
          <p:nvPr>
            <p:ph idx="1" type="body"/>
          </p:nvPr>
        </p:nvSpPr>
        <p:spPr>
          <a:xfrm>
            <a:off x="180000" y="180000"/>
            <a:ext cx="8784000" cy="432000"/>
          </a:xfrm>
          <a:prstGeom prst="rect">
            <a:avLst/>
          </a:prstGeom>
          <a:noFill/>
          <a:ln>
            <a:noFill/>
          </a:ln>
        </p:spPr>
        <p:txBody>
          <a:bodyPr anchorCtr="0" anchor="t" bIns="0" lIns="0" spcFirstLastPara="1" rIns="0" wrap="square" tIns="0">
            <a:normAutofit/>
          </a:bodyPr>
          <a:lstStyle/>
          <a:p>
            <a:pPr indent="0" lvl="0" marL="0" rtl="0" algn="l">
              <a:lnSpc>
                <a:spcPct val="85000"/>
              </a:lnSpc>
              <a:spcBef>
                <a:spcPts val="0"/>
              </a:spcBef>
              <a:spcAft>
                <a:spcPts val="0"/>
              </a:spcAft>
              <a:buClr>
                <a:schemeClr val="lt1"/>
              </a:buClr>
              <a:buSzPts val="2800"/>
              <a:buNone/>
            </a:pPr>
            <a:r>
              <a:rPr b="0" lang="uk-UA" sz="2800" cap="none">
                <a:latin typeface="Calibri"/>
                <a:ea typeface="Calibri"/>
                <a:cs typeface="Calibri"/>
                <a:sym typeface="Calibri"/>
              </a:rPr>
              <a:t>Актуальність теми</a:t>
            </a:r>
            <a:endParaRPr/>
          </a:p>
        </p:txBody>
      </p:sp>
      <p:sp>
        <p:nvSpPr>
          <p:cNvPr id="90" name="Google Shape;90;p2"/>
          <p:cNvSpPr txBox="1"/>
          <p:nvPr>
            <p:ph idx="2" type="body"/>
          </p:nvPr>
        </p:nvSpPr>
        <p:spPr>
          <a:xfrm>
            <a:off x="179999" y="900000"/>
            <a:ext cx="8784000" cy="36000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dk1"/>
              </a:buClr>
              <a:buSzPts val="1800"/>
              <a:buNone/>
            </a:pPr>
            <a:r>
              <a:rPr lang="uk-UA" sz="1800">
                <a:solidFill>
                  <a:srgbClr val="002060"/>
                </a:solidFill>
                <a:latin typeface="Calibri"/>
                <a:ea typeface="Calibri"/>
                <a:cs typeface="Calibri"/>
                <a:sym typeface="Calibri"/>
              </a:rPr>
              <a:t>Метою даної роботи є реалізація автоматизації масштабування існуючої хмарної інфраструктури кафедри в разі надмірного навантаження.</a:t>
            </a:r>
            <a:endParaRPr sz="1800">
              <a:solidFill>
                <a:srgbClr val="002060"/>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800"/>
              <a:buNone/>
            </a:pPr>
            <a:r>
              <a:t/>
            </a:r>
            <a:endParaRPr sz="1800">
              <a:solidFill>
                <a:srgbClr val="002060"/>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800"/>
              <a:buNone/>
            </a:pPr>
            <a:r>
              <a:rPr lang="uk-UA" sz="1800">
                <a:solidFill>
                  <a:srgbClr val="002060"/>
                </a:solidFill>
                <a:latin typeface="Calibri"/>
                <a:ea typeface="Calibri"/>
                <a:cs typeface="Calibri"/>
                <a:sym typeface="Calibri"/>
              </a:rPr>
              <a:t>Ця задача є актуальною для кафедрального кластеру, оскільки його підтримка потребує спеціальних знань, навичок та постійного контролю, а ситуації зі зростанням навантаження на університетські сервери в певні періоди часу - дуже поширена. Така система допомагає автоматизувати процеси підтримки життєдіяльності і дозволяє адміністраторам не брати участі в ручному запобіганню відмов кафедрального кластеру.</a:t>
            </a:r>
            <a:endParaRPr sz="1800">
              <a:solidFill>
                <a:srgbClr val="002060"/>
              </a:solidFill>
              <a:latin typeface="Calibri"/>
              <a:ea typeface="Calibri"/>
              <a:cs typeface="Calibri"/>
              <a:sym typeface="Calibri"/>
            </a:endParaRPr>
          </a:p>
        </p:txBody>
      </p:sp>
      <p:sp>
        <p:nvSpPr>
          <p:cNvPr id="91" name="Google Shape;91;p2"/>
          <p:cNvSpPr txBox="1"/>
          <p:nvPr/>
        </p:nvSpPr>
        <p:spPr>
          <a:xfrm>
            <a:off x="8280000" y="4752000"/>
            <a:ext cx="720000" cy="252000"/>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uk-UA" sz="1200">
                <a:solidFill>
                  <a:schemeClr val="lt1"/>
                </a:solidFill>
                <a:latin typeface="Exo 2"/>
                <a:ea typeface="Exo 2"/>
                <a:cs typeface="Exo 2"/>
                <a:sym typeface="Exo 2"/>
              </a:rPr>
              <a:t>2</a:t>
            </a:r>
            <a:endParaRPr/>
          </a:p>
          <a:p>
            <a:pPr indent="0" lvl="0" marL="0" marR="0" rtl="0" algn="r">
              <a:spcBef>
                <a:spcPts val="0"/>
              </a:spcBef>
              <a:spcAft>
                <a:spcPts val="0"/>
              </a:spcAft>
              <a:buNone/>
            </a:pPr>
            <a:r>
              <a:t/>
            </a:r>
            <a:endParaRPr sz="1200">
              <a:solidFill>
                <a:schemeClr val="lt1"/>
              </a:solidFill>
              <a:latin typeface="Exo 2"/>
              <a:ea typeface="Exo 2"/>
              <a:cs typeface="Exo 2"/>
              <a:sym typeface="Exo 2"/>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idx="1" type="body"/>
          </p:nvPr>
        </p:nvSpPr>
        <p:spPr>
          <a:xfrm>
            <a:off x="180000" y="180000"/>
            <a:ext cx="8784000" cy="432000"/>
          </a:xfrm>
          <a:prstGeom prst="rect">
            <a:avLst/>
          </a:prstGeom>
          <a:noFill/>
          <a:ln>
            <a:noFill/>
          </a:ln>
        </p:spPr>
        <p:txBody>
          <a:bodyPr anchorCtr="0" anchor="t" bIns="0" lIns="0" spcFirstLastPara="1" rIns="0" wrap="square" tIns="0">
            <a:normAutofit/>
          </a:bodyPr>
          <a:lstStyle/>
          <a:p>
            <a:pPr indent="0" lvl="0" marL="0" rtl="0" algn="l">
              <a:lnSpc>
                <a:spcPct val="85000"/>
              </a:lnSpc>
              <a:spcBef>
                <a:spcPts val="0"/>
              </a:spcBef>
              <a:spcAft>
                <a:spcPts val="0"/>
              </a:spcAft>
              <a:buClr>
                <a:schemeClr val="lt1"/>
              </a:buClr>
              <a:buSzPts val="2800"/>
              <a:buNone/>
            </a:pPr>
            <a:r>
              <a:rPr b="0" lang="uk-UA" sz="2800" cap="none">
                <a:latin typeface="Calibri"/>
                <a:ea typeface="Calibri"/>
                <a:cs typeface="Calibri"/>
                <a:sym typeface="Calibri"/>
              </a:rPr>
              <a:t>Постановка задачі</a:t>
            </a:r>
            <a:endParaRPr/>
          </a:p>
        </p:txBody>
      </p:sp>
      <p:sp>
        <p:nvSpPr>
          <p:cNvPr id="97" name="Google Shape;97;p3"/>
          <p:cNvSpPr txBox="1"/>
          <p:nvPr>
            <p:ph idx="2" type="body"/>
          </p:nvPr>
        </p:nvSpPr>
        <p:spPr>
          <a:xfrm>
            <a:off x="179999" y="900000"/>
            <a:ext cx="8784000" cy="36000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rgbClr val="002060"/>
              </a:buClr>
              <a:buSzPts val="1600"/>
              <a:buNone/>
            </a:pPr>
            <a:r>
              <a:rPr lang="uk-UA" sz="1600">
                <a:solidFill>
                  <a:srgbClr val="002060"/>
                </a:solidFill>
                <a:latin typeface="Calibri"/>
                <a:ea typeface="Calibri"/>
                <a:cs typeface="Calibri"/>
                <a:sym typeface="Calibri"/>
              </a:rPr>
              <a:t>Задача - розробити програмний модуль для автоматизації масштабування вузлів кафедральних серверів на основі даних про навантаження.</a:t>
            </a:r>
            <a:endParaRPr sz="1600">
              <a:solidFill>
                <a:srgbClr val="002060"/>
              </a:solidFill>
              <a:latin typeface="Calibri"/>
              <a:ea typeface="Calibri"/>
              <a:cs typeface="Calibri"/>
              <a:sym typeface="Calibri"/>
            </a:endParaRPr>
          </a:p>
          <a:p>
            <a:pPr indent="0" lvl="0" marL="0" rtl="0" algn="l">
              <a:lnSpc>
                <a:spcPct val="100000"/>
              </a:lnSpc>
              <a:spcBef>
                <a:spcPts val="0"/>
              </a:spcBef>
              <a:spcAft>
                <a:spcPts val="0"/>
              </a:spcAft>
              <a:buClr>
                <a:srgbClr val="002060"/>
              </a:buClr>
              <a:buSzPts val="1600"/>
              <a:buNone/>
            </a:pPr>
            <a:r>
              <a:t/>
            </a:r>
            <a:endParaRPr sz="1600">
              <a:solidFill>
                <a:srgbClr val="002060"/>
              </a:solidFill>
              <a:latin typeface="Calibri"/>
              <a:ea typeface="Calibri"/>
              <a:cs typeface="Calibri"/>
              <a:sym typeface="Calibri"/>
            </a:endParaRPr>
          </a:p>
          <a:p>
            <a:pPr indent="0" lvl="0" marL="0" rtl="0" algn="l">
              <a:lnSpc>
                <a:spcPct val="100000"/>
              </a:lnSpc>
              <a:spcBef>
                <a:spcPts val="0"/>
              </a:spcBef>
              <a:spcAft>
                <a:spcPts val="0"/>
              </a:spcAft>
              <a:buClr>
                <a:srgbClr val="002060"/>
              </a:buClr>
              <a:buSzPts val="1600"/>
              <a:buNone/>
            </a:pPr>
            <a:r>
              <a:rPr lang="uk-UA" sz="1600">
                <a:solidFill>
                  <a:srgbClr val="002060"/>
                </a:solidFill>
                <a:latin typeface="Calibri"/>
                <a:ea typeface="Calibri"/>
                <a:cs typeface="Calibri"/>
                <a:sym typeface="Calibri"/>
              </a:rPr>
              <a:t>Для розв’язання задачі було необхідно:</a:t>
            </a:r>
            <a:endParaRPr sz="1600">
              <a:solidFill>
                <a:srgbClr val="002060"/>
              </a:solidFill>
              <a:latin typeface="Calibri"/>
              <a:ea typeface="Calibri"/>
              <a:cs typeface="Calibri"/>
              <a:sym typeface="Calibri"/>
            </a:endParaRPr>
          </a:p>
          <a:p>
            <a:pPr indent="-330200" lvl="0" marL="457200" rtl="0" algn="l">
              <a:lnSpc>
                <a:spcPct val="100000"/>
              </a:lnSpc>
              <a:spcBef>
                <a:spcPts val="0"/>
              </a:spcBef>
              <a:spcAft>
                <a:spcPts val="0"/>
              </a:spcAft>
              <a:buClr>
                <a:srgbClr val="002060"/>
              </a:buClr>
              <a:buSzPts val="1600"/>
              <a:buFont typeface="Calibri"/>
              <a:buAutoNum type="arabicPeriod"/>
            </a:pPr>
            <a:r>
              <a:rPr lang="uk-UA" sz="1600">
                <a:solidFill>
                  <a:srgbClr val="002060"/>
                </a:solidFill>
                <a:latin typeface="Calibri"/>
                <a:ea typeface="Calibri"/>
                <a:cs typeface="Calibri"/>
                <a:sym typeface="Calibri"/>
              </a:rPr>
              <a:t>Розробити серверний додаток, що відповідає за прийняття рішень про масштабування</a:t>
            </a:r>
            <a:endParaRPr sz="1600">
              <a:solidFill>
                <a:srgbClr val="002060"/>
              </a:solidFill>
              <a:latin typeface="Calibri"/>
              <a:ea typeface="Calibri"/>
              <a:cs typeface="Calibri"/>
              <a:sym typeface="Calibri"/>
            </a:endParaRPr>
          </a:p>
          <a:p>
            <a:pPr indent="-330200" lvl="0" marL="457200" rtl="0" algn="l">
              <a:lnSpc>
                <a:spcPct val="100000"/>
              </a:lnSpc>
              <a:spcBef>
                <a:spcPts val="0"/>
              </a:spcBef>
              <a:spcAft>
                <a:spcPts val="0"/>
              </a:spcAft>
              <a:buClr>
                <a:srgbClr val="002060"/>
              </a:buClr>
              <a:buSzPts val="1600"/>
              <a:buFont typeface="Calibri"/>
              <a:buAutoNum type="arabicPeriod"/>
            </a:pPr>
            <a:r>
              <a:rPr lang="uk-UA" sz="1600">
                <a:solidFill>
                  <a:srgbClr val="002060"/>
                </a:solidFill>
                <a:latin typeface="Calibri"/>
                <a:ea typeface="Calibri"/>
                <a:cs typeface="Calibri"/>
                <a:sym typeface="Calibri"/>
              </a:rPr>
              <a:t>Інтегрувати систему моніторинга з додатком</a:t>
            </a:r>
            <a:endParaRPr sz="1600">
              <a:solidFill>
                <a:srgbClr val="002060"/>
              </a:solidFill>
              <a:latin typeface="Calibri"/>
              <a:ea typeface="Calibri"/>
              <a:cs typeface="Calibri"/>
              <a:sym typeface="Calibri"/>
            </a:endParaRPr>
          </a:p>
          <a:p>
            <a:pPr indent="-330200" lvl="0" marL="457200" rtl="0" algn="l">
              <a:lnSpc>
                <a:spcPct val="100000"/>
              </a:lnSpc>
              <a:spcBef>
                <a:spcPts val="0"/>
              </a:spcBef>
              <a:spcAft>
                <a:spcPts val="0"/>
              </a:spcAft>
              <a:buClr>
                <a:srgbClr val="002060"/>
              </a:buClr>
              <a:buSzPts val="1600"/>
              <a:buFont typeface="Calibri"/>
              <a:buAutoNum type="arabicPeriod"/>
            </a:pPr>
            <a:r>
              <a:rPr lang="uk-UA" sz="1600">
                <a:solidFill>
                  <a:srgbClr val="002060"/>
                </a:solidFill>
                <a:latin typeface="Calibri"/>
                <a:ea typeface="Calibri"/>
                <a:cs typeface="Calibri"/>
                <a:sym typeface="Calibri"/>
              </a:rPr>
              <a:t>Налаштувати правила повідомлень про аномалії в життєвих показниках</a:t>
            </a:r>
            <a:endParaRPr sz="1600">
              <a:solidFill>
                <a:srgbClr val="002060"/>
              </a:solidFill>
              <a:latin typeface="Calibri"/>
              <a:ea typeface="Calibri"/>
              <a:cs typeface="Calibri"/>
              <a:sym typeface="Calibri"/>
            </a:endParaRPr>
          </a:p>
          <a:p>
            <a:pPr indent="-330200" lvl="0" marL="457200" rtl="0" algn="l">
              <a:lnSpc>
                <a:spcPct val="100000"/>
              </a:lnSpc>
              <a:spcBef>
                <a:spcPts val="0"/>
              </a:spcBef>
              <a:spcAft>
                <a:spcPts val="0"/>
              </a:spcAft>
              <a:buClr>
                <a:srgbClr val="002060"/>
              </a:buClr>
              <a:buSzPts val="1600"/>
              <a:buFont typeface="Calibri"/>
              <a:buAutoNum type="arabicPeriod"/>
            </a:pPr>
            <a:r>
              <a:rPr lang="uk-UA" sz="1600">
                <a:solidFill>
                  <a:srgbClr val="002060"/>
                </a:solidFill>
                <a:latin typeface="Calibri"/>
                <a:ea typeface="Calibri"/>
                <a:cs typeface="Calibri"/>
                <a:sym typeface="Calibri"/>
              </a:rPr>
              <a:t>Сконфігурувати взаємодію додатку з Terraform та Gitlab CI</a:t>
            </a:r>
            <a:endParaRPr sz="1600">
              <a:solidFill>
                <a:srgbClr val="002060"/>
              </a:solidFill>
              <a:latin typeface="Calibri"/>
              <a:ea typeface="Calibri"/>
              <a:cs typeface="Calibri"/>
              <a:sym typeface="Calibri"/>
            </a:endParaRPr>
          </a:p>
          <a:p>
            <a:pPr indent="-330200" lvl="0" marL="457200" rtl="0" algn="l">
              <a:lnSpc>
                <a:spcPct val="100000"/>
              </a:lnSpc>
              <a:spcBef>
                <a:spcPts val="0"/>
              </a:spcBef>
              <a:spcAft>
                <a:spcPts val="0"/>
              </a:spcAft>
              <a:buClr>
                <a:srgbClr val="002060"/>
              </a:buClr>
              <a:buSzPts val="1600"/>
              <a:buFont typeface="Calibri"/>
              <a:buAutoNum type="arabicPeriod"/>
            </a:pPr>
            <a:r>
              <a:rPr lang="uk-UA" sz="1600">
                <a:solidFill>
                  <a:srgbClr val="002060"/>
                </a:solidFill>
                <a:latin typeface="Calibri"/>
                <a:ea typeface="Calibri"/>
                <a:cs typeface="Calibri"/>
                <a:sym typeface="Calibri"/>
              </a:rPr>
              <a:t>Розробити CI Pipeline, що буде змінювати налаштування інфраструктури по запиту</a:t>
            </a:r>
            <a:endParaRPr sz="1600">
              <a:solidFill>
                <a:srgbClr val="002060"/>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400"/>
              <a:buNone/>
            </a:pPr>
            <a:r>
              <a:t/>
            </a:r>
            <a:endParaRPr/>
          </a:p>
        </p:txBody>
      </p:sp>
      <p:sp>
        <p:nvSpPr>
          <p:cNvPr id="98" name="Google Shape;98;p3"/>
          <p:cNvSpPr txBox="1"/>
          <p:nvPr/>
        </p:nvSpPr>
        <p:spPr>
          <a:xfrm>
            <a:off x="8280000" y="4752000"/>
            <a:ext cx="720000" cy="252000"/>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uk-UA" sz="1200">
                <a:solidFill>
                  <a:schemeClr val="lt1"/>
                </a:solidFill>
                <a:latin typeface="Exo 2"/>
                <a:ea typeface="Exo 2"/>
                <a:cs typeface="Exo 2"/>
                <a:sym typeface="Exo 2"/>
              </a:rPr>
              <a:t>3</a:t>
            </a:r>
            <a:endParaRPr/>
          </a:p>
          <a:p>
            <a:pPr indent="0" lvl="0" marL="0" marR="0" rtl="0" algn="r">
              <a:spcBef>
                <a:spcPts val="0"/>
              </a:spcBef>
              <a:spcAft>
                <a:spcPts val="0"/>
              </a:spcAft>
              <a:buNone/>
            </a:pPr>
            <a:r>
              <a:t/>
            </a:r>
            <a:endParaRPr sz="1200">
              <a:solidFill>
                <a:schemeClr val="lt1"/>
              </a:solidFill>
              <a:latin typeface="Exo 2"/>
              <a:ea typeface="Exo 2"/>
              <a:cs typeface="Exo 2"/>
              <a:sym typeface="Exo 2"/>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4"/>
          <p:cNvSpPr txBox="1"/>
          <p:nvPr>
            <p:ph idx="1" type="body"/>
          </p:nvPr>
        </p:nvSpPr>
        <p:spPr>
          <a:xfrm>
            <a:off x="180000" y="180000"/>
            <a:ext cx="8784000" cy="432000"/>
          </a:xfrm>
          <a:prstGeom prst="rect">
            <a:avLst/>
          </a:prstGeom>
          <a:noFill/>
          <a:ln>
            <a:noFill/>
          </a:ln>
        </p:spPr>
        <p:txBody>
          <a:bodyPr anchorCtr="0" anchor="t" bIns="0" lIns="0" spcFirstLastPara="1" rIns="0" wrap="square" tIns="0">
            <a:normAutofit/>
          </a:bodyPr>
          <a:lstStyle/>
          <a:p>
            <a:pPr indent="0" lvl="0" marL="0" rtl="0" algn="l">
              <a:lnSpc>
                <a:spcPct val="85000"/>
              </a:lnSpc>
              <a:spcBef>
                <a:spcPts val="0"/>
              </a:spcBef>
              <a:spcAft>
                <a:spcPts val="0"/>
              </a:spcAft>
              <a:buClr>
                <a:schemeClr val="lt1"/>
              </a:buClr>
              <a:buSzPts val="2800"/>
              <a:buNone/>
            </a:pPr>
            <a:r>
              <a:rPr b="0" lang="uk-UA" sz="2800" cap="none">
                <a:latin typeface="Calibri"/>
                <a:ea typeface="Calibri"/>
                <a:cs typeface="Calibri"/>
                <a:sym typeface="Calibri"/>
              </a:rPr>
              <a:t>Аналіз предметної області</a:t>
            </a:r>
            <a:endParaRPr/>
          </a:p>
        </p:txBody>
      </p:sp>
      <p:sp>
        <p:nvSpPr>
          <p:cNvPr id="104" name="Google Shape;104;p4"/>
          <p:cNvSpPr txBox="1"/>
          <p:nvPr>
            <p:ph idx="2" type="body"/>
          </p:nvPr>
        </p:nvSpPr>
        <p:spPr>
          <a:xfrm>
            <a:off x="179999" y="899999"/>
            <a:ext cx="8784000" cy="36000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rgbClr val="002060"/>
              </a:buClr>
              <a:buSzPts val="1600"/>
              <a:buNone/>
            </a:pPr>
            <a:r>
              <a:rPr lang="uk-UA" sz="1600">
                <a:solidFill>
                  <a:srgbClr val="002060"/>
                </a:solidFill>
                <a:latin typeface="Calibri"/>
                <a:ea typeface="Calibri"/>
                <a:cs typeface="Calibri"/>
                <a:sym typeface="Calibri"/>
              </a:rPr>
              <a:t>Аналогічні системи мають різну складність їх інтеграції в нашу систему та більша частина з них розроблена для використання в інших Cloud провайдерах, таких як AWS, Google Cloud, Azure.</a:t>
            </a:r>
            <a:endParaRPr sz="1600">
              <a:solidFill>
                <a:srgbClr val="002060"/>
              </a:solidFill>
              <a:latin typeface="Calibri"/>
              <a:ea typeface="Calibri"/>
              <a:cs typeface="Calibri"/>
              <a:sym typeface="Calibri"/>
            </a:endParaRPr>
          </a:p>
          <a:p>
            <a:pPr indent="0" lvl="0" marL="0" rtl="0" algn="l">
              <a:lnSpc>
                <a:spcPct val="100000"/>
              </a:lnSpc>
              <a:spcBef>
                <a:spcPts val="0"/>
              </a:spcBef>
              <a:spcAft>
                <a:spcPts val="0"/>
              </a:spcAft>
              <a:buClr>
                <a:srgbClr val="002060"/>
              </a:buClr>
              <a:buSzPts val="1600"/>
              <a:buNone/>
            </a:pPr>
            <a:r>
              <a:rPr lang="uk-UA" sz="1600">
                <a:solidFill>
                  <a:srgbClr val="002060"/>
                </a:solidFill>
                <a:latin typeface="Calibri"/>
                <a:ea typeface="Calibri"/>
                <a:cs typeface="Calibri"/>
                <a:sym typeface="Calibri"/>
              </a:rPr>
              <a:t>Вони мають різні системи взаємодії з системами збору метрик - за push та pull моделями. </a:t>
            </a:r>
            <a:endParaRPr sz="1600">
              <a:solidFill>
                <a:srgbClr val="002060"/>
              </a:solidFill>
              <a:latin typeface="Calibri"/>
              <a:ea typeface="Calibri"/>
              <a:cs typeface="Calibri"/>
              <a:sym typeface="Calibri"/>
            </a:endParaRPr>
          </a:p>
        </p:txBody>
      </p:sp>
      <p:sp>
        <p:nvSpPr>
          <p:cNvPr id="105" name="Google Shape;105;p4"/>
          <p:cNvSpPr txBox="1"/>
          <p:nvPr/>
        </p:nvSpPr>
        <p:spPr>
          <a:xfrm>
            <a:off x="8280000" y="4752000"/>
            <a:ext cx="720000" cy="252000"/>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uk-UA" sz="1200">
                <a:solidFill>
                  <a:schemeClr val="lt1"/>
                </a:solidFill>
                <a:latin typeface="Exo 2"/>
                <a:ea typeface="Exo 2"/>
                <a:cs typeface="Exo 2"/>
                <a:sym typeface="Exo 2"/>
              </a:rPr>
              <a:t>4</a:t>
            </a:r>
            <a:endParaRPr sz="1200">
              <a:solidFill>
                <a:schemeClr val="lt1"/>
              </a:solidFill>
              <a:latin typeface="Exo 2"/>
              <a:ea typeface="Exo 2"/>
              <a:cs typeface="Exo 2"/>
              <a:sym typeface="Exo 2"/>
            </a:endParaRPr>
          </a:p>
        </p:txBody>
      </p:sp>
      <p:pic>
        <p:nvPicPr>
          <p:cNvPr id="106" name="Google Shape;106;p4"/>
          <p:cNvPicPr preferRelativeResize="0"/>
          <p:nvPr/>
        </p:nvPicPr>
        <p:blipFill>
          <a:blip r:embed="rId3">
            <a:alphaModFix/>
          </a:blip>
          <a:stretch>
            <a:fillRect/>
          </a:stretch>
        </p:blipFill>
        <p:spPr>
          <a:xfrm>
            <a:off x="2828625" y="1807225"/>
            <a:ext cx="3486751" cy="27761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5"/>
          <p:cNvSpPr txBox="1"/>
          <p:nvPr>
            <p:ph idx="1" type="body"/>
          </p:nvPr>
        </p:nvSpPr>
        <p:spPr>
          <a:xfrm>
            <a:off x="180000" y="180000"/>
            <a:ext cx="8784000" cy="432000"/>
          </a:xfrm>
          <a:prstGeom prst="rect">
            <a:avLst/>
          </a:prstGeom>
          <a:noFill/>
          <a:ln>
            <a:noFill/>
          </a:ln>
        </p:spPr>
        <p:txBody>
          <a:bodyPr anchorCtr="0" anchor="t" bIns="0" lIns="0" spcFirstLastPara="1" rIns="0" wrap="square" tIns="0">
            <a:normAutofit/>
          </a:bodyPr>
          <a:lstStyle/>
          <a:p>
            <a:pPr indent="0" lvl="0" marL="0" rtl="0" algn="l">
              <a:lnSpc>
                <a:spcPct val="85000"/>
              </a:lnSpc>
              <a:spcBef>
                <a:spcPts val="0"/>
              </a:spcBef>
              <a:spcAft>
                <a:spcPts val="0"/>
              </a:spcAft>
              <a:buClr>
                <a:schemeClr val="lt1"/>
              </a:buClr>
              <a:buSzPts val="2800"/>
              <a:buNone/>
            </a:pPr>
            <a:r>
              <a:rPr b="0" lang="uk-UA" sz="2800" cap="none">
                <a:latin typeface="Calibri"/>
                <a:ea typeface="Calibri"/>
                <a:cs typeface="Calibri"/>
                <a:sym typeface="Calibri"/>
              </a:rPr>
              <a:t>Проєктування системи</a:t>
            </a:r>
            <a:endParaRPr/>
          </a:p>
        </p:txBody>
      </p:sp>
      <p:sp>
        <p:nvSpPr>
          <p:cNvPr id="112" name="Google Shape;112;p5"/>
          <p:cNvSpPr txBox="1"/>
          <p:nvPr>
            <p:ph idx="2" type="body"/>
          </p:nvPr>
        </p:nvSpPr>
        <p:spPr>
          <a:xfrm>
            <a:off x="180000" y="900000"/>
            <a:ext cx="8784000" cy="24495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rgbClr val="002060"/>
              </a:buClr>
              <a:buSzPts val="1600"/>
              <a:buNone/>
            </a:pPr>
            <a:r>
              <a:rPr lang="uk-UA" sz="1600">
                <a:solidFill>
                  <a:srgbClr val="002060"/>
                </a:solidFill>
                <a:latin typeface="Calibri"/>
                <a:ea typeface="Calibri"/>
                <a:cs typeface="Calibri"/>
                <a:sym typeface="Calibri"/>
              </a:rPr>
              <a:t>Розроблений модуль інтегрується в наявну інфраструктуру і має пов’язувати Prometheus, Gitlab CI та Terraform.</a:t>
            </a:r>
            <a:endParaRPr sz="1600">
              <a:solidFill>
                <a:srgbClr val="002060"/>
              </a:solidFill>
              <a:latin typeface="Calibri"/>
              <a:ea typeface="Calibri"/>
              <a:cs typeface="Calibri"/>
              <a:sym typeface="Calibri"/>
            </a:endParaRPr>
          </a:p>
          <a:p>
            <a:pPr indent="0" lvl="0" marL="0" rtl="0" algn="l">
              <a:lnSpc>
                <a:spcPct val="100000"/>
              </a:lnSpc>
              <a:spcBef>
                <a:spcPts val="0"/>
              </a:spcBef>
              <a:spcAft>
                <a:spcPts val="0"/>
              </a:spcAft>
              <a:buClr>
                <a:srgbClr val="002060"/>
              </a:buClr>
              <a:buSzPts val="1600"/>
              <a:buNone/>
            </a:pPr>
            <a:r>
              <a:rPr lang="uk-UA" sz="1600">
                <a:solidFill>
                  <a:srgbClr val="002060"/>
                </a:solidFill>
                <a:latin typeface="Calibri"/>
                <a:ea typeface="Calibri"/>
                <a:cs typeface="Calibri"/>
                <a:sym typeface="Calibri"/>
              </a:rPr>
              <a:t>Система має реагувати на повідомлення про довгострокове підвищене навантаження та додавати додаткові вузли в конфігурації інфраструктури, що робиться за допомогою Terraform.</a:t>
            </a:r>
            <a:endParaRPr sz="1600">
              <a:solidFill>
                <a:srgbClr val="002060"/>
              </a:solidFill>
              <a:latin typeface="Calibri"/>
              <a:ea typeface="Calibri"/>
              <a:cs typeface="Calibri"/>
              <a:sym typeface="Calibri"/>
            </a:endParaRPr>
          </a:p>
          <a:p>
            <a:pPr indent="0" lvl="0" marL="0" rtl="0" algn="l">
              <a:lnSpc>
                <a:spcPct val="100000"/>
              </a:lnSpc>
              <a:spcBef>
                <a:spcPts val="0"/>
              </a:spcBef>
              <a:spcAft>
                <a:spcPts val="0"/>
              </a:spcAft>
              <a:buClr>
                <a:srgbClr val="002060"/>
              </a:buClr>
              <a:buSzPts val="1600"/>
              <a:buNone/>
            </a:pPr>
            <a:r>
              <a:rPr lang="uk-UA" sz="1600">
                <a:solidFill>
                  <a:srgbClr val="002060"/>
                </a:solidFill>
                <a:latin typeface="Calibri"/>
                <a:ea typeface="Calibri"/>
                <a:cs typeface="Calibri"/>
                <a:sym typeface="Calibri"/>
              </a:rPr>
              <a:t>Також, система має реагувати на зменшення навантаження та запускати зворотній процес.</a:t>
            </a:r>
            <a:endParaRPr sz="1600">
              <a:solidFill>
                <a:srgbClr val="002060"/>
              </a:solidFill>
              <a:latin typeface="Calibri"/>
              <a:ea typeface="Calibri"/>
              <a:cs typeface="Calibri"/>
              <a:sym typeface="Calibri"/>
            </a:endParaRPr>
          </a:p>
          <a:p>
            <a:pPr indent="0" lvl="0" marL="0" rtl="0" algn="l">
              <a:lnSpc>
                <a:spcPct val="100000"/>
              </a:lnSpc>
              <a:spcBef>
                <a:spcPts val="0"/>
              </a:spcBef>
              <a:spcAft>
                <a:spcPts val="0"/>
              </a:spcAft>
              <a:buClr>
                <a:srgbClr val="002060"/>
              </a:buClr>
              <a:buSzPts val="1600"/>
              <a:buNone/>
            </a:pPr>
            <a:r>
              <a:rPr lang="uk-UA" sz="1600">
                <a:solidFill>
                  <a:srgbClr val="002060"/>
                </a:solidFill>
                <a:latin typeface="Calibri"/>
                <a:ea typeface="Calibri"/>
                <a:cs typeface="Calibri"/>
                <a:sym typeface="Calibri"/>
              </a:rPr>
              <a:t>Розроблена інтеграція має не реагувати на короткострокові підвищення навантаження, тільки на тривалі.</a:t>
            </a:r>
            <a:endParaRPr sz="1600">
              <a:solidFill>
                <a:srgbClr val="002060"/>
              </a:solidFill>
              <a:latin typeface="Calibri"/>
              <a:ea typeface="Calibri"/>
              <a:cs typeface="Calibri"/>
              <a:sym typeface="Calibri"/>
            </a:endParaRPr>
          </a:p>
          <a:p>
            <a:pPr indent="0" lvl="0" marL="0" rtl="0" algn="l">
              <a:lnSpc>
                <a:spcPct val="90000"/>
              </a:lnSpc>
              <a:spcBef>
                <a:spcPts val="750"/>
              </a:spcBef>
              <a:spcAft>
                <a:spcPts val="0"/>
              </a:spcAft>
              <a:buClr>
                <a:schemeClr val="dk1"/>
              </a:buClr>
              <a:buSzPts val="1400"/>
              <a:buNone/>
            </a:pPr>
            <a:r>
              <a:t/>
            </a:r>
            <a:endParaRPr/>
          </a:p>
        </p:txBody>
      </p:sp>
      <p:sp>
        <p:nvSpPr>
          <p:cNvPr id="113" name="Google Shape;113;p5"/>
          <p:cNvSpPr txBox="1"/>
          <p:nvPr/>
        </p:nvSpPr>
        <p:spPr>
          <a:xfrm>
            <a:off x="8280000" y="4788000"/>
            <a:ext cx="720000" cy="252000"/>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uk-UA" sz="1200">
                <a:solidFill>
                  <a:schemeClr val="lt1"/>
                </a:solidFill>
                <a:latin typeface="Exo 2"/>
                <a:ea typeface="Exo 2"/>
                <a:cs typeface="Exo 2"/>
                <a:sym typeface="Exo 2"/>
              </a:rPr>
              <a:t>5</a:t>
            </a:r>
            <a:endParaRPr/>
          </a:p>
          <a:p>
            <a:pPr indent="0" lvl="0" marL="0" marR="0" rtl="0" algn="r">
              <a:spcBef>
                <a:spcPts val="0"/>
              </a:spcBef>
              <a:spcAft>
                <a:spcPts val="0"/>
              </a:spcAft>
              <a:buNone/>
            </a:pPr>
            <a:r>
              <a:t/>
            </a:r>
            <a:endParaRPr sz="1200">
              <a:solidFill>
                <a:schemeClr val="lt1"/>
              </a:solidFill>
              <a:latin typeface="Exo 2"/>
              <a:ea typeface="Exo 2"/>
              <a:cs typeface="Exo 2"/>
              <a:sym typeface="Exo 2"/>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35f794049af_0_2"/>
          <p:cNvSpPr txBox="1"/>
          <p:nvPr>
            <p:ph idx="1" type="body"/>
          </p:nvPr>
        </p:nvSpPr>
        <p:spPr>
          <a:xfrm>
            <a:off x="180000" y="180000"/>
            <a:ext cx="8784000" cy="432000"/>
          </a:xfrm>
          <a:prstGeom prst="rect">
            <a:avLst/>
          </a:prstGeom>
        </p:spPr>
        <p:txBody>
          <a:bodyPr anchorCtr="0" anchor="t" bIns="0" lIns="0" spcFirstLastPara="1" rIns="0" wrap="square" tIns="0">
            <a:normAutofit/>
          </a:bodyPr>
          <a:lstStyle/>
          <a:p>
            <a:pPr indent="0" lvl="0" marL="0" rtl="0" algn="l">
              <a:spcBef>
                <a:spcPts val="0"/>
              </a:spcBef>
              <a:spcAft>
                <a:spcPts val="0"/>
              </a:spcAft>
              <a:buClr>
                <a:schemeClr val="lt1"/>
              </a:buClr>
              <a:buSzPts val="2800"/>
              <a:buFont typeface="Arial"/>
              <a:buNone/>
            </a:pPr>
            <a:r>
              <a:rPr b="0" lang="uk-UA" sz="2800">
                <a:latin typeface="Calibri"/>
                <a:ea typeface="Calibri"/>
                <a:cs typeface="Calibri"/>
                <a:sym typeface="Calibri"/>
              </a:rPr>
              <a:t>Проєктування системи</a:t>
            </a:r>
            <a:endParaRPr/>
          </a:p>
        </p:txBody>
      </p:sp>
      <p:sp>
        <p:nvSpPr>
          <p:cNvPr id="120" name="Google Shape;120;g35f794049af_0_2"/>
          <p:cNvSpPr txBox="1"/>
          <p:nvPr>
            <p:ph idx="2" type="body"/>
          </p:nvPr>
        </p:nvSpPr>
        <p:spPr>
          <a:xfrm>
            <a:off x="180000" y="900000"/>
            <a:ext cx="7417200" cy="312000"/>
          </a:xfrm>
          <a:prstGeom prst="rect">
            <a:avLst/>
          </a:prstGeom>
        </p:spPr>
        <p:txBody>
          <a:bodyPr anchorCtr="0" anchor="t" bIns="34275" lIns="68575" spcFirstLastPara="1" rIns="68575" wrap="square" tIns="34275">
            <a:normAutofit/>
          </a:bodyPr>
          <a:lstStyle/>
          <a:p>
            <a:pPr indent="0" lvl="0" marL="0" rtl="0" algn="l">
              <a:spcBef>
                <a:spcPts val="750"/>
              </a:spcBef>
              <a:spcAft>
                <a:spcPts val="0"/>
              </a:spcAft>
              <a:buNone/>
            </a:pPr>
            <a:r>
              <a:t/>
            </a:r>
            <a:endParaRPr/>
          </a:p>
        </p:txBody>
      </p:sp>
      <p:pic>
        <p:nvPicPr>
          <p:cNvPr id="121" name="Google Shape;121;g35f794049af_0_2"/>
          <p:cNvPicPr preferRelativeResize="0"/>
          <p:nvPr/>
        </p:nvPicPr>
        <p:blipFill>
          <a:blip r:embed="rId3">
            <a:alphaModFix/>
          </a:blip>
          <a:stretch>
            <a:fillRect/>
          </a:stretch>
        </p:blipFill>
        <p:spPr>
          <a:xfrm>
            <a:off x="1374400" y="809375"/>
            <a:ext cx="6395201" cy="3736425"/>
          </a:xfrm>
          <a:prstGeom prst="rect">
            <a:avLst/>
          </a:prstGeom>
          <a:noFill/>
          <a:ln>
            <a:noFill/>
          </a:ln>
        </p:spPr>
      </p:pic>
      <p:sp>
        <p:nvSpPr>
          <p:cNvPr id="122" name="Google Shape;122;g35f794049af_0_2"/>
          <p:cNvSpPr txBox="1"/>
          <p:nvPr/>
        </p:nvSpPr>
        <p:spPr>
          <a:xfrm>
            <a:off x="8280000" y="4788000"/>
            <a:ext cx="720000" cy="252000"/>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uk-UA" sz="1200">
                <a:solidFill>
                  <a:schemeClr val="lt1"/>
                </a:solidFill>
                <a:latin typeface="Exo 2"/>
                <a:ea typeface="Exo 2"/>
                <a:cs typeface="Exo 2"/>
                <a:sym typeface="Exo 2"/>
              </a:rPr>
              <a:t>6</a:t>
            </a:r>
            <a:endParaRPr/>
          </a:p>
          <a:p>
            <a:pPr indent="0" lvl="0" marL="0" marR="0" rtl="0" algn="r">
              <a:spcBef>
                <a:spcPts val="0"/>
              </a:spcBef>
              <a:spcAft>
                <a:spcPts val="0"/>
              </a:spcAft>
              <a:buNone/>
            </a:pPr>
            <a:r>
              <a:t/>
            </a:r>
            <a:endParaRPr sz="1200">
              <a:solidFill>
                <a:schemeClr val="lt1"/>
              </a:solidFill>
              <a:latin typeface="Exo 2"/>
              <a:ea typeface="Exo 2"/>
              <a:cs typeface="Exo 2"/>
              <a:sym typeface="Exo 2"/>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6"/>
          <p:cNvSpPr txBox="1"/>
          <p:nvPr>
            <p:ph idx="1" type="body"/>
          </p:nvPr>
        </p:nvSpPr>
        <p:spPr>
          <a:xfrm>
            <a:off x="180000" y="180000"/>
            <a:ext cx="8784000" cy="432000"/>
          </a:xfrm>
          <a:prstGeom prst="rect">
            <a:avLst/>
          </a:prstGeom>
          <a:noFill/>
          <a:ln>
            <a:noFill/>
          </a:ln>
        </p:spPr>
        <p:txBody>
          <a:bodyPr anchorCtr="0" anchor="t" bIns="0" lIns="0" spcFirstLastPara="1" rIns="0" wrap="square" tIns="0">
            <a:normAutofit/>
          </a:bodyPr>
          <a:lstStyle/>
          <a:p>
            <a:pPr indent="0" lvl="0" marL="0" rtl="0" algn="l">
              <a:lnSpc>
                <a:spcPct val="85000"/>
              </a:lnSpc>
              <a:spcBef>
                <a:spcPts val="0"/>
              </a:spcBef>
              <a:spcAft>
                <a:spcPts val="0"/>
              </a:spcAft>
              <a:buClr>
                <a:schemeClr val="lt1"/>
              </a:buClr>
              <a:buSzPts val="2800"/>
              <a:buNone/>
            </a:pPr>
            <a:r>
              <a:rPr b="0" lang="uk-UA" sz="2800" cap="none">
                <a:latin typeface="Calibri"/>
                <a:ea typeface="Calibri"/>
                <a:cs typeface="Calibri"/>
                <a:sym typeface="Calibri"/>
              </a:rPr>
              <a:t>Реалізація системи</a:t>
            </a:r>
            <a:endParaRPr/>
          </a:p>
        </p:txBody>
      </p:sp>
      <p:sp>
        <p:nvSpPr>
          <p:cNvPr id="128" name="Google Shape;128;p6"/>
          <p:cNvSpPr txBox="1"/>
          <p:nvPr>
            <p:ph idx="2" type="body"/>
          </p:nvPr>
        </p:nvSpPr>
        <p:spPr>
          <a:xfrm>
            <a:off x="180000" y="900000"/>
            <a:ext cx="8711100" cy="1161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rgbClr val="002060"/>
              </a:buClr>
              <a:buSzPts val="1600"/>
              <a:buNone/>
            </a:pPr>
            <a:r>
              <a:rPr lang="uk-UA" sz="1600">
                <a:solidFill>
                  <a:srgbClr val="002060"/>
                </a:solidFill>
                <a:latin typeface="Calibri"/>
                <a:ea typeface="Calibri"/>
                <a:cs typeface="Calibri"/>
                <a:sym typeface="Calibri"/>
              </a:rPr>
              <a:t>Першим кроком в розробці було налаштування формули для аналізу метрик та повідомлення про вихід їх з нормального діапазону. Для цього було використано інструменти YAML конфігурації, наявні в Prometheus та Alertmanager.</a:t>
            </a:r>
            <a:endParaRPr/>
          </a:p>
        </p:txBody>
      </p:sp>
      <p:sp>
        <p:nvSpPr>
          <p:cNvPr id="129" name="Google Shape;129;p6"/>
          <p:cNvSpPr txBox="1"/>
          <p:nvPr/>
        </p:nvSpPr>
        <p:spPr>
          <a:xfrm>
            <a:off x="8280000" y="4788000"/>
            <a:ext cx="720000" cy="252000"/>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uk-UA" sz="1200">
                <a:solidFill>
                  <a:schemeClr val="lt1"/>
                </a:solidFill>
                <a:latin typeface="Exo 2"/>
                <a:ea typeface="Exo 2"/>
                <a:cs typeface="Exo 2"/>
                <a:sym typeface="Exo 2"/>
              </a:rPr>
              <a:t>7</a:t>
            </a:r>
            <a:endParaRPr/>
          </a:p>
          <a:p>
            <a:pPr indent="0" lvl="0" marL="0" marR="0" rtl="0" algn="r">
              <a:spcBef>
                <a:spcPts val="0"/>
              </a:spcBef>
              <a:spcAft>
                <a:spcPts val="0"/>
              </a:spcAft>
              <a:buNone/>
            </a:pPr>
            <a:r>
              <a:t/>
            </a:r>
            <a:endParaRPr sz="1200">
              <a:solidFill>
                <a:schemeClr val="lt1"/>
              </a:solidFill>
              <a:latin typeface="Exo 2"/>
              <a:ea typeface="Exo 2"/>
              <a:cs typeface="Exo 2"/>
              <a:sym typeface="Exo 2"/>
            </a:endParaRPr>
          </a:p>
        </p:txBody>
      </p:sp>
      <p:pic>
        <p:nvPicPr>
          <p:cNvPr id="130" name="Google Shape;130;p6"/>
          <p:cNvPicPr preferRelativeResize="0"/>
          <p:nvPr/>
        </p:nvPicPr>
        <p:blipFill>
          <a:blip r:embed="rId3">
            <a:alphaModFix/>
          </a:blip>
          <a:stretch>
            <a:fillRect/>
          </a:stretch>
        </p:blipFill>
        <p:spPr>
          <a:xfrm>
            <a:off x="3677425" y="1752800"/>
            <a:ext cx="5400100" cy="2802876"/>
          </a:xfrm>
          <a:prstGeom prst="rect">
            <a:avLst/>
          </a:prstGeom>
          <a:noFill/>
          <a:ln>
            <a:noFill/>
          </a:ln>
        </p:spPr>
      </p:pic>
      <p:pic>
        <p:nvPicPr>
          <p:cNvPr id="131" name="Google Shape;131;p6"/>
          <p:cNvPicPr preferRelativeResize="0"/>
          <p:nvPr/>
        </p:nvPicPr>
        <p:blipFill>
          <a:blip r:embed="rId4">
            <a:alphaModFix/>
          </a:blip>
          <a:stretch>
            <a:fillRect/>
          </a:stretch>
        </p:blipFill>
        <p:spPr>
          <a:xfrm>
            <a:off x="109250" y="2670425"/>
            <a:ext cx="3483426" cy="967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35f794049af_0_12"/>
          <p:cNvSpPr txBox="1"/>
          <p:nvPr>
            <p:ph idx="1" type="body"/>
          </p:nvPr>
        </p:nvSpPr>
        <p:spPr>
          <a:xfrm>
            <a:off x="180000" y="180000"/>
            <a:ext cx="8784000" cy="432000"/>
          </a:xfrm>
          <a:prstGeom prst="rect">
            <a:avLst/>
          </a:prstGeom>
          <a:noFill/>
          <a:ln>
            <a:noFill/>
          </a:ln>
        </p:spPr>
        <p:txBody>
          <a:bodyPr anchorCtr="0" anchor="t" bIns="0" lIns="0" spcFirstLastPara="1" rIns="0" wrap="square" tIns="0">
            <a:normAutofit/>
          </a:bodyPr>
          <a:lstStyle/>
          <a:p>
            <a:pPr indent="0" lvl="0" marL="0" rtl="0" algn="l">
              <a:lnSpc>
                <a:spcPct val="85000"/>
              </a:lnSpc>
              <a:spcBef>
                <a:spcPts val="0"/>
              </a:spcBef>
              <a:spcAft>
                <a:spcPts val="0"/>
              </a:spcAft>
              <a:buClr>
                <a:schemeClr val="lt1"/>
              </a:buClr>
              <a:buSzPts val="2800"/>
              <a:buNone/>
            </a:pPr>
            <a:r>
              <a:rPr b="0" lang="uk-UA" sz="2800" cap="none">
                <a:latin typeface="Calibri"/>
                <a:ea typeface="Calibri"/>
                <a:cs typeface="Calibri"/>
                <a:sym typeface="Calibri"/>
              </a:rPr>
              <a:t>Реалізація системи</a:t>
            </a:r>
            <a:endParaRPr/>
          </a:p>
        </p:txBody>
      </p:sp>
      <p:sp>
        <p:nvSpPr>
          <p:cNvPr id="137" name="Google Shape;137;g35f794049af_0_12"/>
          <p:cNvSpPr txBox="1"/>
          <p:nvPr>
            <p:ph idx="2" type="body"/>
          </p:nvPr>
        </p:nvSpPr>
        <p:spPr>
          <a:xfrm>
            <a:off x="180000" y="900000"/>
            <a:ext cx="8711100" cy="21954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rgbClr val="002060"/>
              </a:buClr>
              <a:buSzPts val="1600"/>
              <a:buNone/>
            </a:pPr>
            <a:r>
              <a:rPr lang="uk-UA" sz="1600">
                <a:solidFill>
                  <a:srgbClr val="002060"/>
                </a:solidFill>
                <a:latin typeface="Calibri"/>
                <a:ea typeface="Calibri"/>
                <a:cs typeface="Calibri"/>
                <a:sym typeface="Calibri"/>
              </a:rPr>
              <a:t>Другий крок імплементації - написання Gitlab CI Pipeline, що буде змінювати конфігурації Terraform в Git репозиторії, відповідальному за налаштування інфраструктури.</a:t>
            </a:r>
            <a:endParaRPr sz="1600">
              <a:solidFill>
                <a:srgbClr val="002060"/>
              </a:solidFill>
              <a:latin typeface="Calibri"/>
              <a:ea typeface="Calibri"/>
              <a:cs typeface="Calibri"/>
              <a:sym typeface="Calibri"/>
            </a:endParaRPr>
          </a:p>
          <a:p>
            <a:pPr indent="0" lvl="0" marL="0" rtl="0" algn="l">
              <a:lnSpc>
                <a:spcPct val="100000"/>
              </a:lnSpc>
              <a:spcBef>
                <a:spcPts val="0"/>
              </a:spcBef>
              <a:spcAft>
                <a:spcPts val="0"/>
              </a:spcAft>
              <a:buClr>
                <a:srgbClr val="002060"/>
              </a:buClr>
              <a:buSzPts val="1600"/>
              <a:buNone/>
            </a:pPr>
            <a:r>
              <a:t/>
            </a:r>
            <a:endParaRPr sz="1600">
              <a:solidFill>
                <a:srgbClr val="002060"/>
              </a:solidFill>
              <a:latin typeface="Calibri"/>
              <a:ea typeface="Calibri"/>
              <a:cs typeface="Calibri"/>
              <a:sym typeface="Calibri"/>
            </a:endParaRPr>
          </a:p>
          <a:p>
            <a:pPr indent="0" lvl="0" marL="0" rtl="0" algn="l">
              <a:lnSpc>
                <a:spcPct val="100000"/>
              </a:lnSpc>
              <a:spcBef>
                <a:spcPts val="0"/>
              </a:spcBef>
              <a:spcAft>
                <a:spcPts val="0"/>
              </a:spcAft>
              <a:buClr>
                <a:srgbClr val="002060"/>
              </a:buClr>
              <a:buSzPts val="1600"/>
              <a:buNone/>
            </a:pPr>
            <a:r>
              <a:rPr lang="uk-UA" sz="1600">
                <a:solidFill>
                  <a:srgbClr val="002060"/>
                </a:solidFill>
                <a:latin typeface="Calibri"/>
                <a:ea typeface="Calibri"/>
                <a:cs typeface="Calibri"/>
                <a:sym typeface="Calibri"/>
              </a:rPr>
              <a:t>Останній крок розробки - реалізація модуля масштабування, що є відповідальним за отримання сповіщень, та реагування на них в залежності від їх наповнення (firing або resolved). Для цього був створений бекенд додаток з використанням Kotlin та фреймворку Spring, що дозволяє легко створювати серверні додатки на мовах програмування, що працюють на JVM.</a:t>
            </a:r>
            <a:endParaRPr sz="1600">
              <a:solidFill>
                <a:srgbClr val="002060"/>
              </a:solidFill>
              <a:latin typeface="Calibri"/>
              <a:ea typeface="Calibri"/>
              <a:cs typeface="Calibri"/>
              <a:sym typeface="Calibri"/>
            </a:endParaRPr>
          </a:p>
        </p:txBody>
      </p:sp>
      <p:sp>
        <p:nvSpPr>
          <p:cNvPr id="138" name="Google Shape;138;g35f794049af_0_12"/>
          <p:cNvSpPr txBox="1"/>
          <p:nvPr/>
        </p:nvSpPr>
        <p:spPr>
          <a:xfrm>
            <a:off x="8280000" y="4788000"/>
            <a:ext cx="720000" cy="252000"/>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uk-UA" sz="1200">
                <a:solidFill>
                  <a:schemeClr val="lt1"/>
                </a:solidFill>
                <a:latin typeface="Exo 2"/>
                <a:ea typeface="Exo 2"/>
                <a:cs typeface="Exo 2"/>
                <a:sym typeface="Exo 2"/>
              </a:rPr>
              <a:t>8</a:t>
            </a:r>
            <a:endParaRPr sz="1200">
              <a:solidFill>
                <a:schemeClr val="lt1"/>
              </a:solidFill>
              <a:latin typeface="Exo 2"/>
              <a:ea typeface="Exo 2"/>
              <a:cs typeface="Exo 2"/>
              <a:sym typeface="Exo 2"/>
            </a:endParaRPr>
          </a:p>
          <a:p>
            <a:pPr indent="0" lvl="0" marL="0" marR="0" rtl="0" algn="r">
              <a:spcBef>
                <a:spcPts val="0"/>
              </a:spcBef>
              <a:spcAft>
                <a:spcPts val="0"/>
              </a:spcAft>
              <a:buNone/>
            </a:pPr>
            <a:r>
              <a:t/>
            </a:r>
            <a:endParaRPr sz="1200">
              <a:solidFill>
                <a:schemeClr val="lt1"/>
              </a:solidFill>
              <a:latin typeface="Exo 2"/>
              <a:ea typeface="Exo 2"/>
              <a:cs typeface="Exo 2"/>
              <a:sym typeface="Exo 2"/>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7"/>
          <p:cNvSpPr txBox="1"/>
          <p:nvPr>
            <p:ph idx="1" type="body"/>
          </p:nvPr>
        </p:nvSpPr>
        <p:spPr>
          <a:xfrm>
            <a:off x="180000" y="180000"/>
            <a:ext cx="8784000" cy="432000"/>
          </a:xfrm>
          <a:prstGeom prst="rect">
            <a:avLst/>
          </a:prstGeom>
          <a:noFill/>
          <a:ln>
            <a:noFill/>
          </a:ln>
        </p:spPr>
        <p:txBody>
          <a:bodyPr anchorCtr="0" anchor="t" bIns="0" lIns="0" spcFirstLastPara="1" rIns="0" wrap="square" tIns="0">
            <a:normAutofit/>
          </a:bodyPr>
          <a:lstStyle/>
          <a:p>
            <a:pPr indent="0" lvl="0" marL="0" rtl="0" algn="l">
              <a:lnSpc>
                <a:spcPct val="85000"/>
              </a:lnSpc>
              <a:spcBef>
                <a:spcPts val="0"/>
              </a:spcBef>
              <a:spcAft>
                <a:spcPts val="0"/>
              </a:spcAft>
              <a:buClr>
                <a:schemeClr val="lt1"/>
              </a:buClr>
              <a:buSzPts val="2800"/>
              <a:buNone/>
            </a:pPr>
            <a:r>
              <a:rPr b="0" lang="uk-UA" sz="2800" cap="none">
                <a:latin typeface="Calibri"/>
                <a:ea typeface="Calibri"/>
                <a:cs typeface="Calibri"/>
                <a:sym typeface="Calibri"/>
              </a:rPr>
              <a:t>Тестування системи</a:t>
            </a:r>
            <a:endParaRPr/>
          </a:p>
        </p:txBody>
      </p:sp>
      <p:sp>
        <p:nvSpPr>
          <p:cNvPr id="144" name="Google Shape;144;p7"/>
          <p:cNvSpPr txBox="1"/>
          <p:nvPr>
            <p:ph idx="2" type="body"/>
          </p:nvPr>
        </p:nvSpPr>
        <p:spPr>
          <a:xfrm>
            <a:off x="180000" y="900000"/>
            <a:ext cx="8720100" cy="10341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rgbClr val="002060"/>
              </a:buClr>
              <a:buSzPts val="1600"/>
              <a:buNone/>
            </a:pPr>
            <a:r>
              <a:rPr lang="uk-UA" sz="1600">
                <a:solidFill>
                  <a:srgbClr val="002060"/>
                </a:solidFill>
                <a:latin typeface="Calibri"/>
                <a:ea typeface="Calibri"/>
                <a:cs typeface="Calibri"/>
                <a:sym typeface="Calibri"/>
              </a:rPr>
              <a:t>Було виконано мануальне тестування системи, що показало її повну працездатність та відповідність умовам. Для цього було піднято аналогічну систему та створено окремий репозиторій для симуляції зміни налаштувань конфігурації інфраструктури через Terraform.</a:t>
            </a:r>
            <a:endParaRPr/>
          </a:p>
        </p:txBody>
      </p:sp>
      <p:sp>
        <p:nvSpPr>
          <p:cNvPr id="145" name="Google Shape;145;p7"/>
          <p:cNvSpPr txBox="1"/>
          <p:nvPr/>
        </p:nvSpPr>
        <p:spPr>
          <a:xfrm>
            <a:off x="8280000" y="4788000"/>
            <a:ext cx="720000" cy="252000"/>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uk-UA" sz="1200">
                <a:solidFill>
                  <a:schemeClr val="lt1"/>
                </a:solidFill>
                <a:latin typeface="Exo 2"/>
                <a:ea typeface="Exo 2"/>
                <a:cs typeface="Exo 2"/>
                <a:sym typeface="Exo 2"/>
              </a:rPr>
              <a:t>9</a:t>
            </a:r>
            <a:endParaRPr/>
          </a:p>
          <a:p>
            <a:pPr indent="0" lvl="0" marL="0" marR="0" rtl="0" algn="r">
              <a:spcBef>
                <a:spcPts val="0"/>
              </a:spcBef>
              <a:spcAft>
                <a:spcPts val="0"/>
              </a:spcAft>
              <a:buNone/>
            </a:pPr>
            <a:r>
              <a:t/>
            </a:r>
            <a:endParaRPr sz="1200">
              <a:solidFill>
                <a:schemeClr val="lt1"/>
              </a:solidFill>
              <a:latin typeface="Exo 2"/>
              <a:ea typeface="Exo 2"/>
              <a:cs typeface="Exo 2"/>
              <a:sym typeface="Exo 2"/>
            </a:endParaRPr>
          </a:p>
        </p:txBody>
      </p:sp>
      <p:pic>
        <p:nvPicPr>
          <p:cNvPr id="146" name="Google Shape;146;p7"/>
          <p:cNvPicPr preferRelativeResize="0"/>
          <p:nvPr/>
        </p:nvPicPr>
        <p:blipFill>
          <a:blip r:embed="rId3">
            <a:alphaModFix/>
          </a:blip>
          <a:stretch>
            <a:fillRect/>
          </a:stretch>
        </p:blipFill>
        <p:spPr>
          <a:xfrm>
            <a:off x="152400" y="1850650"/>
            <a:ext cx="8839204" cy="246444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Тема Office">
  <a:themeElements>
    <a:clrScheme name="Офіс">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2020-04-02T13:49:33Z</dcterms:created>
</cp:coreProperties>
</file>