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2" autoAdjust="0"/>
  </p:normalViewPr>
  <p:slideViewPr>
    <p:cSldViewPr>
      <p:cViewPr varScale="1">
        <p:scale>
          <a:sx n="107" d="100"/>
          <a:sy n="107" d="100"/>
        </p:scale>
        <p:origin x="-17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8AF-B358-4014-902A-60C025BA15D2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CBB4-DCD9-4246-A0D0-91500D23E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38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8AF-B358-4014-902A-60C025BA15D2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CBB4-DCD9-4246-A0D0-91500D23E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57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8AF-B358-4014-902A-60C025BA15D2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CBB4-DCD9-4246-A0D0-91500D23E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34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8AF-B358-4014-902A-60C025BA15D2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CBB4-DCD9-4246-A0D0-91500D23E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90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8AF-B358-4014-902A-60C025BA15D2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CBB4-DCD9-4246-A0D0-91500D23E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5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8AF-B358-4014-902A-60C025BA15D2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CBB4-DCD9-4246-A0D0-91500D23E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90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8AF-B358-4014-902A-60C025BA15D2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CBB4-DCD9-4246-A0D0-91500D23E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68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8AF-B358-4014-902A-60C025BA15D2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CBB4-DCD9-4246-A0D0-91500D23E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4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8AF-B358-4014-902A-60C025BA15D2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CBB4-DCD9-4246-A0D0-91500D23E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30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8AF-B358-4014-902A-60C025BA15D2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CBB4-DCD9-4246-A0D0-91500D23E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2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8AF-B358-4014-902A-60C025BA15D2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1CBB4-DCD9-4246-A0D0-91500D23E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04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1713890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Слайд think-cell" r:id="rId15" imgW="347" imgH="348" progId="TCLayout.ActiveDocument.1">
                  <p:embed/>
                </p:oleObj>
              </mc:Choice>
              <mc:Fallback>
                <p:oleObj name="Слайд think-cell" r:id="rId15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FE8AF-B358-4014-902A-60C025BA15D2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1CBB4-DCD9-4246-A0D0-91500D23E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97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microsoft.com/office/2007/relationships/hdphoto" Target="../media/hdphoto1.wdp"/><Relationship Id="rId5" Type="http://schemas.openxmlformats.org/officeDocument/2006/relationships/image" Target="../media/image1.e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40146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Слайд think-cell" r:id="rId4" imgW="347" imgH="348" progId="TCLayout.ActiveDocument.1">
                  <p:embed/>
                </p:oleObj>
              </mc:Choice>
              <mc:Fallback>
                <p:oleObj name="Слайд think-cell" r:id="rId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72980" y="1124744"/>
            <a:ext cx="2448272" cy="46526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567833" y="4133668"/>
            <a:ext cx="1085086" cy="14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12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4" y="4165199"/>
            <a:ext cx="1015384" cy="68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3" name="TextBox 312"/>
          <p:cNvSpPr txBox="1"/>
          <p:nvPr/>
        </p:nvSpPr>
        <p:spPr>
          <a:xfrm>
            <a:off x="536165" y="4820411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Салават, Калинина 54-36</a:t>
            </a:r>
            <a:endParaRPr lang="ru-RU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Сердце 313"/>
          <p:cNvSpPr/>
          <p:nvPr/>
        </p:nvSpPr>
        <p:spPr>
          <a:xfrm>
            <a:off x="1452469" y="4876332"/>
            <a:ext cx="142287" cy="108000"/>
          </a:xfrm>
          <a:prstGeom prst="heart">
            <a:avLst/>
          </a:prstGeom>
          <a:solidFill>
            <a:schemeClr val="bg1"/>
          </a:solidFill>
          <a:ln w="6350"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5" name="TextBox 314"/>
          <p:cNvSpPr txBox="1"/>
          <p:nvPr/>
        </p:nvSpPr>
        <p:spPr>
          <a:xfrm>
            <a:off x="570934" y="5020047"/>
            <a:ext cx="563282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комнат: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этаж:     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потолки:   2,5 м</a:t>
            </a:r>
          </a:p>
        </p:txBody>
      </p:sp>
      <p:grpSp>
        <p:nvGrpSpPr>
          <p:cNvPr id="316" name="Группа 315"/>
          <p:cNvGrpSpPr/>
          <p:nvPr/>
        </p:nvGrpSpPr>
        <p:grpSpPr>
          <a:xfrm>
            <a:off x="1165965" y="5284487"/>
            <a:ext cx="390019" cy="211203"/>
            <a:chOff x="1068557" y="2716743"/>
            <a:chExt cx="390019" cy="211203"/>
          </a:xfrm>
        </p:grpSpPr>
        <p:sp>
          <p:nvSpPr>
            <p:cNvPr id="317" name="TextBox 316"/>
            <p:cNvSpPr txBox="1"/>
            <p:nvPr/>
          </p:nvSpPr>
          <p:spPr>
            <a:xfrm>
              <a:off x="1068557" y="2716743"/>
              <a:ext cx="390019" cy="21120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72000" indent="-72000"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балкон</a:t>
              </a:r>
            </a:p>
            <a:p>
              <a:pPr marL="72000" indent="-72000"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лоджия</a:t>
              </a:r>
              <a:endParaRPr lang="ru-RU" sz="45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18" name="Группа 317"/>
            <p:cNvGrpSpPr/>
            <p:nvPr/>
          </p:nvGrpSpPr>
          <p:grpSpPr>
            <a:xfrm>
              <a:off x="1104696" y="2747016"/>
              <a:ext cx="61830" cy="39486"/>
              <a:chOff x="1797140" y="2351261"/>
              <a:chExt cx="61830" cy="39486"/>
            </a:xfrm>
          </p:grpSpPr>
          <p:cxnSp>
            <p:nvCxnSpPr>
              <p:cNvPr id="319" name="Прямая соединительная линия 318"/>
              <p:cNvCxnSpPr/>
              <p:nvPr/>
            </p:nvCxnSpPr>
            <p:spPr>
              <a:xfrm>
                <a:off x="1797140" y="2365547"/>
                <a:ext cx="25200" cy="25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Прямая соединительная линия 319"/>
              <p:cNvCxnSpPr/>
              <p:nvPr/>
            </p:nvCxnSpPr>
            <p:spPr>
              <a:xfrm flipV="1">
                <a:off x="1822970" y="2351261"/>
                <a:ext cx="36000" cy="36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1" name="Группа 320"/>
          <p:cNvGrpSpPr/>
          <p:nvPr/>
        </p:nvGrpSpPr>
        <p:grpSpPr>
          <a:xfrm>
            <a:off x="669576" y="5284487"/>
            <a:ext cx="456358" cy="217333"/>
            <a:chOff x="572168" y="2228648"/>
            <a:chExt cx="456358" cy="217333"/>
          </a:xfrm>
        </p:grpSpPr>
        <p:sp>
          <p:nvSpPr>
            <p:cNvPr id="322" name="TextBox 321"/>
            <p:cNvSpPr txBox="1"/>
            <p:nvPr/>
          </p:nvSpPr>
          <p:spPr>
            <a:xfrm>
              <a:off x="572168" y="2228648"/>
              <a:ext cx="43558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общ.</a:t>
              </a:r>
            </a:p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кух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4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789958" y="2228648"/>
              <a:ext cx="238568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52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4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4" name="Прямоугольник 323"/>
            <p:cNvSpPr/>
            <p:nvPr/>
          </p:nvSpPr>
          <p:spPr>
            <a:xfrm>
              <a:off x="572168" y="2228648"/>
              <a:ext cx="440800" cy="21733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50"/>
            </a:p>
          </p:txBody>
        </p:sp>
      </p:grpSp>
      <p:sp>
        <p:nvSpPr>
          <p:cNvPr id="325" name="TextBox 324"/>
          <p:cNvSpPr txBox="1"/>
          <p:nvPr/>
        </p:nvSpPr>
        <p:spPr>
          <a:xfrm>
            <a:off x="1112441" y="5020047"/>
            <a:ext cx="611801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санузел: совм.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окна: во двор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комнаты: </a:t>
            </a:r>
            <a:r>
              <a:rPr lang="ru-RU" sz="4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</a:t>
            </a: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5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6" name="Прямоугольник 325"/>
          <p:cNvSpPr/>
          <p:nvPr/>
        </p:nvSpPr>
        <p:spPr>
          <a:xfrm>
            <a:off x="1746468" y="4133668"/>
            <a:ext cx="1085086" cy="14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7" name="TextBox 326"/>
          <p:cNvSpPr txBox="1"/>
          <p:nvPr/>
        </p:nvSpPr>
        <p:spPr>
          <a:xfrm>
            <a:off x="1714800" y="4820411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Ишимбай, ул. Ленина 2-6</a:t>
            </a:r>
            <a:endParaRPr lang="ru-RU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8" name="Сердце 327"/>
          <p:cNvSpPr/>
          <p:nvPr/>
        </p:nvSpPr>
        <p:spPr>
          <a:xfrm>
            <a:off x="2631104" y="4876332"/>
            <a:ext cx="142287" cy="108000"/>
          </a:xfrm>
          <a:prstGeom prst="heart">
            <a:avLst/>
          </a:prstGeom>
          <a:solidFill>
            <a:srgbClr val="C00000"/>
          </a:solidFill>
          <a:ln w="6350"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9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466" y="4168625"/>
            <a:ext cx="1003908" cy="67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extBox 329"/>
          <p:cNvSpPr txBox="1"/>
          <p:nvPr/>
        </p:nvSpPr>
        <p:spPr>
          <a:xfrm>
            <a:off x="536165" y="4899693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1 549 тыс. руб.</a:t>
            </a:r>
            <a:endParaRPr lang="ru-RU" sz="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1714800" y="4899693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2 325 тыс. руб.</a:t>
            </a:r>
            <a:endParaRPr lang="ru-RU" sz="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1756913" y="5020047"/>
            <a:ext cx="563282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комнат: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этаж:     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потолки:   2,5 м</a:t>
            </a:r>
          </a:p>
        </p:txBody>
      </p:sp>
      <p:grpSp>
        <p:nvGrpSpPr>
          <p:cNvPr id="333" name="Группа 332"/>
          <p:cNvGrpSpPr/>
          <p:nvPr/>
        </p:nvGrpSpPr>
        <p:grpSpPr>
          <a:xfrm>
            <a:off x="2351944" y="5284487"/>
            <a:ext cx="390019" cy="211203"/>
            <a:chOff x="1068557" y="2716743"/>
            <a:chExt cx="390019" cy="211203"/>
          </a:xfrm>
        </p:grpSpPr>
        <p:sp>
          <p:nvSpPr>
            <p:cNvPr id="334" name="TextBox 333"/>
            <p:cNvSpPr txBox="1"/>
            <p:nvPr/>
          </p:nvSpPr>
          <p:spPr>
            <a:xfrm>
              <a:off x="1068557" y="2716743"/>
              <a:ext cx="390019" cy="21120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72000" indent="-72000"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балкон</a:t>
              </a:r>
            </a:p>
            <a:p>
              <a:pPr marL="72000" indent="-72000"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лоджия</a:t>
              </a:r>
              <a:endParaRPr lang="ru-RU" sz="4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35" name="Группа 334"/>
            <p:cNvGrpSpPr/>
            <p:nvPr/>
          </p:nvGrpSpPr>
          <p:grpSpPr>
            <a:xfrm>
              <a:off x="1104696" y="2809108"/>
              <a:ext cx="61830" cy="39486"/>
              <a:chOff x="1797140" y="2413353"/>
              <a:chExt cx="61830" cy="39486"/>
            </a:xfrm>
          </p:grpSpPr>
          <p:cxnSp>
            <p:nvCxnSpPr>
              <p:cNvPr id="336" name="Прямая соединительная линия 335"/>
              <p:cNvCxnSpPr/>
              <p:nvPr/>
            </p:nvCxnSpPr>
            <p:spPr>
              <a:xfrm>
                <a:off x="1797140" y="2427639"/>
                <a:ext cx="25200" cy="25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Прямая соединительная линия 336"/>
              <p:cNvCxnSpPr/>
              <p:nvPr/>
            </p:nvCxnSpPr>
            <p:spPr>
              <a:xfrm flipV="1">
                <a:off x="1822970" y="2413353"/>
                <a:ext cx="36000" cy="36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8" name="Группа 337"/>
          <p:cNvGrpSpPr/>
          <p:nvPr/>
        </p:nvGrpSpPr>
        <p:grpSpPr>
          <a:xfrm>
            <a:off x="1855555" y="5284487"/>
            <a:ext cx="456358" cy="217333"/>
            <a:chOff x="572168" y="2228648"/>
            <a:chExt cx="456358" cy="217333"/>
          </a:xfrm>
        </p:grpSpPr>
        <p:sp>
          <p:nvSpPr>
            <p:cNvPr id="339" name="TextBox 338"/>
            <p:cNvSpPr txBox="1"/>
            <p:nvPr/>
          </p:nvSpPr>
          <p:spPr>
            <a:xfrm>
              <a:off x="572168" y="2228648"/>
              <a:ext cx="43558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общ.</a:t>
              </a:r>
            </a:p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кух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4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789958" y="2228648"/>
              <a:ext cx="238568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52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4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1" name="Прямоугольник 340"/>
            <p:cNvSpPr/>
            <p:nvPr/>
          </p:nvSpPr>
          <p:spPr>
            <a:xfrm>
              <a:off x="572168" y="2228648"/>
              <a:ext cx="440800" cy="21733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50"/>
            </a:p>
          </p:txBody>
        </p:sp>
      </p:grpSp>
      <p:sp>
        <p:nvSpPr>
          <p:cNvPr id="342" name="TextBox 341"/>
          <p:cNvSpPr txBox="1"/>
          <p:nvPr/>
        </p:nvSpPr>
        <p:spPr>
          <a:xfrm>
            <a:off x="2298420" y="5020047"/>
            <a:ext cx="611801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санузел: совм.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окна: во двор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комнаты: </a:t>
            </a:r>
            <a:r>
              <a:rPr lang="ru-RU" sz="4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</a:t>
            </a: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5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91116" y="5093746"/>
            <a:ext cx="2412000" cy="36540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85300" y="5459150"/>
            <a:ext cx="2412000" cy="3072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755576" y="5537668"/>
            <a:ext cx="144016" cy="144016"/>
            <a:chOff x="971600" y="620688"/>
            <a:chExt cx="144016" cy="144016"/>
          </a:xfrm>
        </p:grpSpPr>
        <p:cxnSp>
          <p:nvCxnSpPr>
            <p:cNvPr id="10" name="Прямая соединительная линия 9"/>
            <p:cNvCxnSpPr/>
            <p:nvPr/>
          </p:nvCxnSpPr>
          <p:spPr>
            <a:xfrm>
              <a:off x="971600" y="620688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1043608" y="620688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15616" y="620688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Скругленный прямоугольник 19"/>
          <p:cNvSpPr/>
          <p:nvPr/>
        </p:nvSpPr>
        <p:spPr>
          <a:xfrm>
            <a:off x="1612088" y="5542977"/>
            <a:ext cx="165148" cy="14401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2483768" y="5527126"/>
            <a:ext cx="144016" cy="720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483768" y="5611834"/>
            <a:ext cx="144016" cy="720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47221" y="5315164"/>
            <a:ext cx="4908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Главная</a:t>
            </a:r>
            <a:endParaRPr lang="ru-RU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1" name="Группа 120"/>
          <p:cNvGrpSpPr/>
          <p:nvPr/>
        </p:nvGrpSpPr>
        <p:grpSpPr>
          <a:xfrm>
            <a:off x="1899740" y="5164884"/>
            <a:ext cx="546945" cy="338121"/>
            <a:chOff x="505644" y="5309283"/>
            <a:chExt cx="546945" cy="338121"/>
          </a:xfrm>
        </p:grpSpPr>
        <p:sp>
          <p:nvSpPr>
            <p:cNvPr id="44" name="TextBox 43"/>
            <p:cNvSpPr txBox="1"/>
            <p:nvPr/>
          </p:nvSpPr>
          <p:spPr>
            <a:xfrm>
              <a:off x="505644" y="5462738"/>
              <a:ext cx="54694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Избранное</a:t>
              </a:r>
              <a:endParaRPr lang="ru-RU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Сердце 52"/>
            <p:cNvSpPr/>
            <p:nvPr/>
          </p:nvSpPr>
          <p:spPr>
            <a:xfrm>
              <a:off x="664119" y="5309283"/>
              <a:ext cx="238016" cy="178513"/>
            </a:xfrm>
            <a:prstGeom prst="hear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4" name="Плюс 53"/>
          <p:cNvSpPr/>
          <p:nvPr/>
        </p:nvSpPr>
        <p:spPr>
          <a:xfrm>
            <a:off x="1173481" y="5075016"/>
            <a:ext cx="252000" cy="252000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2" name="Группа 121"/>
          <p:cNvGrpSpPr/>
          <p:nvPr/>
        </p:nvGrpSpPr>
        <p:grpSpPr>
          <a:xfrm>
            <a:off x="965250" y="5145126"/>
            <a:ext cx="516488" cy="355339"/>
            <a:chOff x="985494" y="5289525"/>
            <a:chExt cx="516488" cy="355339"/>
          </a:xfrm>
        </p:grpSpPr>
        <p:sp>
          <p:nvSpPr>
            <p:cNvPr id="52" name="TextBox 51"/>
            <p:cNvSpPr txBox="1"/>
            <p:nvPr/>
          </p:nvSpPr>
          <p:spPr>
            <a:xfrm>
              <a:off x="985494" y="5460198"/>
              <a:ext cx="5164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Добавить </a:t>
              </a: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1088161" y="5289525"/>
              <a:ext cx="261841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088161" y="5444479"/>
              <a:ext cx="261841" cy="1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1088161" y="5474350"/>
              <a:ext cx="261841" cy="1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3" name="Группа 62"/>
            <p:cNvGrpSpPr/>
            <p:nvPr/>
          </p:nvGrpSpPr>
          <p:grpSpPr>
            <a:xfrm>
              <a:off x="1221707" y="5342483"/>
              <a:ext cx="216000" cy="216000"/>
              <a:chOff x="2158078" y="4735729"/>
              <a:chExt cx="261360" cy="287495"/>
            </a:xfrm>
          </p:grpSpPr>
          <p:sp>
            <p:nvSpPr>
              <p:cNvPr id="62" name="Плюс 61"/>
              <p:cNvSpPr/>
              <p:nvPr/>
            </p:nvSpPr>
            <p:spPr>
              <a:xfrm>
                <a:off x="2158078" y="4735729"/>
                <a:ext cx="261360" cy="287495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Плюс 54"/>
              <p:cNvSpPr/>
              <p:nvPr/>
            </p:nvSpPr>
            <p:spPr>
              <a:xfrm>
                <a:off x="2204148" y="4791800"/>
                <a:ext cx="180000" cy="180000"/>
              </a:xfrm>
              <a:prstGeom prst="mathPlu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44" name="Группа 143"/>
          <p:cNvGrpSpPr/>
          <p:nvPr/>
        </p:nvGrpSpPr>
        <p:grpSpPr>
          <a:xfrm>
            <a:off x="542433" y="5189157"/>
            <a:ext cx="381836" cy="311308"/>
            <a:chOff x="492650" y="5333556"/>
            <a:chExt cx="381836" cy="311308"/>
          </a:xfrm>
        </p:grpSpPr>
        <p:sp>
          <p:nvSpPr>
            <p:cNvPr id="124" name="TextBox 123"/>
            <p:cNvSpPr txBox="1"/>
            <p:nvPr/>
          </p:nvSpPr>
          <p:spPr>
            <a:xfrm>
              <a:off x="492650" y="5460198"/>
              <a:ext cx="3818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Поиск</a:t>
              </a:r>
            </a:p>
          </p:txBody>
        </p:sp>
        <p:grpSp>
          <p:nvGrpSpPr>
            <p:cNvPr id="139" name="Группа 138"/>
            <p:cNvGrpSpPr/>
            <p:nvPr/>
          </p:nvGrpSpPr>
          <p:grpSpPr>
            <a:xfrm>
              <a:off x="596437" y="5333556"/>
              <a:ext cx="174261" cy="155101"/>
              <a:chOff x="2467802" y="5318488"/>
              <a:chExt cx="144017" cy="128183"/>
            </a:xfrm>
          </p:grpSpPr>
          <p:sp>
            <p:nvSpPr>
              <p:cNvPr id="140" name="Овал 139"/>
              <p:cNvSpPr/>
              <p:nvPr/>
            </p:nvSpPr>
            <p:spPr>
              <a:xfrm>
                <a:off x="2467802" y="531848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41" name="Прямая соединительная линия 140"/>
              <p:cNvCxnSpPr>
                <a:stCxn id="140" idx="5"/>
              </p:cNvCxnSpPr>
              <p:nvPr/>
            </p:nvCxnSpPr>
            <p:spPr>
              <a:xfrm>
                <a:off x="2559986" y="5410671"/>
                <a:ext cx="51833" cy="36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AutoShape 7" descr="https://img2.freepng.ru/20180419/ftq/kisspng-computer-icons-clip-art-5ad84de608fa31.156736911524125158036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5" name="Прямоугольник 144"/>
          <p:cNvSpPr/>
          <p:nvPr/>
        </p:nvSpPr>
        <p:spPr>
          <a:xfrm>
            <a:off x="567833" y="1193946"/>
            <a:ext cx="1085086" cy="14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4" y="1225477"/>
            <a:ext cx="1015384" cy="68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536165" y="1880689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Салават, Калинина 54-36</a:t>
            </a:r>
            <a:endParaRPr lang="ru-RU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Сердце 149"/>
          <p:cNvSpPr/>
          <p:nvPr/>
        </p:nvSpPr>
        <p:spPr>
          <a:xfrm>
            <a:off x="1452469" y="1936610"/>
            <a:ext cx="142287" cy="108000"/>
          </a:xfrm>
          <a:prstGeom prst="heart">
            <a:avLst/>
          </a:prstGeom>
          <a:solidFill>
            <a:schemeClr val="bg1"/>
          </a:solidFill>
          <a:ln w="6350"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TextBox 151"/>
          <p:cNvSpPr txBox="1"/>
          <p:nvPr/>
        </p:nvSpPr>
        <p:spPr>
          <a:xfrm>
            <a:off x="570934" y="2080325"/>
            <a:ext cx="563282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комнат: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этаж:     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потолки:   2,5 м</a:t>
            </a:r>
          </a:p>
        </p:txBody>
      </p:sp>
      <p:grpSp>
        <p:nvGrpSpPr>
          <p:cNvPr id="2050" name="Группа 2049"/>
          <p:cNvGrpSpPr/>
          <p:nvPr/>
        </p:nvGrpSpPr>
        <p:grpSpPr>
          <a:xfrm>
            <a:off x="1165965" y="2344765"/>
            <a:ext cx="390019" cy="211203"/>
            <a:chOff x="1068557" y="2716743"/>
            <a:chExt cx="390019" cy="211203"/>
          </a:xfrm>
        </p:grpSpPr>
        <p:sp>
          <p:nvSpPr>
            <p:cNvPr id="153" name="TextBox 152"/>
            <p:cNvSpPr txBox="1"/>
            <p:nvPr/>
          </p:nvSpPr>
          <p:spPr>
            <a:xfrm>
              <a:off x="1068557" y="2716743"/>
              <a:ext cx="390019" cy="21120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72000" indent="-72000"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балкон</a:t>
              </a:r>
            </a:p>
            <a:p>
              <a:pPr marL="72000" indent="-72000"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лоджия</a:t>
              </a:r>
              <a:endParaRPr lang="ru-RU" sz="45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7" name="Группа 156"/>
            <p:cNvGrpSpPr/>
            <p:nvPr/>
          </p:nvGrpSpPr>
          <p:grpSpPr>
            <a:xfrm>
              <a:off x="1104696" y="2747016"/>
              <a:ext cx="61830" cy="39486"/>
              <a:chOff x="1797140" y="2351261"/>
              <a:chExt cx="61830" cy="39486"/>
            </a:xfrm>
          </p:grpSpPr>
          <p:cxnSp>
            <p:nvCxnSpPr>
              <p:cNvPr id="149" name="Прямая соединительная линия 148"/>
              <p:cNvCxnSpPr/>
              <p:nvPr/>
            </p:nvCxnSpPr>
            <p:spPr>
              <a:xfrm>
                <a:off x="1797140" y="2365547"/>
                <a:ext cx="25200" cy="25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Прямая соединительная линия 157"/>
              <p:cNvCxnSpPr/>
              <p:nvPr/>
            </p:nvCxnSpPr>
            <p:spPr>
              <a:xfrm flipV="1">
                <a:off x="1822970" y="2351261"/>
                <a:ext cx="36000" cy="36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" name="Группа 2047"/>
          <p:cNvGrpSpPr/>
          <p:nvPr/>
        </p:nvGrpSpPr>
        <p:grpSpPr>
          <a:xfrm>
            <a:off x="669576" y="2344765"/>
            <a:ext cx="456358" cy="217333"/>
            <a:chOff x="572168" y="2228648"/>
            <a:chExt cx="456358" cy="217333"/>
          </a:xfrm>
        </p:grpSpPr>
        <p:sp>
          <p:nvSpPr>
            <p:cNvPr id="151" name="TextBox 150"/>
            <p:cNvSpPr txBox="1"/>
            <p:nvPr/>
          </p:nvSpPr>
          <p:spPr>
            <a:xfrm>
              <a:off x="572168" y="2228648"/>
              <a:ext cx="43558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общ.</a:t>
              </a:r>
            </a:p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кух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4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89958" y="2228648"/>
              <a:ext cx="238568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52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4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Прямоугольник 158"/>
            <p:cNvSpPr/>
            <p:nvPr/>
          </p:nvSpPr>
          <p:spPr>
            <a:xfrm>
              <a:off x="572168" y="2228648"/>
              <a:ext cx="440800" cy="21733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50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1112441" y="2080325"/>
            <a:ext cx="611801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санузел: совм.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окна: во двор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комнаты: </a:t>
            </a:r>
            <a:r>
              <a:rPr lang="ru-RU" sz="4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</a:t>
            </a: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5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1746468" y="1193946"/>
            <a:ext cx="1085086" cy="14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6" name="TextBox 185"/>
          <p:cNvSpPr txBox="1"/>
          <p:nvPr/>
        </p:nvSpPr>
        <p:spPr>
          <a:xfrm>
            <a:off x="1714800" y="1880689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Ишимбай, ул. Ленина 2-6</a:t>
            </a:r>
            <a:endParaRPr lang="ru-RU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Сердце 186"/>
          <p:cNvSpPr/>
          <p:nvPr/>
        </p:nvSpPr>
        <p:spPr>
          <a:xfrm>
            <a:off x="2631104" y="1936610"/>
            <a:ext cx="142287" cy="108000"/>
          </a:xfrm>
          <a:prstGeom prst="heart">
            <a:avLst/>
          </a:prstGeom>
          <a:solidFill>
            <a:srgbClr val="C00000"/>
          </a:solidFill>
          <a:ln w="6350"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466" y="1228903"/>
            <a:ext cx="1003908" cy="67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" name="TextBox 213"/>
          <p:cNvSpPr txBox="1"/>
          <p:nvPr/>
        </p:nvSpPr>
        <p:spPr>
          <a:xfrm>
            <a:off x="536165" y="1959971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1 549 тыс. руб.</a:t>
            </a:r>
            <a:endParaRPr lang="ru-RU" sz="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714800" y="1959971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2 325 тыс. руб.</a:t>
            </a:r>
            <a:endParaRPr lang="ru-RU" sz="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756913" y="2080325"/>
            <a:ext cx="563282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комнат: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этаж:     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потолки:   2,5 м</a:t>
            </a:r>
          </a:p>
        </p:txBody>
      </p:sp>
      <p:grpSp>
        <p:nvGrpSpPr>
          <p:cNvPr id="217" name="Группа 216"/>
          <p:cNvGrpSpPr/>
          <p:nvPr/>
        </p:nvGrpSpPr>
        <p:grpSpPr>
          <a:xfrm>
            <a:off x="2351944" y="2344765"/>
            <a:ext cx="390019" cy="211203"/>
            <a:chOff x="1068557" y="2716743"/>
            <a:chExt cx="390019" cy="211203"/>
          </a:xfrm>
        </p:grpSpPr>
        <p:sp>
          <p:nvSpPr>
            <p:cNvPr id="218" name="TextBox 217"/>
            <p:cNvSpPr txBox="1"/>
            <p:nvPr/>
          </p:nvSpPr>
          <p:spPr>
            <a:xfrm>
              <a:off x="1068557" y="2716743"/>
              <a:ext cx="390019" cy="21120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72000" indent="-72000"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балкон</a:t>
              </a:r>
            </a:p>
            <a:p>
              <a:pPr marL="72000" indent="-72000"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лоджия</a:t>
              </a:r>
              <a:endParaRPr lang="ru-RU" sz="4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9" name="Группа 218"/>
            <p:cNvGrpSpPr/>
            <p:nvPr/>
          </p:nvGrpSpPr>
          <p:grpSpPr>
            <a:xfrm>
              <a:off x="1104696" y="2809108"/>
              <a:ext cx="61830" cy="39486"/>
              <a:chOff x="1797140" y="2413353"/>
              <a:chExt cx="61830" cy="39486"/>
            </a:xfrm>
          </p:grpSpPr>
          <p:cxnSp>
            <p:nvCxnSpPr>
              <p:cNvPr id="227" name="Прямая соединительная линия 226"/>
              <p:cNvCxnSpPr/>
              <p:nvPr/>
            </p:nvCxnSpPr>
            <p:spPr>
              <a:xfrm>
                <a:off x="1797140" y="2427639"/>
                <a:ext cx="25200" cy="25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Прямая соединительная линия 227"/>
              <p:cNvCxnSpPr/>
              <p:nvPr/>
            </p:nvCxnSpPr>
            <p:spPr>
              <a:xfrm flipV="1">
                <a:off x="1822970" y="2413353"/>
                <a:ext cx="36000" cy="36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2" name="Группа 221"/>
          <p:cNvGrpSpPr/>
          <p:nvPr/>
        </p:nvGrpSpPr>
        <p:grpSpPr>
          <a:xfrm>
            <a:off x="1855555" y="2344765"/>
            <a:ext cx="456358" cy="217333"/>
            <a:chOff x="572168" y="2228648"/>
            <a:chExt cx="456358" cy="217333"/>
          </a:xfrm>
        </p:grpSpPr>
        <p:sp>
          <p:nvSpPr>
            <p:cNvPr id="223" name="TextBox 222"/>
            <p:cNvSpPr txBox="1"/>
            <p:nvPr/>
          </p:nvSpPr>
          <p:spPr>
            <a:xfrm>
              <a:off x="572168" y="2228648"/>
              <a:ext cx="43558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общ.</a:t>
              </a:r>
            </a:p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кух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4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89958" y="2228648"/>
              <a:ext cx="238568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52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4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5" name="Прямоугольник 224"/>
            <p:cNvSpPr/>
            <p:nvPr/>
          </p:nvSpPr>
          <p:spPr>
            <a:xfrm>
              <a:off x="572168" y="2228648"/>
              <a:ext cx="440800" cy="21733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50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2298420" y="2080325"/>
            <a:ext cx="611801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санузел: совм.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окна: во двор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комнаты: </a:t>
            </a:r>
            <a:r>
              <a:rPr lang="ru-RU" sz="4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</a:t>
            </a: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5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Прямоугольник 228"/>
          <p:cNvSpPr/>
          <p:nvPr/>
        </p:nvSpPr>
        <p:spPr>
          <a:xfrm>
            <a:off x="567833" y="2671157"/>
            <a:ext cx="1085086" cy="14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1" name="TextBox 230"/>
          <p:cNvSpPr txBox="1"/>
          <p:nvPr/>
        </p:nvSpPr>
        <p:spPr>
          <a:xfrm>
            <a:off x="536165" y="3357900"/>
            <a:ext cx="9944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Салават, Космонавтов 40-1</a:t>
            </a:r>
            <a:endParaRPr lang="ru-RU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Сердце 231"/>
          <p:cNvSpPr/>
          <p:nvPr/>
        </p:nvSpPr>
        <p:spPr>
          <a:xfrm>
            <a:off x="1452469" y="3413821"/>
            <a:ext cx="142287" cy="108000"/>
          </a:xfrm>
          <a:prstGeom prst="heart">
            <a:avLst/>
          </a:prstGeom>
          <a:solidFill>
            <a:srgbClr val="C00000"/>
          </a:solidFill>
          <a:ln w="6350"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3" name="TextBox 232"/>
          <p:cNvSpPr txBox="1"/>
          <p:nvPr/>
        </p:nvSpPr>
        <p:spPr>
          <a:xfrm>
            <a:off x="570934" y="3557536"/>
            <a:ext cx="563282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комнат: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этаж:     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потолки:   2,5 м</a:t>
            </a:r>
          </a:p>
        </p:txBody>
      </p:sp>
      <p:grpSp>
        <p:nvGrpSpPr>
          <p:cNvPr id="234" name="Группа 233"/>
          <p:cNvGrpSpPr/>
          <p:nvPr/>
        </p:nvGrpSpPr>
        <p:grpSpPr>
          <a:xfrm>
            <a:off x="1165965" y="3821976"/>
            <a:ext cx="390019" cy="211203"/>
            <a:chOff x="1068557" y="2716743"/>
            <a:chExt cx="390019" cy="211203"/>
          </a:xfrm>
        </p:grpSpPr>
        <p:sp>
          <p:nvSpPr>
            <p:cNvPr id="235" name="TextBox 234"/>
            <p:cNvSpPr txBox="1"/>
            <p:nvPr/>
          </p:nvSpPr>
          <p:spPr>
            <a:xfrm>
              <a:off x="1068557" y="2716743"/>
              <a:ext cx="390019" cy="21120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72000" indent="-72000"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балкон</a:t>
              </a:r>
            </a:p>
            <a:p>
              <a:pPr marL="72000" indent="-72000"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лоджия</a:t>
              </a:r>
              <a:endParaRPr lang="ru-RU" sz="45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36" name="Группа 235"/>
            <p:cNvGrpSpPr/>
            <p:nvPr/>
          </p:nvGrpSpPr>
          <p:grpSpPr>
            <a:xfrm>
              <a:off x="1104696" y="2747016"/>
              <a:ext cx="61830" cy="39486"/>
              <a:chOff x="1797140" y="2351261"/>
              <a:chExt cx="61830" cy="39486"/>
            </a:xfrm>
          </p:grpSpPr>
          <p:cxnSp>
            <p:nvCxnSpPr>
              <p:cNvPr id="237" name="Прямая соединительная линия 236"/>
              <p:cNvCxnSpPr/>
              <p:nvPr/>
            </p:nvCxnSpPr>
            <p:spPr>
              <a:xfrm>
                <a:off x="1797140" y="2365547"/>
                <a:ext cx="25200" cy="25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Прямая соединительная линия 237"/>
              <p:cNvCxnSpPr/>
              <p:nvPr/>
            </p:nvCxnSpPr>
            <p:spPr>
              <a:xfrm flipV="1">
                <a:off x="1822970" y="2351261"/>
                <a:ext cx="36000" cy="36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Группа 238"/>
          <p:cNvGrpSpPr/>
          <p:nvPr/>
        </p:nvGrpSpPr>
        <p:grpSpPr>
          <a:xfrm>
            <a:off x="669576" y="3821976"/>
            <a:ext cx="456358" cy="217333"/>
            <a:chOff x="572168" y="2228648"/>
            <a:chExt cx="456358" cy="217333"/>
          </a:xfrm>
        </p:grpSpPr>
        <p:sp>
          <p:nvSpPr>
            <p:cNvPr id="240" name="TextBox 239"/>
            <p:cNvSpPr txBox="1"/>
            <p:nvPr/>
          </p:nvSpPr>
          <p:spPr>
            <a:xfrm>
              <a:off x="572168" y="2228648"/>
              <a:ext cx="43558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общ.</a:t>
              </a:r>
            </a:p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кух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4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89958" y="2228648"/>
              <a:ext cx="238568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300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4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" name="Прямоугольник 241"/>
            <p:cNvSpPr/>
            <p:nvPr/>
          </p:nvSpPr>
          <p:spPr>
            <a:xfrm>
              <a:off x="572168" y="2228648"/>
              <a:ext cx="440800" cy="21733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50"/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1112441" y="3557536"/>
            <a:ext cx="611801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санузел: совм.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окна: во двор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комнаты: </a:t>
            </a:r>
            <a:r>
              <a:rPr lang="ru-RU" sz="4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</a:t>
            </a: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5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4" name="Прямоугольник 243"/>
          <p:cNvSpPr/>
          <p:nvPr/>
        </p:nvSpPr>
        <p:spPr>
          <a:xfrm>
            <a:off x="1746468" y="2671157"/>
            <a:ext cx="1085086" cy="14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5" name="TextBox 244"/>
          <p:cNvSpPr txBox="1"/>
          <p:nvPr/>
        </p:nvSpPr>
        <p:spPr>
          <a:xfrm>
            <a:off x="1714800" y="3357900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Салават, Губкина 26-26</a:t>
            </a:r>
            <a:endParaRPr lang="ru-RU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6" name="Сердце 245"/>
          <p:cNvSpPr/>
          <p:nvPr/>
        </p:nvSpPr>
        <p:spPr>
          <a:xfrm>
            <a:off x="2631104" y="3413821"/>
            <a:ext cx="142287" cy="108000"/>
          </a:xfrm>
          <a:prstGeom prst="heart">
            <a:avLst/>
          </a:prstGeom>
          <a:solidFill>
            <a:schemeClr val="bg1"/>
          </a:solidFill>
          <a:ln w="6350"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8" name="TextBox 247"/>
          <p:cNvSpPr txBox="1"/>
          <p:nvPr/>
        </p:nvSpPr>
        <p:spPr>
          <a:xfrm>
            <a:off x="536165" y="3437182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1 001тыс. руб.</a:t>
            </a:r>
            <a:endParaRPr lang="ru-RU" sz="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714800" y="3437182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2 325 тыс. руб.</a:t>
            </a:r>
            <a:endParaRPr lang="ru-RU" sz="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756913" y="3557536"/>
            <a:ext cx="563282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комнат: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этаж:     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потолки:   2,5 м</a:t>
            </a:r>
          </a:p>
        </p:txBody>
      </p:sp>
      <p:grpSp>
        <p:nvGrpSpPr>
          <p:cNvPr id="251" name="Группа 250"/>
          <p:cNvGrpSpPr/>
          <p:nvPr/>
        </p:nvGrpSpPr>
        <p:grpSpPr>
          <a:xfrm>
            <a:off x="2351944" y="3821976"/>
            <a:ext cx="390019" cy="211203"/>
            <a:chOff x="1068557" y="2716743"/>
            <a:chExt cx="390019" cy="211203"/>
          </a:xfrm>
        </p:grpSpPr>
        <p:sp>
          <p:nvSpPr>
            <p:cNvPr id="252" name="TextBox 251"/>
            <p:cNvSpPr txBox="1"/>
            <p:nvPr/>
          </p:nvSpPr>
          <p:spPr>
            <a:xfrm>
              <a:off x="1068557" y="2716743"/>
              <a:ext cx="390019" cy="21120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72000" indent="-72000"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балкон</a:t>
              </a:r>
            </a:p>
            <a:p>
              <a:pPr marL="72000" indent="-72000"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лоджия</a:t>
              </a:r>
              <a:endParaRPr lang="ru-RU" sz="4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53" name="Группа 252"/>
            <p:cNvGrpSpPr/>
            <p:nvPr/>
          </p:nvGrpSpPr>
          <p:grpSpPr>
            <a:xfrm>
              <a:off x="1104696" y="2809108"/>
              <a:ext cx="61830" cy="39486"/>
              <a:chOff x="1797140" y="2413353"/>
              <a:chExt cx="61830" cy="39486"/>
            </a:xfrm>
          </p:grpSpPr>
          <p:cxnSp>
            <p:nvCxnSpPr>
              <p:cNvPr id="254" name="Прямая соединительная линия 253"/>
              <p:cNvCxnSpPr/>
              <p:nvPr/>
            </p:nvCxnSpPr>
            <p:spPr>
              <a:xfrm>
                <a:off x="1797140" y="2427639"/>
                <a:ext cx="25200" cy="25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Прямая соединительная линия 254"/>
              <p:cNvCxnSpPr/>
              <p:nvPr/>
            </p:nvCxnSpPr>
            <p:spPr>
              <a:xfrm flipV="1">
                <a:off x="1822970" y="2413353"/>
                <a:ext cx="36000" cy="36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6" name="Группа 255"/>
          <p:cNvGrpSpPr/>
          <p:nvPr/>
        </p:nvGrpSpPr>
        <p:grpSpPr>
          <a:xfrm>
            <a:off x="1855555" y="3821976"/>
            <a:ext cx="456358" cy="217333"/>
            <a:chOff x="572168" y="2228648"/>
            <a:chExt cx="456358" cy="217333"/>
          </a:xfrm>
        </p:grpSpPr>
        <p:sp>
          <p:nvSpPr>
            <p:cNvPr id="257" name="TextBox 256"/>
            <p:cNvSpPr txBox="1"/>
            <p:nvPr/>
          </p:nvSpPr>
          <p:spPr>
            <a:xfrm>
              <a:off x="572168" y="2228648"/>
              <a:ext cx="43558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общ.</a:t>
              </a:r>
            </a:p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кух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4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789958" y="2228648"/>
              <a:ext cx="238568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52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4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9" name="Прямоугольник 258"/>
            <p:cNvSpPr/>
            <p:nvPr/>
          </p:nvSpPr>
          <p:spPr>
            <a:xfrm>
              <a:off x="572168" y="2228648"/>
              <a:ext cx="440800" cy="21733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50"/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2298420" y="3557536"/>
            <a:ext cx="611801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санузел: совм.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окна: во двор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комнаты: </a:t>
            </a:r>
            <a:r>
              <a:rPr lang="ru-RU" sz="4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</a:t>
            </a: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5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77" y="2701938"/>
            <a:ext cx="1012870" cy="67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053" y="2708272"/>
            <a:ext cx="995005" cy="6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Группа 34"/>
          <p:cNvGrpSpPr/>
          <p:nvPr/>
        </p:nvGrpSpPr>
        <p:grpSpPr>
          <a:xfrm>
            <a:off x="1530584" y="5082378"/>
            <a:ext cx="321432" cy="254812"/>
            <a:chOff x="627435" y="5229200"/>
            <a:chExt cx="424905" cy="40426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683568" y="5323433"/>
              <a:ext cx="144016" cy="1440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852984" y="5323433"/>
              <a:ext cx="144016" cy="1440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83568" y="5489452"/>
              <a:ext cx="144016" cy="144016"/>
            </a:xfrm>
            <a:prstGeom prst="rect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852984" y="5489452"/>
              <a:ext cx="144016" cy="14401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627435" y="5229200"/>
              <a:ext cx="216024" cy="14401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 flipV="1">
              <a:off x="836316" y="5229200"/>
              <a:ext cx="216024" cy="14401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Прямоугольник 343"/>
          <p:cNvSpPr/>
          <p:nvPr/>
        </p:nvSpPr>
        <p:spPr>
          <a:xfrm>
            <a:off x="3275856" y="1124744"/>
            <a:ext cx="2448272" cy="46526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9" name="TextBox 348"/>
          <p:cNvSpPr txBox="1"/>
          <p:nvPr/>
        </p:nvSpPr>
        <p:spPr>
          <a:xfrm>
            <a:off x="3373810" y="5020047"/>
            <a:ext cx="563282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комнат: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этаж:     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потолки:   2,5 м</a:t>
            </a:r>
          </a:p>
        </p:txBody>
      </p:sp>
      <p:grpSp>
        <p:nvGrpSpPr>
          <p:cNvPr id="350" name="Группа 349"/>
          <p:cNvGrpSpPr/>
          <p:nvPr/>
        </p:nvGrpSpPr>
        <p:grpSpPr>
          <a:xfrm>
            <a:off x="3968841" y="5284487"/>
            <a:ext cx="390019" cy="211203"/>
            <a:chOff x="1068557" y="2716743"/>
            <a:chExt cx="390019" cy="211203"/>
          </a:xfrm>
        </p:grpSpPr>
        <p:sp>
          <p:nvSpPr>
            <p:cNvPr id="351" name="TextBox 350"/>
            <p:cNvSpPr txBox="1"/>
            <p:nvPr/>
          </p:nvSpPr>
          <p:spPr>
            <a:xfrm>
              <a:off x="1068557" y="2716743"/>
              <a:ext cx="390019" cy="21120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72000" indent="-72000"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балкон</a:t>
              </a:r>
            </a:p>
            <a:p>
              <a:pPr marL="72000" indent="-72000"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лоджия</a:t>
              </a:r>
              <a:endParaRPr lang="ru-RU" sz="45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52" name="Группа 351"/>
            <p:cNvGrpSpPr/>
            <p:nvPr/>
          </p:nvGrpSpPr>
          <p:grpSpPr>
            <a:xfrm>
              <a:off x="1104696" y="2747016"/>
              <a:ext cx="61830" cy="39486"/>
              <a:chOff x="1797140" y="2351261"/>
              <a:chExt cx="61830" cy="39486"/>
            </a:xfrm>
          </p:grpSpPr>
          <p:cxnSp>
            <p:nvCxnSpPr>
              <p:cNvPr id="353" name="Прямая соединительная линия 352"/>
              <p:cNvCxnSpPr/>
              <p:nvPr/>
            </p:nvCxnSpPr>
            <p:spPr>
              <a:xfrm>
                <a:off x="1797140" y="2365547"/>
                <a:ext cx="25200" cy="25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Прямая соединительная линия 353"/>
              <p:cNvCxnSpPr/>
              <p:nvPr/>
            </p:nvCxnSpPr>
            <p:spPr>
              <a:xfrm flipV="1">
                <a:off x="1822970" y="2351261"/>
                <a:ext cx="36000" cy="36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5" name="Группа 354"/>
          <p:cNvGrpSpPr/>
          <p:nvPr/>
        </p:nvGrpSpPr>
        <p:grpSpPr>
          <a:xfrm>
            <a:off x="3472452" y="5284487"/>
            <a:ext cx="456358" cy="217333"/>
            <a:chOff x="572168" y="2228648"/>
            <a:chExt cx="456358" cy="217333"/>
          </a:xfrm>
        </p:grpSpPr>
        <p:sp>
          <p:nvSpPr>
            <p:cNvPr id="356" name="TextBox 355"/>
            <p:cNvSpPr txBox="1"/>
            <p:nvPr/>
          </p:nvSpPr>
          <p:spPr>
            <a:xfrm>
              <a:off x="572168" y="2228648"/>
              <a:ext cx="43558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общ.</a:t>
              </a:r>
            </a:p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кух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4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789958" y="2228648"/>
              <a:ext cx="238568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52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4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8" name="Прямоугольник 357"/>
            <p:cNvSpPr/>
            <p:nvPr/>
          </p:nvSpPr>
          <p:spPr>
            <a:xfrm>
              <a:off x="572168" y="2228648"/>
              <a:ext cx="440800" cy="21733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50"/>
            </a:p>
          </p:txBody>
        </p:sp>
      </p:grpSp>
      <p:sp>
        <p:nvSpPr>
          <p:cNvPr id="359" name="TextBox 358"/>
          <p:cNvSpPr txBox="1"/>
          <p:nvPr/>
        </p:nvSpPr>
        <p:spPr>
          <a:xfrm>
            <a:off x="3915317" y="5020047"/>
            <a:ext cx="611801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санузел: совм.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окна: во двор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комнаты: </a:t>
            </a:r>
            <a:r>
              <a:rPr lang="ru-RU" sz="4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</a:t>
            </a: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5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4559789" y="5020047"/>
            <a:ext cx="563282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комнат: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этаж:     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потолки:   2,5 м</a:t>
            </a:r>
          </a:p>
        </p:txBody>
      </p:sp>
      <p:grpSp>
        <p:nvGrpSpPr>
          <p:cNvPr id="367" name="Группа 366"/>
          <p:cNvGrpSpPr/>
          <p:nvPr/>
        </p:nvGrpSpPr>
        <p:grpSpPr>
          <a:xfrm>
            <a:off x="5154820" y="5284487"/>
            <a:ext cx="390019" cy="211203"/>
            <a:chOff x="1068557" y="2716743"/>
            <a:chExt cx="390019" cy="211203"/>
          </a:xfrm>
        </p:grpSpPr>
        <p:sp>
          <p:nvSpPr>
            <p:cNvPr id="368" name="TextBox 367"/>
            <p:cNvSpPr txBox="1"/>
            <p:nvPr/>
          </p:nvSpPr>
          <p:spPr>
            <a:xfrm>
              <a:off x="1068557" y="2716743"/>
              <a:ext cx="390019" cy="21120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72000" indent="-72000"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балкон</a:t>
              </a:r>
            </a:p>
            <a:p>
              <a:pPr marL="72000" indent="-72000"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лоджия</a:t>
              </a:r>
              <a:endParaRPr lang="ru-RU" sz="4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9" name="Группа 368"/>
            <p:cNvGrpSpPr/>
            <p:nvPr/>
          </p:nvGrpSpPr>
          <p:grpSpPr>
            <a:xfrm>
              <a:off x="1104696" y="2809108"/>
              <a:ext cx="61830" cy="39486"/>
              <a:chOff x="1797140" y="2413353"/>
              <a:chExt cx="61830" cy="39486"/>
            </a:xfrm>
          </p:grpSpPr>
          <p:cxnSp>
            <p:nvCxnSpPr>
              <p:cNvPr id="370" name="Прямая соединительная линия 369"/>
              <p:cNvCxnSpPr/>
              <p:nvPr/>
            </p:nvCxnSpPr>
            <p:spPr>
              <a:xfrm>
                <a:off x="1797140" y="2427639"/>
                <a:ext cx="25200" cy="25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Прямая соединительная линия 370"/>
              <p:cNvCxnSpPr/>
              <p:nvPr/>
            </p:nvCxnSpPr>
            <p:spPr>
              <a:xfrm flipV="1">
                <a:off x="1822970" y="2413353"/>
                <a:ext cx="36000" cy="36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2" name="Группа 371"/>
          <p:cNvGrpSpPr/>
          <p:nvPr/>
        </p:nvGrpSpPr>
        <p:grpSpPr>
          <a:xfrm>
            <a:off x="4658431" y="5284487"/>
            <a:ext cx="456358" cy="217333"/>
            <a:chOff x="572168" y="2228648"/>
            <a:chExt cx="456358" cy="217333"/>
          </a:xfrm>
        </p:grpSpPr>
        <p:sp>
          <p:nvSpPr>
            <p:cNvPr id="373" name="TextBox 372"/>
            <p:cNvSpPr txBox="1"/>
            <p:nvPr/>
          </p:nvSpPr>
          <p:spPr>
            <a:xfrm>
              <a:off x="572168" y="2228648"/>
              <a:ext cx="43558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общ.</a:t>
              </a:r>
            </a:p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кух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4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789958" y="2228648"/>
              <a:ext cx="238568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52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4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5" name="Прямоугольник 374"/>
            <p:cNvSpPr/>
            <p:nvPr/>
          </p:nvSpPr>
          <p:spPr>
            <a:xfrm>
              <a:off x="572168" y="2228648"/>
              <a:ext cx="440800" cy="21733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50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5101296" y="5020047"/>
            <a:ext cx="611801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санузел: совм.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окна: во двор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комнаты: </a:t>
            </a:r>
            <a:r>
              <a:rPr lang="ru-RU" sz="4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</a:t>
            </a: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5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7" name="Прямоугольник 376"/>
          <p:cNvSpPr/>
          <p:nvPr/>
        </p:nvSpPr>
        <p:spPr>
          <a:xfrm>
            <a:off x="3293992" y="5093746"/>
            <a:ext cx="2412000" cy="36540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8" name="Прямоугольник 377"/>
          <p:cNvSpPr/>
          <p:nvPr/>
        </p:nvSpPr>
        <p:spPr>
          <a:xfrm>
            <a:off x="3288176" y="5459150"/>
            <a:ext cx="2412000" cy="3072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79" name="Группа 378"/>
          <p:cNvGrpSpPr/>
          <p:nvPr/>
        </p:nvGrpSpPr>
        <p:grpSpPr>
          <a:xfrm>
            <a:off x="3558452" y="5537668"/>
            <a:ext cx="144016" cy="144016"/>
            <a:chOff x="971600" y="620688"/>
            <a:chExt cx="144016" cy="144016"/>
          </a:xfrm>
        </p:grpSpPr>
        <p:cxnSp>
          <p:nvCxnSpPr>
            <p:cNvPr id="380" name="Прямая соединительная линия 379"/>
            <p:cNvCxnSpPr/>
            <p:nvPr/>
          </p:nvCxnSpPr>
          <p:spPr>
            <a:xfrm>
              <a:off x="971600" y="620688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Прямая соединительная линия 380"/>
            <p:cNvCxnSpPr/>
            <p:nvPr/>
          </p:nvCxnSpPr>
          <p:spPr>
            <a:xfrm>
              <a:off x="1043608" y="620688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Прямая соединительная линия 381"/>
            <p:cNvCxnSpPr/>
            <p:nvPr/>
          </p:nvCxnSpPr>
          <p:spPr>
            <a:xfrm>
              <a:off x="1115616" y="620688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3" name="Скругленный прямоугольник 382"/>
          <p:cNvSpPr/>
          <p:nvPr/>
        </p:nvSpPr>
        <p:spPr>
          <a:xfrm>
            <a:off x="4414964" y="5542977"/>
            <a:ext cx="165148" cy="14401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4" name="Прямая соединительная линия 383"/>
          <p:cNvCxnSpPr/>
          <p:nvPr/>
        </p:nvCxnSpPr>
        <p:spPr>
          <a:xfrm flipV="1">
            <a:off x="5286644" y="5527126"/>
            <a:ext cx="144016" cy="720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единительная линия 384"/>
          <p:cNvCxnSpPr/>
          <p:nvPr/>
        </p:nvCxnSpPr>
        <p:spPr>
          <a:xfrm>
            <a:off x="5286644" y="5611834"/>
            <a:ext cx="144016" cy="720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/>
          <p:cNvSpPr txBox="1"/>
          <p:nvPr/>
        </p:nvSpPr>
        <p:spPr>
          <a:xfrm>
            <a:off x="4269147" y="5321514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Главная</a:t>
            </a:r>
            <a:endParaRPr lang="ru-RU" sz="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7" name="Группа 386"/>
          <p:cNvGrpSpPr/>
          <p:nvPr/>
        </p:nvGrpSpPr>
        <p:grpSpPr>
          <a:xfrm>
            <a:off x="4680391" y="5114554"/>
            <a:ext cx="607859" cy="391140"/>
            <a:chOff x="483419" y="5258953"/>
            <a:chExt cx="607859" cy="391140"/>
          </a:xfrm>
        </p:grpSpPr>
        <p:sp>
          <p:nvSpPr>
            <p:cNvPr id="388" name="TextBox 387"/>
            <p:cNvSpPr txBox="1"/>
            <p:nvPr/>
          </p:nvSpPr>
          <p:spPr>
            <a:xfrm>
              <a:off x="483419" y="5450038"/>
              <a:ext cx="6078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7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Избранное</a:t>
              </a:r>
              <a:endParaRPr lang="ru-RU"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" name="Сердце 388"/>
            <p:cNvSpPr/>
            <p:nvPr/>
          </p:nvSpPr>
          <p:spPr>
            <a:xfrm>
              <a:off x="638383" y="5258953"/>
              <a:ext cx="288000" cy="216000"/>
            </a:xfrm>
            <a:prstGeom prst="hear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0" name="Плюс 389"/>
          <p:cNvSpPr/>
          <p:nvPr/>
        </p:nvSpPr>
        <p:spPr>
          <a:xfrm>
            <a:off x="3976357" y="5075016"/>
            <a:ext cx="252000" cy="252000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91" name="Группа 390"/>
          <p:cNvGrpSpPr/>
          <p:nvPr/>
        </p:nvGrpSpPr>
        <p:grpSpPr>
          <a:xfrm>
            <a:off x="3768126" y="5145126"/>
            <a:ext cx="516488" cy="355339"/>
            <a:chOff x="985494" y="5289525"/>
            <a:chExt cx="516488" cy="355339"/>
          </a:xfrm>
        </p:grpSpPr>
        <p:sp>
          <p:nvSpPr>
            <p:cNvPr id="392" name="TextBox 391"/>
            <p:cNvSpPr txBox="1"/>
            <p:nvPr/>
          </p:nvSpPr>
          <p:spPr>
            <a:xfrm>
              <a:off x="985494" y="5460198"/>
              <a:ext cx="5164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Добавить </a:t>
              </a:r>
            </a:p>
          </p:txBody>
        </p:sp>
        <p:sp>
          <p:nvSpPr>
            <p:cNvPr id="393" name="Прямоугольник 392"/>
            <p:cNvSpPr/>
            <p:nvPr/>
          </p:nvSpPr>
          <p:spPr>
            <a:xfrm>
              <a:off x="1088161" y="5289525"/>
              <a:ext cx="261841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4" name="Прямоугольник 393"/>
            <p:cNvSpPr/>
            <p:nvPr/>
          </p:nvSpPr>
          <p:spPr>
            <a:xfrm>
              <a:off x="1088161" y="5444479"/>
              <a:ext cx="261841" cy="1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5" name="Прямоугольник 394"/>
            <p:cNvSpPr/>
            <p:nvPr/>
          </p:nvSpPr>
          <p:spPr>
            <a:xfrm>
              <a:off x="1088161" y="5474350"/>
              <a:ext cx="261841" cy="18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6" name="Группа 395"/>
            <p:cNvGrpSpPr/>
            <p:nvPr/>
          </p:nvGrpSpPr>
          <p:grpSpPr>
            <a:xfrm>
              <a:off x="1221707" y="5342483"/>
              <a:ext cx="216000" cy="216000"/>
              <a:chOff x="2158078" y="4735729"/>
              <a:chExt cx="261360" cy="287495"/>
            </a:xfrm>
          </p:grpSpPr>
          <p:sp>
            <p:nvSpPr>
              <p:cNvPr id="397" name="Плюс 396"/>
              <p:cNvSpPr/>
              <p:nvPr/>
            </p:nvSpPr>
            <p:spPr>
              <a:xfrm>
                <a:off x="2158078" y="4735729"/>
                <a:ext cx="261360" cy="287495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8" name="Плюс 397"/>
              <p:cNvSpPr/>
              <p:nvPr/>
            </p:nvSpPr>
            <p:spPr>
              <a:xfrm>
                <a:off x="2204148" y="4791800"/>
                <a:ext cx="180000" cy="180000"/>
              </a:xfrm>
              <a:prstGeom prst="mathPlu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99" name="Группа 398"/>
          <p:cNvGrpSpPr/>
          <p:nvPr/>
        </p:nvGrpSpPr>
        <p:grpSpPr>
          <a:xfrm>
            <a:off x="3345309" y="5189157"/>
            <a:ext cx="381836" cy="311308"/>
            <a:chOff x="492650" y="5333556"/>
            <a:chExt cx="381836" cy="311308"/>
          </a:xfrm>
        </p:grpSpPr>
        <p:sp>
          <p:nvSpPr>
            <p:cNvPr id="400" name="TextBox 399"/>
            <p:cNvSpPr txBox="1"/>
            <p:nvPr/>
          </p:nvSpPr>
          <p:spPr>
            <a:xfrm>
              <a:off x="492650" y="5460198"/>
              <a:ext cx="3818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Поиск</a:t>
              </a:r>
            </a:p>
          </p:txBody>
        </p:sp>
        <p:grpSp>
          <p:nvGrpSpPr>
            <p:cNvPr id="401" name="Группа 400"/>
            <p:cNvGrpSpPr/>
            <p:nvPr/>
          </p:nvGrpSpPr>
          <p:grpSpPr>
            <a:xfrm>
              <a:off x="596437" y="5333556"/>
              <a:ext cx="174261" cy="155101"/>
              <a:chOff x="2467802" y="5318488"/>
              <a:chExt cx="144017" cy="128183"/>
            </a:xfrm>
          </p:grpSpPr>
          <p:sp>
            <p:nvSpPr>
              <p:cNvPr id="402" name="Овал 401"/>
              <p:cNvSpPr/>
              <p:nvPr/>
            </p:nvSpPr>
            <p:spPr>
              <a:xfrm>
                <a:off x="2467802" y="531848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03" name="Прямая соединительная линия 402"/>
              <p:cNvCxnSpPr>
                <a:stCxn id="402" idx="5"/>
              </p:cNvCxnSpPr>
              <p:nvPr/>
            </p:nvCxnSpPr>
            <p:spPr>
              <a:xfrm>
                <a:off x="2559986" y="5410671"/>
                <a:ext cx="51833" cy="36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4" name="Группа 403"/>
          <p:cNvGrpSpPr/>
          <p:nvPr/>
        </p:nvGrpSpPr>
        <p:grpSpPr>
          <a:xfrm>
            <a:off x="5240676" y="5138686"/>
            <a:ext cx="478016" cy="364319"/>
            <a:chOff x="2298697" y="5283085"/>
            <a:chExt cx="478016" cy="364319"/>
          </a:xfrm>
        </p:grpSpPr>
        <p:sp>
          <p:nvSpPr>
            <p:cNvPr id="405" name="TextBox 404"/>
            <p:cNvSpPr txBox="1"/>
            <p:nvPr/>
          </p:nvSpPr>
          <p:spPr>
            <a:xfrm>
              <a:off x="2298697" y="5462738"/>
              <a:ext cx="4780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Профиль</a:t>
              </a:r>
              <a:endParaRPr lang="ru-RU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06" name="Picture 8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603" b="98562" l="0" r="97222">
                          <a14:foregroundMark x1="38556" y1="10068" x2="47222" y2="14110"/>
                          <a14:foregroundMark x1="55882" y1="56364" x2="52941" y2="76364"/>
                        </a14:backgroundRemoval>
                      </a14:imgEffect>
                      <a14:imgEffect>
                        <a14:sharpenSoften amount="-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860" y="5283085"/>
              <a:ext cx="140221" cy="227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7" name="Прямоугольник 406"/>
          <p:cNvSpPr/>
          <p:nvPr/>
        </p:nvSpPr>
        <p:spPr>
          <a:xfrm>
            <a:off x="3370709" y="1193946"/>
            <a:ext cx="1085086" cy="14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08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60" y="1225477"/>
            <a:ext cx="1015384" cy="68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" name="TextBox 408"/>
          <p:cNvSpPr txBox="1"/>
          <p:nvPr/>
        </p:nvSpPr>
        <p:spPr>
          <a:xfrm>
            <a:off x="3339041" y="1880689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Салават, Калинина 54-36</a:t>
            </a:r>
            <a:endParaRPr lang="ru-RU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" name="Сердце 409"/>
          <p:cNvSpPr/>
          <p:nvPr/>
        </p:nvSpPr>
        <p:spPr>
          <a:xfrm>
            <a:off x="4255345" y="1936610"/>
            <a:ext cx="142287" cy="108000"/>
          </a:xfrm>
          <a:prstGeom prst="heart">
            <a:avLst/>
          </a:prstGeom>
          <a:solidFill>
            <a:srgbClr val="C00000"/>
          </a:solidFill>
          <a:ln w="6350"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1" name="TextBox 410"/>
          <p:cNvSpPr txBox="1"/>
          <p:nvPr/>
        </p:nvSpPr>
        <p:spPr>
          <a:xfrm>
            <a:off x="3373810" y="2080325"/>
            <a:ext cx="563282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комнат: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этаж:     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потолки:   2,5 м</a:t>
            </a:r>
          </a:p>
        </p:txBody>
      </p:sp>
      <p:grpSp>
        <p:nvGrpSpPr>
          <p:cNvPr id="412" name="Группа 411"/>
          <p:cNvGrpSpPr/>
          <p:nvPr/>
        </p:nvGrpSpPr>
        <p:grpSpPr>
          <a:xfrm>
            <a:off x="3968841" y="2344765"/>
            <a:ext cx="390019" cy="211203"/>
            <a:chOff x="1068557" y="2716743"/>
            <a:chExt cx="390019" cy="211203"/>
          </a:xfrm>
        </p:grpSpPr>
        <p:sp>
          <p:nvSpPr>
            <p:cNvPr id="413" name="TextBox 412"/>
            <p:cNvSpPr txBox="1"/>
            <p:nvPr/>
          </p:nvSpPr>
          <p:spPr>
            <a:xfrm>
              <a:off x="1068557" y="2716743"/>
              <a:ext cx="390019" cy="21120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72000" indent="-72000"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балкон</a:t>
              </a:r>
            </a:p>
            <a:p>
              <a:pPr marL="72000" indent="-72000"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лоджия</a:t>
              </a:r>
              <a:endParaRPr lang="ru-RU" sz="45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14" name="Группа 413"/>
            <p:cNvGrpSpPr/>
            <p:nvPr/>
          </p:nvGrpSpPr>
          <p:grpSpPr>
            <a:xfrm>
              <a:off x="1104696" y="2747016"/>
              <a:ext cx="61830" cy="39486"/>
              <a:chOff x="1797140" y="2351261"/>
              <a:chExt cx="61830" cy="39486"/>
            </a:xfrm>
          </p:grpSpPr>
          <p:cxnSp>
            <p:nvCxnSpPr>
              <p:cNvPr id="415" name="Прямая соединительная линия 414"/>
              <p:cNvCxnSpPr/>
              <p:nvPr/>
            </p:nvCxnSpPr>
            <p:spPr>
              <a:xfrm>
                <a:off x="1797140" y="2365547"/>
                <a:ext cx="25200" cy="25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Прямая соединительная линия 415"/>
              <p:cNvCxnSpPr/>
              <p:nvPr/>
            </p:nvCxnSpPr>
            <p:spPr>
              <a:xfrm flipV="1">
                <a:off x="1822970" y="2351261"/>
                <a:ext cx="36000" cy="36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7" name="Группа 416"/>
          <p:cNvGrpSpPr/>
          <p:nvPr/>
        </p:nvGrpSpPr>
        <p:grpSpPr>
          <a:xfrm>
            <a:off x="3472452" y="2344765"/>
            <a:ext cx="456358" cy="217333"/>
            <a:chOff x="572168" y="2228648"/>
            <a:chExt cx="456358" cy="217333"/>
          </a:xfrm>
        </p:grpSpPr>
        <p:sp>
          <p:nvSpPr>
            <p:cNvPr id="418" name="TextBox 417"/>
            <p:cNvSpPr txBox="1"/>
            <p:nvPr/>
          </p:nvSpPr>
          <p:spPr>
            <a:xfrm>
              <a:off x="572168" y="2228648"/>
              <a:ext cx="43558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общ.</a:t>
              </a:r>
            </a:p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кух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4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789958" y="2228648"/>
              <a:ext cx="238568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52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4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0" name="Прямоугольник 419"/>
            <p:cNvSpPr/>
            <p:nvPr/>
          </p:nvSpPr>
          <p:spPr>
            <a:xfrm>
              <a:off x="572168" y="2228648"/>
              <a:ext cx="440800" cy="21733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50"/>
            </a:p>
          </p:txBody>
        </p:sp>
      </p:grpSp>
      <p:sp>
        <p:nvSpPr>
          <p:cNvPr id="421" name="TextBox 420"/>
          <p:cNvSpPr txBox="1"/>
          <p:nvPr/>
        </p:nvSpPr>
        <p:spPr>
          <a:xfrm>
            <a:off x="3915317" y="2080325"/>
            <a:ext cx="611801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санузел: совм.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окна: во двор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комнаты: </a:t>
            </a:r>
            <a:r>
              <a:rPr lang="ru-RU" sz="4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</a:t>
            </a: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5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Прямоугольник 421"/>
          <p:cNvSpPr/>
          <p:nvPr/>
        </p:nvSpPr>
        <p:spPr>
          <a:xfrm>
            <a:off x="4549344" y="1193946"/>
            <a:ext cx="1085086" cy="14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3" name="TextBox 422"/>
          <p:cNvSpPr txBox="1"/>
          <p:nvPr/>
        </p:nvSpPr>
        <p:spPr>
          <a:xfrm>
            <a:off x="4517676" y="1880689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Ишимбай, ул. Ленина 2-6</a:t>
            </a:r>
            <a:endParaRPr lang="ru-RU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4" name="Сердце 423"/>
          <p:cNvSpPr/>
          <p:nvPr/>
        </p:nvSpPr>
        <p:spPr>
          <a:xfrm>
            <a:off x="5433980" y="1936610"/>
            <a:ext cx="142287" cy="108000"/>
          </a:xfrm>
          <a:prstGeom prst="heart">
            <a:avLst/>
          </a:prstGeom>
          <a:solidFill>
            <a:srgbClr val="C00000"/>
          </a:solidFill>
          <a:ln w="6350"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25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42" y="1228903"/>
            <a:ext cx="1003908" cy="67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6" name="TextBox 425"/>
          <p:cNvSpPr txBox="1"/>
          <p:nvPr/>
        </p:nvSpPr>
        <p:spPr>
          <a:xfrm>
            <a:off x="3339041" y="1959971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1 549 тыс. руб.</a:t>
            </a:r>
            <a:endParaRPr lang="ru-RU" sz="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4517676" y="1959971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2 325 тыс. руб.</a:t>
            </a:r>
            <a:endParaRPr lang="ru-RU" sz="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559789" y="2080325"/>
            <a:ext cx="563282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комнат: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этаж:     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потолки:   2,5 м</a:t>
            </a:r>
          </a:p>
        </p:txBody>
      </p:sp>
      <p:grpSp>
        <p:nvGrpSpPr>
          <p:cNvPr id="429" name="Группа 428"/>
          <p:cNvGrpSpPr/>
          <p:nvPr/>
        </p:nvGrpSpPr>
        <p:grpSpPr>
          <a:xfrm>
            <a:off x="5154820" y="2344765"/>
            <a:ext cx="390019" cy="211203"/>
            <a:chOff x="1068557" y="2716743"/>
            <a:chExt cx="390019" cy="211203"/>
          </a:xfrm>
        </p:grpSpPr>
        <p:sp>
          <p:nvSpPr>
            <p:cNvPr id="430" name="TextBox 429"/>
            <p:cNvSpPr txBox="1"/>
            <p:nvPr/>
          </p:nvSpPr>
          <p:spPr>
            <a:xfrm>
              <a:off x="1068557" y="2716743"/>
              <a:ext cx="390019" cy="21120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72000" indent="-72000"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балкон</a:t>
              </a:r>
            </a:p>
            <a:p>
              <a:pPr marL="72000" indent="-72000"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лоджия</a:t>
              </a:r>
              <a:endParaRPr lang="ru-RU" sz="4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31" name="Группа 430"/>
            <p:cNvGrpSpPr/>
            <p:nvPr/>
          </p:nvGrpSpPr>
          <p:grpSpPr>
            <a:xfrm>
              <a:off x="1104696" y="2809108"/>
              <a:ext cx="61830" cy="39486"/>
              <a:chOff x="1797140" y="2413353"/>
              <a:chExt cx="61830" cy="39486"/>
            </a:xfrm>
          </p:grpSpPr>
          <p:cxnSp>
            <p:nvCxnSpPr>
              <p:cNvPr id="432" name="Прямая соединительная линия 431"/>
              <p:cNvCxnSpPr/>
              <p:nvPr/>
            </p:nvCxnSpPr>
            <p:spPr>
              <a:xfrm>
                <a:off x="1797140" y="2427639"/>
                <a:ext cx="25200" cy="25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Прямая соединительная линия 432"/>
              <p:cNvCxnSpPr/>
              <p:nvPr/>
            </p:nvCxnSpPr>
            <p:spPr>
              <a:xfrm flipV="1">
                <a:off x="1822970" y="2413353"/>
                <a:ext cx="36000" cy="36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4" name="Группа 433"/>
          <p:cNvGrpSpPr/>
          <p:nvPr/>
        </p:nvGrpSpPr>
        <p:grpSpPr>
          <a:xfrm>
            <a:off x="4658431" y="2344765"/>
            <a:ext cx="456358" cy="217333"/>
            <a:chOff x="572168" y="2228648"/>
            <a:chExt cx="456358" cy="217333"/>
          </a:xfrm>
        </p:grpSpPr>
        <p:sp>
          <p:nvSpPr>
            <p:cNvPr id="435" name="TextBox 434"/>
            <p:cNvSpPr txBox="1"/>
            <p:nvPr/>
          </p:nvSpPr>
          <p:spPr>
            <a:xfrm>
              <a:off x="572168" y="2228648"/>
              <a:ext cx="43558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общ.</a:t>
              </a:r>
            </a:p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кух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4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789958" y="2228648"/>
              <a:ext cx="238568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52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4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Прямоугольник 436"/>
            <p:cNvSpPr/>
            <p:nvPr/>
          </p:nvSpPr>
          <p:spPr>
            <a:xfrm>
              <a:off x="572168" y="2228648"/>
              <a:ext cx="440800" cy="21733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50"/>
            </a:p>
          </p:txBody>
        </p:sp>
      </p:grpSp>
      <p:sp>
        <p:nvSpPr>
          <p:cNvPr id="438" name="TextBox 437"/>
          <p:cNvSpPr txBox="1"/>
          <p:nvPr/>
        </p:nvSpPr>
        <p:spPr>
          <a:xfrm>
            <a:off x="5101296" y="2080325"/>
            <a:ext cx="611801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санузел: совм.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окна: во двор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комнаты: </a:t>
            </a:r>
            <a:r>
              <a:rPr lang="ru-RU" sz="4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</a:t>
            </a: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5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Прямоугольник 438"/>
          <p:cNvSpPr/>
          <p:nvPr/>
        </p:nvSpPr>
        <p:spPr>
          <a:xfrm>
            <a:off x="3370709" y="2671157"/>
            <a:ext cx="1085086" cy="140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0" name="TextBox 439"/>
          <p:cNvSpPr txBox="1"/>
          <p:nvPr/>
        </p:nvSpPr>
        <p:spPr>
          <a:xfrm>
            <a:off x="3339041" y="3357900"/>
            <a:ext cx="9944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Салават, Космонавтов 40-1</a:t>
            </a:r>
            <a:endParaRPr lang="ru-RU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Сердце 440"/>
          <p:cNvSpPr/>
          <p:nvPr/>
        </p:nvSpPr>
        <p:spPr>
          <a:xfrm>
            <a:off x="4255345" y="3413821"/>
            <a:ext cx="142287" cy="108000"/>
          </a:xfrm>
          <a:prstGeom prst="heart">
            <a:avLst/>
          </a:prstGeom>
          <a:solidFill>
            <a:srgbClr val="C00000"/>
          </a:solidFill>
          <a:ln w="6350"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2" name="TextBox 441"/>
          <p:cNvSpPr txBox="1"/>
          <p:nvPr/>
        </p:nvSpPr>
        <p:spPr>
          <a:xfrm>
            <a:off x="3373810" y="3557536"/>
            <a:ext cx="563282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комнат: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этаж:     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потолки:   2,5 м</a:t>
            </a:r>
          </a:p>
        </p:txBody>
      </p:sp>
      <p:grpSp>
        <p:nvGrpSpPr>
          <p:cNvPr id="443" name="Группа 442"/>
          <p:cNvGrpSpPr/>
          <p:nvPr/>
        </p:nvGrpSpPr>
        <p:grpSpPr>
          <a:xfrm>
            <a:off x="3968841" y="3821976"/>
            <a:ext cx="390019" cy="211203"/>
            <a:chOff x="1068557" y="2716743"/>
            <a:chExt cx="390019" cy="211203"/>
          </a:xfrm>
        </p:grpSpPr>
        <p:sp>
          <p:nvSpPr>
            <p:cNvPr id="444" name="TextBox 443"/>
            <p:cNvSpPr txBox="1"/>
            <p:nvPr/>
          </p:nvSpPr>
          <p:spPr>
            <a:xfrm>
              <a:off x="1068557" y="2716743"/>
              <a:ext cx="390019" cy="21120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72000" indent="-72000"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балкон</a:t>
              </a:r>
            </a:p>
            <a:p>
              <a:pPr marL="72000" indent="-72000"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лоджия</a:t>
              </a:r>
              <a:endParaRPr lang="ru-RU" sz="45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45" name="Группа 444"/>
            <p:cNvGrpSpPr/>
            <p:nvPr/>
          </p:nvGrpSpPr>
          <p:grpSpPr>
            <a:xfrm>
              <a:off x="1104696" y="2747016"/>
              <a:ext cx="61830" cy="39486"/>
              <a:chOff x="1797140" y="2351261"/>
              <a:chExt cx="61830" cy="39486"/>
            </a:xfrm>
          </p:grpSpPr>
          <p:cxnSp>
            <p:nvCxnSpPr>
              <p:cNvPr id="446" name="Прямая соединительная линия 445"/>
              <p:cNvCxnSpPr/>
              <p:nvPr/>
            </p:nvCxnSpPr>
            <p:spPr>
              <a:xfrm>
                <a:off x="1797140" y="2365547"/>
                <a:ext cx="25200" cy="25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Прямая соединительная линия 446"/>
              <p:cNvCxnSpPr/>
              <p:nvPr/>
            </p:nvCxnSpPr>
            <p:spPr>
              <a:xfrm flipV="1">
                <a:off x="1822970" y="2351261"/>
                <a:ext cx="36000" cy="36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8" name="Группа 447"/>
          <p:cNvGrpSpPr/>
          <p:nvPr/>
        </p:nvGrpSpPr>
        <p:grpSpPr>
          <a:xfrm>
            <a:off x="3472452" y="3821976"/>
            <a:ext cx="456358" cy="217333"/>
            <a:chOff x="572168" y="2228648"/>
            <a:chExt cx="456358" cy="217333"/>
          </a:xfrm>
        </p:grpSpPr>
        <p:sp>
          <p:nvSpPr>
            <p:cNvPr id="449" name="TextBox 448"/>
            <p:cNvSpPr txBox="1"/>
            <p:nvPr/>
          </p:nvSpPr>
          <p:spPr>
            <a:xfrm>
              <a:off x="572168" y="2228648"/>
              <a:ext cx="43558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общ.</a:t>
              </a:r>
            </a:p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кух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4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789958" y="2228648"/>
              <a:ext cx="238568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300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4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1" name="Прямоугольник 450"/>
            <p:cNvSpPr/>
            <p:nvPr/>
          </p:nvSpPr>
          <p:spPr>
            <a:xfrm>
              <a:off x="572168" y="2228648"/>
              <a:ext cx="440800" cy="21733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50"/>
            </a:p>
          </p:txBody>
        </p:sp>
      </p:grpSp>
      <p:sp>
        <p:nvSpPr>
          <p:cNvPr id="452" name="TextBox 451"/>
          <p:cNvSpPr txBox="1"/>
          <p:nvPr/>
        </p:nvSpPr>
        <p:spPr>
          <a:xfrm>
            <a:off x="3915317" y="3557536"/>
            <a:ext cx="611801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санузел: совм.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окна: во двор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комнаты: </a:t>
            </a:r>
            <a:r>
              <a:rPr lang="ru-RU" sz="4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</a:t>
            </a: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5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6" name="TextBox 455"/>
          <p:cNvSpPr txBox="1"/>
          <p:nvPr/>
        </p:nvSpPr>
        <p:spPr>
          <a:xfrm>
            <a:off x="3339041" y="3437182"/>
            <a:ext cx="9614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1 001тыс. руб.</a:t>
            </a:r>
            <a:endParaRPr lang="ru-RU" sz="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69" name="Picture 1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53" y="2701938"/>
            <a:ext cx="1012870" cy="67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2" name="Группа 471"/>
          <p:cNvGrpSpPr/>
          <p:nvPr/>
        </p:nvGrpSpPr>
        <p:grpSpPr>
          <a:xfrm>
            <a:off x="4345757" y="5131075"/>
            <a:ext cx="296838" cy="232985"/>
            <a:chOff x="627435" y="5229200"/>
            <a:chExt cx="424905" cy="404268"/>
          </a:xfrm>
          <a:solidFill>
            <a:schemeClr val="bg1">
              <a:lumMod val="75000"/>
            </a:schemeClr>
          </a:solidFill>
        </p:grpSpPr>
        <p:sp>
          <p:nvSpPr>
            <p:cNvPr id="473" name="Прямоугольник 472"/>
            <p:cNvSpPr/>
            <p:nvPr/>
          </p:nvSpPr>
          <p:spPr>
            <a:xfrm>
              <a:off x="683568" y="5323433"/>
              <a:ext cx="144016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4" name="Прямоугольник 473"/>
            <p:cNvSpPr/>
            <p:nvPr/>
          </p:nvSpPr>
          <p:spPr>
            <a:xfrm>
              <a:off x="852984" y="5323433"/>
              <a:ext cx="144016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5" name="Прямоугольник 474"/>
            <p:cNvSpPr/>
            <p:nvPr/>
          </p:nvSpPr>
          <p:spPr>
            <a:xfrm>
              <a:off x="683568" y="5489452"/>
              <a:ext cx="144016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6" name="Прямоугольник 475"/>
            <p:cNvSpPr/>
            <p:nvPr/>
          </p:nvSpPr>
          <p:spPr>
            <a:xfrm>
              <a:off x="852984" y="5489452"/>
              <a:ext cx="144016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7" name="Прямая соединительная линия 476"/>
            <p:cNvCxnSpPr/>
            <p:nvPr/>
          </p:nvCxnSpPr>
          <p:spPr>
            <a:xfrm flipV="1">
              <a:off x="627435" y="5229200"/>
              <a:ext cx="216024" cy="144016"/>
            </a:xfrm>
            <a:prstGeom prst="lin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Прямая соединительная линия 477"/>
            <p:cNvCxnSpPr/>
            <p:nvPr/>
          </p:nvCxnSpPr>
          <p:spPr>
            <a:xfrm flipH="1" flipV="1">
              <a:off x="836316" y="5229200"/>
              <a:ext cx="216024" cy="144016"/>
            </a:xfrm>
            <a:prstGeom prst="lin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9" name="Прямоугольник 478"/>
          <p:cNvSpPr/>
          <p:nvPr/>
        </p:nvSpPr>
        <p:spPr>
          <a:xfrm>
            <a:off x="6156176" y="1124744"/>
            <a:ext cx="2448272" cy="46526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4" name="TextBox 483"/>
          <p:cNvSpPr txBox="1"/>
          <p:nvPr/>
        </p:nvSpPr>
        <p:spPr>
          <a:xfrm>
            <a:off x="6254130" y="5020047"/>
            <a:ext cx="563282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комнат: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этаж:     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потолки:   2,5 м</a:t>
            </a:r>
          </a:p>
        </p:txBody>
      </p:sp>
      <p:grpSp>
        <p:nvGrpSpPr>
          <p:cNvPr id="485" name="Группа 484"/>
          <p:cNvGrpSpPr/>
          <p:nvPr/>
        </p:nvGrpSpPr>
        <p:grpSpPr>
          <a:xfrm>
            <a:off x="6849161" y="5284487"/>
            <a:ext cx="390019" cy="211203"/>
            <a:chOff x="1068557" y="2716743"/>
            <a:chExt cx="390019" cy="211203"/>
          </a:xfrm>
        </p:grpSpPr>
        <p:sp>
          <p:nvSpPr>
            <p:cNvPr id="486" name="TextBox 485"/>
            <p:cNvSpPr txBox="1"/>
            <p:nvPr/>
          </p:nvSpPr>
          <p:spPr>
            <a:xfrm>
              <a:off x="1068557" y="2716743"/>
              <a:ext cx="390019" cy="21120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72000" indent="-72000"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балкон</a:t>
              </a:r>
            </a:p>
            <a:p>
              <a:pPr marL="72000" indent="-72000"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лоджия</a:t>
              </a:r>
              <a:endParaRPr lang="ru-RU" sz="45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87" name="Группа 486"/>
            <p:cNvGrpSpPr/>
            <p:nvPr/>
          </p:nvGrpSpPr>
          <p:grpSpPr>
            <a:xfrm>
              <a:off x="1104696" y="2747016"/>
              <a:ext cx="61830" cy="39486"/>
              <a:chOff x="1797140" y="2351261"/>
              <a:chExt cx="61830" cy="39486"/>
            </a:xfrm>
          </p:grpSpPr>
          <p:cxnSp>
            <p:nvCxnSpPr>
              <p:cNvPr id="488" name="Прямая соединительная линия 487"/>
              <p:cNvCxnSpPr/>
              <p:nvPr/>
            </p:nvCxnSpPr>
            <p:spPr>
              <a:xfrm>
                <a:off x="1797140" y="2365547"/>
                <a:ext cx="25200" cy="25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Прямая соединительная линия 488"/>
              <p:cNvCxnSpPr/>
              <p:nvPr/>
            </p:nvCxnSpPr>
            <p:spPr>
              <a:xfrm flipV="1">
                <a:off x="1822970" y="2351261"/>
                <a:ext cx="36000" cy="36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0" name="Группа 489"/>
          <p:cNvGrpSpPr/>
          <p:nvPr/>
        </p:nvGrpSpPr>
        <p:grpSpPr>
          <a:xfrm>
            <a:off x="6352772" y="5284487"/>
            <a:ext cx="456358" cy="217333"/>
            <a:chOff x="572168" y="2228648"/>
            <a:chExt cx="456358" cy="217333"/>
          </a:xfrm>
        </p:grpSpPr>
        <p:sp>
          <p:nvSpPr>
            <p:cNvPr id="491" name="TextBox 490"/>
            <p:cNvSpPr txBox="1"/>
            <p:nvPr/>
          </p:nvSpPr>
          <p:spPr>
            <a:xfrm>
              <a:off x="572168" y="2228648"/>
              <a:ext cx="43558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общ.</a:t>
              </a:r>
            </a:p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кух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4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2" name="TextBox 491"/>
            <p:cNvSpPr txBox="1"/>
            <p:nvPr/>
          </p:nvSpPr>
          <p:spPr>
            <a:xfrm>
              <a:off x="789958" y="2228648"/>
              <a:ext cx="238568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52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4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3" name="Прямоугольник 492"/>
            <p:cNvSpPr/>
            <p:nvPr/>
          </p:nvSpPr>
          <p:spPr>
            <a:xfrm>
              <a:off x="572168" y="2228648"/>
              <a:ext cx="440800" cy="21733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50"/>
            </a:p>
          </p:txBody>
        </p:sp>
      </p:grpSp>
      <p:sp>
        <p:nvSpPr>
          <p:cNvPr id="494" name="TextBox 493"/>
          <p:cNvSpPr txBox="1"/>
          <p:nvPr/>
        </p:nvSpPr>
        <p:spPr>
          <a:xfrm>
            <a:off x="6795637" y="5020047"/>
            <a:ext cx="611801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санузел: совм.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окна: во двор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комнаты: </a:t>
            </a:r>
            <a:r>
              <a:rPr lang="ru-RU" sz="4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</a:t>
            </a: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5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1" name="TextBox 500"/>
          <p:cNvSpPr txBox="1"/>
          <p:nvPr/>
        </p:nvSpPr>
        <p:spPr>
          <a:xfrm>
            <a:off x="7440109" y="5020047"/>
            <a:ext cx="563282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комнат: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этаж:          3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потолки:   2,5 м</a:t>
            </a:r>
          </a:p>
        </p:txBody>
      </p:sp>
      <p:grpSp>
        <p:nvGrpSpPr>
          <p:cNvPr id="502" name="Группа 501"/>
          <p:cNvGrpSpPr/>
          <p:nvPr/>
        </p:nvGrpSpPr>
        <p:grpSpPr>
          <a:xfrm>
            <a:off x="8035140" y="5284487"/>
            <a:ext cx="390019" cy="211203"/>
            <a:chOff x="1068557" y="2716743"/>
            <a:chExt cx="390019" cy="211203"/>
          </a:xfrm>
        </p:grpSpPr>
        <p:sp>
          <p:nvSpPr>
            <p:cNvPr id="503" name="TextBox 502"/>
            <p:cNvSpPr txBox="1"/>
            <p:nvPr/>
          </p:nvSpPr>
          <p:spPr>
            <a:xfrm>
              <a:off x="1068557" y="2716743"/>
              <a:ext cx="390019" cy="211203"/>
            </a:xfrm>
            <a:prstGeom prst="rect">
              <a:avLst/>
            </a:prstGeom>
            <a:noFill/>
            <a:ln w="3175">
              <a:solidFill>
                <a:srgbClr val="FFC00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marL="72000" indent="-72000"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балкон</a:t>
              </a:r>
            </a:p>
            <a:p>
              <a:pPr marL="72000" indent="-72000"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лоджия</a:t>
              </a:r>
              <a:endParaRPr lang="ru-RU" sz="4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04" name="Группа 503"/>
            <p:cNvGrpSpPr/>
            <p:nvPr/>
          </p:nvGrpSpPr>
          <p:grpSpPr>
            <a:xfrm>
              <a:off x="1104696" y="2809108"/>
              <a:ext cx="61830" cy="39486"/>
              <a:chOff x="1797140" y="2413353"/>
              <a:chExt cx="61830" cy="39486"/>
            </a:xfrm>
          </p:grpSpPr>
          <p:cxnSp>
            <p:nvCxnSpPr>
              <p:cNvPr id="505" name="Прямая соединительная линия 504"/>
              <p:cNvCxnSpPr/>
              <p:nvPr/>
            </p:nvCxnSpPr>
            <p:spPr>
              <a:xfrm>
                <a:off x="1797140" y="2427639"/>
                <a:ext cx="25200" cy="2520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Прямая соединительная линия 505"/>
              <p:cNvCxnSpPr/>
              <p:nvPr/>
            </p:nvCxnSpPr>
            <p:spPr>
              <a:xfrm flipV="1">
                <a:off x="1822970" y="2413353"/>
                <a:ext cx="36000" cy="36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7" name="Группа 506"/>
          <p:cNvGrpSpPr/>
          <p:nvPr/>
        </p:nvGrpSpPr>
        <p:grpSpPr>
          <a:xfrm>
            <a:off x="7538751" y="5284487"/>
            <a:ext cx="456358" cy="217333"/>
            <a:chOff x="572168" y="2228648"/>
            <a:chExt cx="456358" cy="217333"/>
          </a:xfrm>
        </p:grpSpPr>
        <p:sp>
          <p:nvSpPr>
            <p:cNvPr id="508" name="TextBox 507"/>
            <p:cNvSpPr txBox="1"/>
            <p:nvPr/>
          </p:nvSpPr>
          <p:spPr>
            <a:xfrm>
              <a:off x="572168" y="2228648"/>
              <a:ext cx="435581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общ.</a:t>
              </a:r>
            </a:p>
            <a:p>
              <a:r>
                <a:rPr lang="en-US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 </a:t>
              </a:r>
              <a:r>
                <a:rPr lang="ru-RU" sz="45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кух</a:t>
              </a:r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ru-RU" sz="4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789958" y="2228648"/>
              <a:ext cx="238568" cy="21120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52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r>
                <a:rPr lang="ru-RU" sz="4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 м</a:t>
              </a:r>
              <a:r>
                <a:rPr lang="ru-RU" sz="450" baseline="30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ru-RU" sz="4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0" name="Прямоугольник 509"/>
            <p:cNvSpPr/>
            <p:nvPr/>
          </p:nvSpPr>
          <p:spPr>
            <a:xfrm>
              <a:off x="572168" y="2228648"/>
              <a:ext cx="440800" cy="217333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50"/>
            </a:p>
          </p:txBody>
        </p:sp>
      </p:grpSp>
      <p:sp>
        <p:nvSpPr>
          <p:cNvPr id="511" name="TextBox 510"/>
          <p:cNvSpPr txBox="1"/>
          <p:nvPr/>
        </p:nvSpPr>
        <p:spPr>
          <a:xfrm>
            <a:off x="7981616" y="5020047"/>
            <a:ext cx="611801" cy="280452"/>
          </a:xfrm>
          <a:prstGeom prst="rect">
            <a:avLst/>
          </a:prstGeom>
          <a:noFill/>
        </p:spPr>
        <p:txBody>
          <a:bodyPr wrap="square" lIns="36000" tIns="36000" rIns="36000" bIns="36000" numCol="1" rtlCol="0">
            <a:spAutoFit/>
          </a:bodyPr>
          <a:lstStyle/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санузел: совм.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окна: во двор</a:t>
            </a:r>
          </a:p>
          <a:p>
            <a:pPr marL="72000" indent="-72000">
              <a:buFont typeface="Wingdings" panose="05000000000000000000" pitchFamily="2" charset="2"/>
              <a:buChar char="§"/>
            </a:pP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комнаты: </a:t>
            </a:r>
            <a:r>
              <a:rPr lang="ru-RU" sz="4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</a:t>
            </a:r>
            <a:r>
              <a:rPr lang="ru-RU" sz="4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5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" name="Прямоугольник 511"/>
          <p:cNvSpPr/>
          <p:nvPr/>
        </p:nvSpPr>
        <p:spPr>
          <a:xfrm>
            <a:off x="6174312" y="5093746"/>
            <a:ext cx="2412000" cy="36540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3" name="Прямоугольник 512"/>
          <p:cNvSpPr/>
          <p:nvPr/>
        </p:nvSpPr>
        <p:spPr>
          <a:xfrm>
            <a:off x="6168496" y="5459150"/>
            <a:ext cx="2412000" cy="3072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4" name="Группа 513"/>
          <p:cNvGrpSpPr/>
          <p:nvPr/>
        </p:nvGrpSpPr>
        <p:grpSpPr>
          <a:xfrm>
            <a:off x="6438772" y="5537668"/>
            <a:ext cx="144016" cy="144016"/>
            <a:chOff x="971600" y="620688"/>
            <a:chExt cx="144016" cy="144016"/>
          </a:xfrm>
        </p:grpSpPr>
        <p:cxnSp>
          <p:nvCxnSpPr>
            <p:cNvPr id="515" name="Прямая соединительная линия 514"/>
            <p:cNvCxnSpPr/>
            <p:nvPr/>
          </p:nvCxnSpPr>
          <p:spPr>
            <a:xfrm>
              <a:off x="971600" y="620688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Прямая соединительная линия 515"/>
            <p:cNvCxnSpPr/>
            <p:nvPr/>
          </p:nvCxnSpPr>
          <p:spPr>
            <a:xfrm>
              <a:off x="1043608" y="620688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Прямая соединительная линия 516"/>
            <p:cNvCxnSpPr/>
            <p:nvPr/>
          </p:nvCxnSpPr>
          <p:spPr>
            <a:xfrm>
              <a:off x="1115616" y="620688"/>
              <a:ext cx="0" cy="14401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8" name="Скругленный прямоугольник 517"/>
          <p:cNvSpPr/>
          <p:nvPr/>
        </p:nvSpPr>
        <p:spPr>
          <a:xfrm>
            <a:off x="7295284" y="5542977"/>
            <a:ext cx="165148" cy="14401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9" name="Прямая соединительная линия 518"/>
          <p:cNvCxnSpPr/>
          <p:nvPr/>
        </p:nvCxnSpPr>
        <p:spPr>
          <a:xfrm flipV="1">
            <a:off x="8166964" y="5527126"/>
            <a:ext cx="144016" cy="720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Прямая соединительная линия 519"/>
          <p:cNvCxnSpPr/>
          <p:nvPr/>
        </p:nvCxnSpPr>
        <p:spPr>
          <a:xfrm>
            <a:off x="8166964" y="5611834"/>
            <a:ext cx="144016" cy="720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TextBox 520"/>
          <p:cNvSpPr txBox="1"/>
          <p:nvPr/>
        </p:nvSpPr>
        <p:spPr>
          <a:xfrm>
            <a:off x="7149467" y="5321514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Главная</a:t>
            </a:r>
            <a:endParaRPr lang="ru-RU" sz="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22" name="Группа 521"/>
          <p:cNvGrpSpPr/>
          <p:nvPr/>
        </p:nvGrpSpPr>
        <p:grpSpPr>
          <a:xfrm>
            <a:off x="7582936" y="5164884"/>
            <a:ext cx="546945" cy="338121"/>
            <a:chOff x="505644" y="5309283"/>
            <a:chExt cx="546945" cy="338121"/>
          </a:xfrm>
        </p:grpSpPr>
        <p:sp>
          <p:nvSpPr>
            <p:cNvPr id="523" name="TextBox 522"/>
            <p:cNvSpPr txBox="1"/>
            <p:nvPr/>
          </p:nvSpPr>
          <p:spPr>
            <a:xfrm>
              <a:off x="505644" y="5462738"/>
              <a:ext cx="54694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Избранное</a:t>
              </a:r>
              <a:endParaRPr lang="ru-RU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4" name="Сердце 523"/>
            <p:cNvSpPr/>
            <p:nvPr/>
          </p:nvSpPr>
          <p:spPr>
            <a:xfrm>
              <a:off x="664119" y="5309283"/>
              <a:ext cx="238016" cy="178513"/>
            </a:xfrm>
            <a:prstGeom prst="hear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27" name="TextBox 526"/>
          <p:cNvSpPr txBox="1"/>
          <p:nvPr/>
        </p:nvSpPr>
        <p:spPr>
          <a:xfrm>
            <a:off x="6630720" y="5306274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Добавить </a:t>
            </a:r>
          </a:p>
        </p:txBody>
      </p:sp>
      <p:grpSp>
        <p:nvGrpSpPr>
          <p:cNvPr id="2051" name="Группа 2050"/>
          <p:cNvGrpSpPr/>
          <p:nvPr/>
        </p:nvGrpSpPr>
        <p:grpSpPr>
          <a:xfrm>
            <a:off x="6737952" y="5106042"/>
            <a:ext cx="413968" cy="315377"/>
            <a:chOff x="6679105" y="5291948"/>
            <a:chExt cx="349546" cy="268958"/>
          </a:xfrm>
        </p:grpSpPr>
        <p:sp>
          <p:nvSpPr>
            <p:cNvPr id="528" name="Прямоугольник 527"/>
            <p:cNvSpPr/>
            <p:nvPr/>
          </p:nvSpPr>
          <p:spPr>
            <a:xfrm>
              <a:off x="6679105" y="5291948"/>
              <a:ext cx="261841" cy="14401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9" name="Прямоугольник 528"/>
            <p:cNvSpPr/>
            <p:nvPr/>
          </p:nvSpPr>
          <p:spPr>
            <a:xfrm>
              <a:off x="6679105" y="5446902"/>
              <a:ext cx="261841" cy="1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0" name="Прямоугольник 529"/>
            <p:cNvSpPr/>
            <p:nvPr/>
          </p:nvSpPr>
          <p:spPr>
            <a:xfrm>
              <a:off x="6679105" y="5476773"/>
              <a:ext cx="261841" cy="1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31" name="Группа 530"/>
            <p:cNvGrpSpPr/>
            <p:nvPr/>
          </p:nvGrpSpPr>
          <p:grpSpPr>
            <a:xfrm>
              <a:off x="6812651" y="5344906"/>
              <a:ext cx="216000" cy="216000"/>
              <a:chOff x="2158078" y="4735729"/>
              <a:chExt cx="261360" cy="287495"/>
            </a:xfrm>
          </p:grpSpPr>
          <p:sp>
            <p:nvSpPr>
              <p:cNvPr id="532" name="Плюс 531"/>
              <p:cNvSpPr/>
              <p:nvPr/>
            </p:nvSpPr>
            <p:spPr>
              <a:xfrm>
                <a:off x="2158078" y="4735729"/>
                <a:ext cx="261360" cy="287495"/>
              </a:xfrm>
              <a:prstGeom prst="mathPl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3" name="Плюс 532"/>
              <p:cNvSpPr/>
              <p:nvPr/>
            </p:nvSpPr>
            <p:spPr>
              <a:xfrm>
                <a:off x="2204148" y="4791800"/>
                <a:ext cx="180000" cy="180000"/>
              </a:xfrm>
              <a:prstGeom prst="mathPlus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34" name="Группа 533"/>
          <p:cNvGrpSpPr/>
          <p:nvPr/>
        </p:nvGrpSpPr>
        <p:grpSpPr>
          <a:xfrm>
            <a:off x="6225629" y="5189157"/>
            <a:ext cx="381836" cy="311308"/>
            <a:chOff x="492650" y="5333556"/>
            <a:chExt cx="381836" cy="311308"/>
          </a:xfrm>
        </p:grpSpPr>
        <p:sp>
          <p:nvSpPr>
            <p:cNvPr id="535" name="TextBox 534"/>
            <p:cNvSpPr txBox="1"/>
            <p:nvPr/>
          </p:nvSpPr>
          <p:spPr>
            <a:xfrm>
              <a:off x="492650" y="5460198"/>
              <a:ext cx="3818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Поиск</a:t>
              </a:r>
            </a:p>
          </p:txBody>
        </p:sp>
        <p:grpSp>
          <p:nvGrpSpPr>
            <p:cNvPr id="536" name="Группа 535"/>
            <p:cNvGrpSpPr/>
            <p:nvPr/>
          </p:nvGrpSpPr>
          <p:grpSpPr>
            <a:xfrm>
              <a:off x="596437" y="5333556"/>
              <a:ext cx="174261" cy="155101"/>
              <a:chOff x="2467802" y="5318488"/>
              <a:chExt cx="144017" cy="128183"/>
            </a:xfrm>
          </p:grpSpPr>
          <p:sp>
            <p:nvSpPr>
              <p:cNvPr id="537" name="Овал 536"/>
              <p:cNvSpPr/>
              <p:nvPr/>
            </p:nvSpPr>
            <p:spPr>
              <a:xfrm>
                <a:off x="2467802" y="531848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38" name="Прямая соединительная линия 537"/>
              <p:cNvCxnSpPr>
                <a:stCxn id="537" idx="5"/>
              </p:cNvCxnSpPr>
              <p:nvPr/>
            </p:nvCxnSpPr>
            <p:spPr>
              <a:xfrm>
                <a:off x="2559986" y="5410671"/>
                <a:ext cx="51833" cy="36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7" name="Группа 606"/>
          <p:cNvGrpSpPr/>
          <p:nvPr/>
        </p:nvGrpSpPr>
        <p:grpSpPr>
          <a:xfrm>
            <a:off x="7226077" y="5131075"/>
            <a:ext cx="296838" cy="232985"/>
            <a:chOff x="627435" y="5229200"/>
            <a:chExt cx="424905" cy="404268"/>
          </a:xfrm>
          <a:solidFill>
            <a:schemeClr val="bg1">
              <a:lumMod val="75000"/>
            </a:schemeClr>
          </a:solidFill>
        </p:grpSpPr>
        <p:sp>
          <p:nvSpPr>
            <p:cNvPr id="608" name="Прямоугольник 607"/>
            <p:cNvSpPr/>
            <p:nvPr/>
          </p:nvSpPr>
          <p:spPr>
            <a:xfrm>
              <a:off x="683568" y="5323433"/>
              <a:ext cx="144016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9" name="Прямоугольник 608"/>
            <p:cNvSpPr/>
            <p:nvPr/>
          </p:nvSpPr>
          <p:spPr>
            <a:xfrm>
              <a:off x="852984" y="5323433"/>
              <a:ext cx="144016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0" name="Прямоугольник 609"/>
            <p:cNvSpPr/>
            <p:nvPr/>
          </p:nvSpPr>
          <p:spPr>
            <a:xfrm>
              <a:off x="683568" y="5489452"/>
              <a:ext cx="144016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1" name="Прямоугольник 610"/>
            <p:cNvSpPr/>
            <p:nvPr/>
          </p:nvSpPr>
          <p:spPr>
            <a:xfrm>
              <a:off x="852984" y="5489452"/>
              <a:ext cx="144016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12" name="Прямая соединительная линия 611"/>
            <p:cNvCxnSpPr/>
            <p:nvPr/>
          </p:nvCxnSpPr>
          <p:spPr>
            <a:xfrm flipV="1">
              <a:off x="627435" y="5229200"/>
              <a:ext cx="216024" cy="144016"/>
            </a:xfrm>
            <a:prstGeom prst="lin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Прямая соединительная линия 612"/>
            <p:cNvCxnSpPr/>
            <p:nvPr/>
          </p:nvCxnSpPr>
          <p:spPr>
            <a:xfrm flipH="1" flipV="1">
              <a:off x="836316" y="5229200"/>
              <a:ext cx="216024" cy="144016"/>
            </a:xfrm>
            <a:prstGeom prst="line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Прямоугольник 2051"/>
          <p:cNvSpPr/>
          <p:nvPr/>
        </p:nvSpPr>
        <p:spPr>
          <a:xfrm>
            <a:off x="6254130" y="1355700"/>
            <a:ext cx="2206302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6" name="Прямоугольник 615"/>
          <p:cNvSpPr/>
          <p:nvPr/>
        </p:nvSpPr>
        <p:spPr>
          <a:xfrm>
            <a:off x="6528468" y="4757091"/>
            <a:ext cx="1657627" cy="2613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Добавить</a:t>
            </a:r>
            <a:endParaRPr lang="ru-RU" sz="1400" dirty="0"/>
          </a:p>
        </p:txBody>
      </p:sp>
      <p:sp>
        <p:nvSpPr>
          <p:cNvPr id="2053" name="TextBox 2052"/>
          <p:cNvSpPr txBox="1"/>
          <p:nvPr/>
        </p:nvSpPr>
        <p:spPr>
          <a:xfrm>
            <a:off x="6185681" y="1150513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Адрес:</a:t>
            </a:r>
            <a:endParaRPr lang="ru-RU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8" name="Прямоугольник 617"/>
          <p:cNvSpPr/>
          <p:nvPr/>
        </p:nvSpPr>
        <p:spPr>
          <a:xfrm>
            <a:off x="6254130" y="1777895"/>
            <a:ext cx="2206302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9" name="TextBox 618"/>
          <p:cNvSpPr txBox="1"/>
          <p:nvPr/>
        </p:nvSpPr>
        <p:spPr>
          <a:xfrm>
            <a:off x="6185681" y="1581586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Стоимость:</a:t>
            </a:r>
            <a:endParaRPr lang="ru-RU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0" name="Прямоугольник 619"/>
          <p:cNvSpPr/>
          <p:nvPr/>
        </p:nvSpPr>
        <p:spPr>
          <a:xfrm>
            <a:off x="6788353" y="2079296"/>
            <a:ext cx="29205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1" name="TextBox 620"/>
          <p:cNvSpPr txBox="1"/>
          <p:nvPr/>
        </p:nvSpPr>
        <p:spPr>
          <a:xfrm>
            <a:off x="6185681" y="2078308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Комнат:</a:t>
            </a:r>
            <a:endParaRPr lang="ru-RU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55" name="Группа 2054"/>
          <p:cNvGrpSpPr/>
          <p:nvPr/>
        </p:nvGrpSpPr>
        <p:grpSpPr>
          <a:xfrm>
            <a:off x="7042348" y="2079296"/>
            <a:ext cx="230014" cy="216024"/>
            <a:chOff x="7046540" y="2388883"/>
            <a:chExt cx="230014" cy="216024"/>
          </a:xfrm>
        </p:grpSpPr>
        <p:sp>
          <p:nvSpPr>
            <p:cNvPr id="622" name="Прямоугольник 621"/>
            <p:cNvSpPr/>
            <p:nvPr/>
          </p:nvSpPr>
          <p:spPr>
            <a:xfrm>
              <a:off x="7046540" y="2388883"/>
              <a:ext cx="230014" cy="2160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54" name="Равнобедренный треугольник 2053"/>
            <p:cNvSpPr/>
            <p:nvPr/>
          </p:nvSpPr>
          <p:spPr>
            <a:xfrm rot="10800000">
              <a:off x="7084598" y="2456144"/>
              <a:ext cx="162302" cy="11032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25" name="Прямоугольник 624"/>
          <p:cNvSpPr/>
          <p:nvPr/>
        </p:nvSpPr>
        <p:spPr>
          <a:xfrm>
            <a:off x="7955919" y="2079296"/>
            <a:ext cx="29205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6" name="TextBox 625"/>
          <p:cNvSpPr txBox="1"/>
          <p:nvPr/>
        </p:nvSpPr>
        <p:spPr>
          <a:xfrm>
            <a:off x="7447458" y="2078308"/>
            <a:ext cx="5036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Этаж:</a:t>
            </a:r>
            <a:endParaRPr lang="ru-RU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7" name="Группа 626"/>
          <p:cNvGrpSpPr/>
          <p:nvPr/>
        </p:nvGrpSpPr>
        <p:grpSpPr>
          <a:xfrm>
            <a:off x="8209914" y="2079296"/>
            <a:ext cx="230014" cy="216024"/>
            <a:chOff x="7046540" y="2388883"/>
            <a:chExt cx="230014" cy="216024"/>
          </a:xfrm>
        </p:grpSpPr>
        <p:sp>
          <p:nvSpPr>
            <p:cNvPr id="628" name="Прямоугольник 627"/>
            <p:cNvSpPr/>
            <p:nvPr/>
          </p:nvSpPr>
          <p:spPr>
            <a:xfrm>
              <a:off x="7046540" y="2388883"/>
              <a:ext cx="230014" cy="2160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9" name="Равнобедренный треугольник 628"/>
            <p:cNvSpPr/>
            <p:nvPr/>
          </p:nvSpPr>
          <p:spPr>
            <a:xfrm rot="10800000">
              <a:off x="7084598" y="2456144"/>
              <a:ext cx="162302" cy="110326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31" name="TextBox 630"/>
          <p:cNvSpPr txBox="1"/>
          <p:nvPr/>
        </p:nvSpPr>
        <p:spPr>
          <a:xfrm>
            <a:off x="6248126" y="3428427"/>
            <a:ext cx="1047158" cy="48820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36000" tIns="36000" rIns="36000" bIns="36000" numCol="1" rtlCol="0">
            <a:spAutoFit/>
          </a:bodyPr>
          <a:lstStyle/>
          <a:p>
            <a:pPr marL="144000" indent="-1440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балкон</a:t>
            </a:r>
          </a:p>
          <a:p>
            <a:pPr marL="144000" indent="-1440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лоджия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5" name="Прямоугольник 634"/>
          <p:cNvSpPr/>
          <p:nvPr/>
        </p:nvSpPr>
        <p:spPr>
          <a:xfrm>
            <a:off x="7524328" y="2365075"/>
            <a:ext cx="52309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6" name="TextBox 635"/>
          <p:cNvSpPr txBox="1"/>
          <p:nvPr/>
        </p:nvSpPr>
        <p:spPr>
          <a:xfrm>
            <a:off x="6185681" y="2364087"/>
            <a:ext cx="1372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Площадь общая, м</a:t>
            </a:r>
            <a:r>
              <a:rPr lang="ru-RU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0" name="Прямоугольник 639"/>
          <p:cNvSpPr/>
          <p:nvPr/>
        </p:nvSpPr>
        <p:spPr>
          <a:xfrm>
            <a:off x="7524328" y="2644535"/>
            <a:ext cx="52309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1" name="TextBox 640"/>
          <p:cNvSpPr txBox="1"/>
          <p:nvPr/>
        </p:nvSpPr>
        <p:spPr>
          <a:xfrm>
            <a:off x="6185681" y="2643547"/>
            <a:ext cx="13260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Площадь кухни, м</a:t>
            </a:r>
            <a:r>
              <a:rPr lang="ru-RU" sz="105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3" name="Прямоугольник 642"/>
          <p:cNvSpPr/>
          <p:nvPr/>
        </p:nvSpPr>
        <p:spPr>
          <a:xfrm>
            <a:off x="7524328" y="2923177"/>
            <a:ext cx="52309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4" name="TextBox 643"/>
          <p:cNvSpPr txBox="1"/>
          <p:nvPr/>
        </p:nvSpPr>
        <p:spPr>
          <a:xfrm>
            <a:off x="6185681" y="2922189"/>
            <a:ext cx="13452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Высота потолков, м:</a:t>
            </a:r>
            <a:endParaRPr lang="ru-RU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6185681" y="3247382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Балкон/лоджия:</a:t>
            </a:r>
            <a:endParaRPr lang="ru-RU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7469882" y="3428427"/>
            <a:ext cx="1044000" cy="48820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36000" tIns="36000" rIns="36000" bIns="36000" numCol="1" rtlCol="0">
            <a:spAutoFit/>
          </a:bodyPr>
          <a:lstStyle/>
          <a:p>
            <a:pPr marL="144000" indent="-1440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совм-ый</a:t>
            </a:r>
            <a:endParaRPr lang="ru-RU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000" indent="-1440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раздельный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7407438" y="3247382"/>
            <a:ext cx="721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Сан узел:</a:t>
            </a:r>
            <a:endParaRPr lang="ru-RU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0" name="TextBox 649"/>
          <p:cNvSpPr txBox="1"/>
          <p:nvPr/>
        </p:nvSpPr>
        <p:spPr>
          <a:xfrm>
            <a:off x="6248126" y="4172732"/>
            <a:ext cx="1017165" cy="48820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36000" tIns="36000" rIns="36000" bIns="36000" numCol="1" rtlCol="0">
            <a:spAutoFit/>
          </a:bodyPr>
          <a:lstStyle/>
          <a:p>
            <a:pPr marL="144000" indent="-1440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изолирован.</a:t>
            </a:r>
          </a:p>
          <a:p>
            <a:pPr marL="144000" indent="-1440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смежные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1" name="TextBox 650"/>
          <p:cNvSpPr txBox="1"/>
          <p:nvPr/>
        </p:nvSpPr>
        <p:spPr>
          <a:xfrm>
            <a:off x="6185681" y="3991687"/>
            <a:ext cx="7537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Комнаты:</a:t>
            </a:r>
            <a:endParaRPr lang="ru-RU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7469882" y="4172732"/>
            <a:ext cx="1044000" cy="48820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36000" tIns="36000" rIns="36000" bIns="36000" numCol="1" rtlCol="0">
            <a:spAutoFit/>
          </a:bodyPr>
          <a:lstStyle/>
          <a:p>
            <a:pPr marL="144000" indent="-1440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 двор</a:t>
            </a:r>
          </a:p>
          <a:p>
            <a:pPr marL="144000" indent="-1440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улицу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3" name="TextBox 652"/>
          <p:cNvSpPr txBox="1"/>
          <p:nvPr/>
        </p:nvSpPr>
        <p:spPr>
          <a:xfrm>
            <a:off x="7407438" y="3991687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Окна:</a:t>
            </a:r>
            <a:endParaRPr lang="ru-RU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5" name="Группа 344"/>
          <p:cNvGrpSpPr/>
          <p:nvPr/>
        </p:nvGrpSpPr>
        <p:grpSpPr>
          <a:xfrm>
            <a:off x="2411760" y="5131371"/>
            <a:ext cx="478016" cy="364319"/>
            <a:chOff x="2298697" y="5283085"/>
            <a:chExt cx="478016" cy="364319"/>
          </a:xfrm>
        </p:grpSpPr>
        <p:sp>
          <p:nvSpPr>
            <p:cNvPr id="346" name="TextBox 345"/>
            <p:cNvSpPr txBox="1"/>
            <p:nvPr/>
          </p:nvSpPr>
          <p:spPr>
            <a:xfrm>
              <a:off x="2298697" y="5462738"/>
              <a:ext cx="4780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Профиль</a:t>
              </a:r>
              <a:endParaRPr lang="ru-RU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47" name="Picture 8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603" b="98562" l="0" r="97222">
                          <a14:foregroundMark x1="38556" y1="10068" x2="47222" y2="14110"/>
                          <a14:foregroundMark x1="55882" y1="56364" x2="52941" y2="76364"/>
                        </a14:backgroundRemoval>
                      </a14:imgEffect>
                      <a14:imgEffect>
                        <a14:sharpenSoften amount="-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860" y="5283085"/>
              <a:ext cx="140221" cy="227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" name="Группа 347"/>
          <p:cNvGrpSpPr/>
          <p:nvPr/>
        </p:nvGrpSpPr>
        <p:grpSpPr>
          <a:xfrm>
            <a:off x="8116749" y="5138686"/>
            <a:ext cx="478016" cy="364319"/>
            <a:chOff x="2298697" y="5283085"/>
            <a:chExt cx="478016" cy="364319"/>
          </a:xfrm>
        </p:grpSpPr>
        <p:sp>
          <p:nvSpPr>
            <p:cNvPr id="360" name="TextBox 359"/>
            <p:cNvSpPr txBox="1"/>
            <p:nvPr/>
          </p:nvSpPr>
          <p:spPr>
            <a:xfrm>
              <a:off x="2298697" y="5462738"/>
              <a:ext cx="4780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Профиль</a:t>
              </a:r>
              <a:endParaRPr lang="ru-RU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61" name="Picture 8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2603" b="98562" l="0" r="97222">
                          <a14:foregroundMark x1="38556" y1="10068" x2="47222" y2="14110"/>
                          <a14:foregroundMark x1="55882" y1="56364" x2="52941" y2="76364"/>
                        </a14:backgroundRemoval>
                      </a14:imgEffect>
                      <a14:imgEffect>
                        <a14:sharpenSoften amount="-50000"/>
                      </a14:imgEffect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9860" y="5283085"/>
              <a:ext cx="140221" cy="227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78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595</Words>
  <Application>Microsoft Office PowerPoint</Application>
  <PresentationFormat>Экран (4:3)</PresentationFormat>
  <Paragraphs>209</Paragraphs>
  <Slides>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3" baseType="lpstr">
      <vt:lpstr>Тема Office</vt:lpstr>
      <vt:lpstr>Слайд think-cell</vt:lpstr>
      <vt:lpstr>Презентация PowerPoint</vt:lpstr>
    </vt:vector>
  </TitlesOfParts>
  <Company>ОАО Газпром нефтехим Салават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Писаревский Дмитрий Владимирович</dc:creator>
  <cp:lastModifiedBy>Писаревский Дмитрий Владимирович</cp:lastModifiedBy>
  <cp:revision>22</cp:revision>
  <dcterms:created xsi:type="dcterms:W3CDTF">2022-03-17T11:01:23Z</dcterms:created>
  <dcterms:modified xsi:type="dcterms:W3CDTF">2024-04-05T06:55:19Z</dcterms:modified>
</cp:coreProperties>
</file>