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279" r:id="rId3"/>
    <p:sldId id="257" r:id="rId4"/>
    <p:sldId id="267" r:id="rId5"/>
    <p:sldId id="275" r:id="rId6"/>
    <p:sldId id="276" r:id="rId7"/>
    <p:sldId id="271" r:id="rId8"/>
    <p:sldId id="277" r:id="rId9"/>
    <p:sldId id="278" r:id="rId10"/>
    <p:sldId id="268" r:id="rId11"/>
    <p:sldId id="273" r:id="rId12"/>
    <p:sldId id="263" r:id="rId13"/>
    <p:sldId id="270" r:id="rId14"/>
    <p:sldId id="264" r:id="rId15"/>
    <p:sldId id="280" r:id="rId16"/>
    <p:sldId id="269" r:id="rId17"/>
    <p:sldId id="28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E081"/>
    <a:srgbClr val="40DD82"/>
    <a:srgbClr val="25D06C"/>
    <a:srgbClr val="20E44A"/>
    <a:srgbClr val="39E75F"/>
    <a:srgbClr val="5CED73"/>
    <a:srgbClr val="83F28F"/>
    <a:srgbClr val="6CB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60" d="100"/>
          <a:sy n="60" d="100"/>
        </p:scale>
        <p:origin x="62" y="80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8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1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9171" y="1879600"/>
            <a:ext cx="7525657" cy="1328057"/>
          </a:xfrm>
        </p:spPr>
        <p:txBody>
          <a:bodyPr>
            <a:noAutofit/>
          </a:bodyPr>
          <a:lstStyle/>
          <a:p>
            <a:r>
              <a:rPr lang="en-US" sz="2900" dirty="0">
                <a:latin typeface="Montserrat SemiBold" panose="00000700000000000000" pitchFamily="2" charset="-52"/>
              </a:rPr>
              <a:t>Machine learning technology for correcting electronic medical texts</a:t>
            </a:r>
            <a:br>
              <a:rPr lang="en-US" sz="2900" dirty="0">
                <a:latin typeface="Montserrat SemiBold" panose="00000700000000000000" pitchFamily="2" charset="-52"/>
              </a:rPr>
            </a:br>
            <a:r>
              <a:rPr lang="en-US" sz="2900" dirty="0">
                <a:latin typeface="Montserrat SemiBold" panose="00000700000000000000" pitchFamily="2" charset="-52"/>
              </a:rPr>
              <a:t>in Russian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2124" y="3488788"/>
            <a:ext cx="8140702" cy="1010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Montserrat" panose="00000500000000000000" pitchFamily="2" charset="-52"/>
              </a:rPr>
              <a:t>Student: Dmitry </a:t>
            </a:r>
            <a:r>
              <a:rPr lang="en-US" dirty="0" err="1" smtClean="0">
                <a:latin typeface="Montserrat" panose="00000500000000000000" pitchFamily="2" charset="-52"/>
              </a:rPr>
              <a:t>Pogrebnoy</a:t>
            </a:r>
            <a:r>
              <a:rPr lang="en-US" dirty="0" smtClean="0">
                <a:latin typeface="Montserrat" panose="00000500000000000000" pitchFamily="2" charset="-52"/>
              </a:rPr>
              <a:t>, J413</a:t>
            </a:r>
            <a:r>
              <a:rPr lang="ru-RU" dirty="0" smtClean="0">
                <a:latin typeface="Montserrat" panose="00000500000000000000" pitchFamily="2" charset="-52"/>
              </a:rPr>
              <a:t>3</a:t>
            </a:r>
            <a:r>
              <a:rPr lang="en-US" dirty="0" smtClean="0">
                <a:latin typeface="Montserrat" panose="00000500000000000000" pitchFamily="2" charset="-52"/>
              </a:rPr>
              <a:t>2c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-52"/>
              </a:rPr>
              <a:t>S</a:t>
            </a:r>
            <a:r>
              <a:rPr lang="en-US" dirty="0" smtClean="0">
                <a:latin typeface="Montserrat" panose="00000500000000000000" pitchFamily="2" charset="-52"/>
              </a:rPr>
              <a:t>upervisor: </a:t>
            </a:r>
            <a:r>
              <a:rPr lang="en-US" dirty="0">
                <a:latin typeface="Montserrat" panose="00000500000000000000" pitchFamily="2" charset="-52"/>
              </a:rPr>
              <a:t>Sergey </a:t>
            </a:r>
            <a:r>
              <a:rPr lang="en-US" dirty="0" err="1">
                <a:latin typeface="Montserrat" panose="00000500000000000000" pitchFamily="2" charset="-52"/>
              </a:rPr>
              <a:t>Kovalchuk</a:t>
            </a:r>
            <a:r>
              <a:rPr lang="en-US" dirty="0">
                <a:latin typeface="Montserrat" panose="00000500000000000000" pitchFamily="2" charset="-52"/>
              </a:rPr>
              <a:t>, </a:t>
            </a:r>
            <a:r>
              <a:rPr lang="en-US" dirty="0" smtClean="0">
                <a:latin typeface="Montserrat" panose="00000500000000000000" pitchFamily="2" charset="-52"/>
              </a:rPr>
              <a:t>PhD</a:t>
            </a:r>
            <a:endParaRPr lang="ru-RU" dirty="0" smtClean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3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F</a:t>
            </a:r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urther plans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Improve and optimize the spelling correction process 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Try to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fine-tune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smaller language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</a:t>
            </a: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test them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Evaluate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effect of the developed tool on medical models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tserrat" panose="00000500000000000000" pitchFamily="2" charset="-52"/>
              </a:rPr>
              <a:t>11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860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Spelling errors in question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7" y="1433230"/>
            <a:ext cx="6669995" cy="2917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5887" y="4561378"/>
            <a:ext cx="61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</a:t>
            </a:r>
            <a:r>
              <a:rPr lang="en-US" sz="1400" dirty="0" smtClean="0">
                <a:latin typeface="Montserrat" panose="00000500000000000000" pitchFamily="2" charset="-52"/>
              </a:rPr>
              <a:t>3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60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Spelling correction process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6" y="1492735"/>
            <a:ext cx="5792329" cy="3456249"/>
          </a:xfrm>
        </p:spPr>
      </p:pic>
      <p:sp>
        <p:nvSpPr>
          <p:cNvPr id="11" name="TextBox 10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5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Tool architecture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88" y="1427971"/>
            <a:ext cx="6324941" cy="3441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5887" y="4561378"/>
            <a:ext cx="68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tserrat" panose="00000500000000000000" pitchFamily="2" charset="-52"/>
              </a:rPr>
              <a:t>14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980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Single word test internals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203149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Error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-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t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he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ratio of the number of correctly corrected words to the total number of incorrect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words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medical words with spelling errors were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taken to compute error precision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Lexical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- the ratio of the number of unchanged modified words to the total number of correct words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correct medical words were taken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 compute lexical precision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 SemiBold" panose="00000700000000000000" pitchFamily="2" charset="-52"/>
              </a:rPr>
              <a:t>The performance test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 was done on a laptop on Ubuntu 20.04 with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24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GB RAM and Intel Core </a:t>
            </a:r>
            <a:r>
              <a:rPr lang="en-US" sz="16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i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5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-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10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750H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CPU @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.60GHz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*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12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6" y="4561378"/>
            <a:ext cx="624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</a:t>
            </a:r>
            <a:r>
              <a:rPr lang="en-US" sz="1400" dirty="0" smtClean="0">
                <a:latin typeface="Montserrat" panose="00000500000000000000" pitchFamily="2" charset="-52"/>
              </a:rPr>
              <a:t>5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812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Context</a:t>
            </a:r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word test internals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203149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 SemiBold" panose="00000700000000000000" pitchFamily="2" charset="-52"/>
              </a:rPr>
              <a:t>Error and lexical precision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100 test samples per each error type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10 words in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each sample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One of ten words is incorrect, other words are correct</a:t>
            </a:r>
            <a:endParaRPr lang="ru-RU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The </a:t>
            </a:r>
            <a:r>
              <a:rPr lang="en-US" sz="1600" dirty="0">
                <a:solidFill>
                  <a:srgbClr val="303030"/>
                </a:solidFill>
                <a:latin typeface="Montserrat SemiBold" panose="00000700000000000000" pitchFamily="2" charset="-52"/>
              </a:rPr>
              <a:t>performance test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 was done on a laptop on Ubuntu 20.04 with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24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GB RAM and Intel Core </a:t>
            </a:r>
            <a:r>
              <a:rPr lang="en-US" sz="16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i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5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-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10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750H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CPU @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.60GHz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*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12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6" y="4561378"/>
            <a:ext cx="624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</a:t>
            </a:r>
            <a:r>
              <a:rPr lang="en-US" sz="1400" dirty="0" smtClean="0">
                <a:latin typeface="Montserrat" panose="00000500000000000000" pitchFamily="2" charset="-52"/>
              </a:rPr>
              <a:t>6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541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Electronic medical records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4648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In healthcare, there are various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predictive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 decision-making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models based on information from patients' medical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records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The quality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of such models strongly depend on the quality of the source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texts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Electronic patient data is usually presented in plain text and contains a lot of spelling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errors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Spelling errors in the source texts greatly reduce the quality of the final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 therefore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require correction</a:t>
            </a:r>
            <a:endParaRPr lang="ru-RU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2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5262797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Goal and tasks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1039" y="1414816"/>
            <a:ext cx="8508168" cy="7604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Goal: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Design a method and implement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an automatic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spelling correction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tool for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clinical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texts in Russian. </a:t>
            </a:r>
            <a:endParaRPr lang="ru-RU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2414135"/>
            <a:ext cx="8203149" cy="19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Tasks for </a:t>
            </a: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third </a:t>
            </a: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semester:</a:t>
            </a:r>
            <a:endParaRPr lang="en-US" sz="1800" u="sng" dirty="0">
              <a:solidFill>
                <a:srgbClr val="303030"/>
              </a:solidFill>
              <a:latin typeface="Montserrat SemiBold" panose="00000700000000000000" pitchFamily="2" charset="-52"/>
            </a:endParaRPr>
          </a:p>
          <a:p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Collect and prepare data for training language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</a:t>
            </a:r>
            <a:endParaRPr lang="en-US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Select and fine-tune BERT models for ranking task 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Conduct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extensive testing of the developed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tool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Assemble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the tool into a package and publish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it</a:t>
            </a:r>
            <a:endParaRPr lang="en-US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3/1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28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Anamneses dataset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Public datasets</a:t>
            </a:r>
          </a:p>
          <a:p>
            <a:pPr lvl="1">
              <a:lnSpc>
                <a:spcPts val="2300"/>
              </a:lnSpc>
            </a:pPr>
            <a:r>
              <a:rPr lang="en-US" sz="1600" dirty="0" err="1">
                <a:solidFill>
                  <a:srgbClr val="303030"/>
                </a:solidFill>
                <a:latin typeface="Montserrat" panose="00000500000000000000" pitchFamily="2" charset="-52"/>
              </a:rPr>
              <a:t>RuMedNLI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: A Russian Natural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Dataset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For The Clinical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Domain</a:t>
            </a:r>
          </a:p>
          <a:p>
            <a:pPr lvl="1">
              <a:lnSpc>
                <a:spcPts val="2300"/>
              </a:lnSpc>
            </a:pPr>
            <a:r>
              <a:rPr lang="en-US" sz="1600" dirty="0" err="1">
                <a:solidFill>
                  <a:srgbClr val="303030"/>
                </a:solidFill>
                <a:latin typeface="Montserrat" panose="00000500000000000000" pitchFamily="2" charset="-52"/>
              </a:rPr>
              <a:t>RuMedPrimeData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Private datasets</a:t>
            </a:r>
          </a:p>
          <a:p>
            <a:pPr lvl="1">
              <a:lnSpc>
                <a:spcPts val="2300"/>
              </a:lnSpc>
            </a:pPr>
            <a:r>
              <a:rPr lang="en-US" sz="16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Almazov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National Medical Research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Center</a:t>
            </a:r>
          </a:p>
          <a:p>
            <a:pPr lvl="1">
              <a:lnSpc>
                <a:spcPts val="23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Research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Institute of the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Russian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 Academy of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Sciences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All datasets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were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pre</a:t>
            </a: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-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processed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and assembled into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final one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4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84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Fine-tune BERT models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sberbank-ai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/</a:t>
            </a:r>
            <a:r>
              <a:rPr lang="en-US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ruRoberta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-large -&gt; </a:t>
            </a:r>
            <a:r>
              <a:rPr lang="en-US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MedRuRobertaLarge</a:t>
            </a:r>
            <a:endParaRPr lang="en-US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 lvl="1"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Size – 1.4 Gb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distilbert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-base-</a:t>
            </a:r>
            <a:r>
              <a:rPr lang="en-US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multilang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-cased -&gt; </a:t>
            </a:r>
            <a:r>
              <a:rPr lang="en-US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MedDistilBertBaseRuCased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 lvl="1"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Converted from </a:t>
            </a:r>
            <a:r>
              <a:rPr lang="en-US" sz="16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multilang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to Russian model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Size -  217 Mb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cointegrated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/rubert-tiny2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-&gt;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MedRuBertTiny2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Size – 117 Mb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All models are published on the Hugging Face repository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tserrat" panose="00000500000000000000" pitchFamily="2" charset="-52"/>
              </a:rPr>
              <a:t>6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613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Single word test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586399"/>
              </p:ext>
            </p:extLst>
          </p:nvPr>
        </p:nvGraphicFramePr>
        <p:xfrm>
          <a:off x="341085" y="1374616"/>
          <a:ext cx="8444773" cy="294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678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1182046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1380300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  <a:gridCol w="1380300">
                  <a:extLst>
                    <a:ext uri="{9D8B030D-6E8A-4147-A177-3AD203B41FA5}">
                      <a16:colId xmlns:a16="http://schemas.microsoft.com/office/drawing/2014/main" val="452997052"/>
                    </a:ext>
                  </a:extLst>
                </a:gridCol>
                <a:gridCol w="1970449">
                  <a:extLst>
                    <a:ext uri="{9D8B030D-6E8A-4147-A177-3AD203B41FA5}">
                      <a16:colId xmlns:a16="http://schemas.microsoft.com/office/drawing/2014/main" val="2167348384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Tool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Average 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words per 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second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Aspell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Montserrat SemiBold" panose="00000700000000000000" pitchFamily="2" charset="0"/>
                        </a:rPr>
                        <a:t>0</a:t>
                      </a:r>
                      <a:r>
                        <a:rPr lang="ru-RU" sz="1400" b="0" dirty="0" smtClean="0">
                          <a:latin typeface="Montserrat SemiBold" panose="00000700000000000000" pitchFamily="2" charset="0"/>
                        </a:rPr>
                        <a:t>.</a:t>
                      </a:r>
                      <a:r>
                        <a:rPr lang="en-US" sz="1400" b="0" dirty="0" smtClean="0">
                          <a:latin typeface="Montserrat SemiBold" panose="00000700000000000000" pitchFamily="2" charset="0"/>
                        </a:rPr>
                        <a:t>86</a:t>
                      </a:r>
                      <a:endParaRPr lang="ru-RU" sz="1400" b="0" dirty="0">
                        <a:latin typeface="Montserrat SemiBold" panose="00000700000000000000" pitchFamily="2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859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859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Montserrat SemiBold" panose="00000700000000000000" pitchFamily="2" charset="0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283.7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PyHunspell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812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539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675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4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PyEnchant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829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541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685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LanguageTool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762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904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833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25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1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PySpellChecker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354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86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607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3.4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01707841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SymspellPy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399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813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606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9702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 SemiBold" panose="00000700000000000000" pitchFamily="2" charset="0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013484621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Jumspell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267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947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607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2552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1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65575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Tool 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(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CPU, </a:t>
                      </a:r>
                      <a:r>
                        <a:rPr lang="en-US" sz="1400" baseline="0" dirty="0" err="1" smtClean="0">
                          <a:latin typeface="Montserrat" panose="00000500000000000000" pitchFamily="2" charset="-52"/>
                        </a:rPr>
                        <a:t>MedDistilBert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)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0.701</a:t>
                      </a:r>
                    </a:p>
                  </a:txBody>
                  <a:tcPr marL="59396" marR="59396" marT="29698" marB="29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 SemiBold" panose="00000700000000000000" pitchFamily="2" charset="0"/>
                        </a:rPr>
                        <a:t>0.981</a:t>
                      </a:r>
                      <a:endParaRPr lang="ru-RU" sz="1400" dirty="0">
                        <a:latin typeface="Montserrat SemiBold" panose="00000700000000000000" pitchFamily="2" charset="0"/>
                      </a:endParaRPr>
                    </a:p>
                  </a:txBody>
                  <a:tcPr marL="59396" marR="59396" marT="29698" marB="29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841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7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98373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Tool (GPU, </a:t>
                      </a:r>
                      <a:r>
                        <a:rPr lang="en-US" sz="1400" baseline="0" dirty="0" err="1" smtClean="0">
                          <a:latin typeface="Montserrat" panose="00000500000000000000" pitchFamily="2" charset="-52"/>
                        </a:rPr>
                        <a:t>MedDistilBert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)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39.7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0225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7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103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Context </a:t>
            </a:r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word test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66260"/>
              </p:ext>
            </p:extLst>
          </p:nvPr>
        </p:nvGraphicFramePr>
        <p:xfrm>
          <a:off x="341085" y="1374616"/>
          <a:ext cx="8444773" cy="294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678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1182046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1380300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  <a:gridCol w="1380300">
                  <a:extLst>
                    <a:ext uri="{9D8B030D-6E8A-4147-A177-3AD203B41FA5}">
                      <a16:colId xmlns:a16="http://schemas.microsoft.com/office/drawing/2014/main" val="452997052"/>
                    </a:ext>
                  </a:extLst>
                </a:gridCol>
                <a:gridCol w="1970449">
                  <a:extLst>
                    <a:ext uri="{9D8B030D-6E8A-4147-A177-3AD203B41FA5}">
                      <a16:colId xmlns:a16="http://schemas.microsoft.com/office/drawing/2014/main" val="2167348384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Tool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Average 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words per 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second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Aspell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 SemiBold" panose="00000700000000000000" pitchFamily="2" charset="0"/>
                        </a:rPr>
                        <a:t>0</a:t>
                      </a:r>
                      <a:r>
                        <a:rPr lang="ru-RU" sz="1400" dirty="0" smtClean="0">
                          <a:latin typeface="Montserrat SemiBold" panose="00000700000000000000" pitchFamily="2" charset="0"/>
                        </a:rPr>
                        <a:t>.</a:t>
                      </a:r>
                      <a:r>
                        <a:rPr lang="en-US" sz="1400" dirty="0" smtClean="0">
                          <a:latin typeface="Montserrat SemiBold" panose="00000700000000000000" pitchFamily="2" charset="0"/>
                        </a:rPr>
                        <a:t>739</a:t>
                      </a:r>
                      <a:endParaRPr lang="ru-RU" sz="1400" dirty="0">
                        <a:latin typeface="Montserrat SemiBold" panose="00000700000000000000" pitchFamily="2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93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835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357.3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PyHunspell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706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719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713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11.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8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PyEnchant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721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719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72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3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LanguageTool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727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942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835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43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PySpellChecker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304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868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586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6.7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01707841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SymspellPy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37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913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642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26060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 SemiBold" panose="00000700000000000000" pitchFamily="2" charset="0"/>
                        <a:ea typeface="+mn-ea"/>
                        <a:cs typeface="+mn-cs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013484621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Jumspell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307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969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638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4322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3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65575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Tool 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(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CPU, </a:t>
                      </a:r>
                      <a:r>
                        <a:rPr lang="en-US" sz="1400" baseline="0" dirty="0" err="1" smtClean="0">
                          <a:latin typeface="Montserrat" panose="00000500000000000000" pitchFamily="2" charset="-52"/>
                        </a:rPr>
                        <a:t>MedDistilBert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)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 SemiBold" panose="00000700000000000000" pitchFamily="2" charset="0"/>
                        </a:rPr>
                        <a:t>0.734</a:t>
                      </a:r>
                    </a:p>
                  </a:txBody>
                  <a:tcPr marL="59396" marR="59396" marT="29698" marB="29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 SemiBold" panose="00000700000000000000" pitchFamily="2" charset="0"/>
                        </a:rPr>
                        <a:t>0.984</a:t>
                      </a:r>
                      <a:endParaRPr lang="ru-RU" sz="1400" dirty="0">
                        <a:latin typeface="Montserrat SemiBold" panose="00000700000000000000" pitchFamily="2" charset="0"/>
                      </a:endParaRPr>
                    </a:p>
                  </a:txBody>
                  <a:tcPr marL="59396" marR="59396" marT="29698" marB="29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861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 SemiBold" panose="00000700000000000000" pitchFamily="2" charset="0"/>
                        <a:ea typeface="+mn-ea"/>
                        <a:cs typeface="+mn-cs"/>
                      </a:endParaRPr>
                    </a:p>
                  </a:txBody>
                  <a:tcPr marL="59396" marR="59396" marT="29698" marB="29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.4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7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98373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Tool (GPU, </a:t>
                      </a:r>
                      <a:r>
                        <a:rPr lang="en-US" sz="1400" baseline="0" dirty="0" err="1" smtClean="0">
                          <a:latin typeface="Montserrat" panose="00000500000000000000" pitchFamily="2" charset="-52"/>
                        </a:rPr>
                        <a:t>MedDistilBert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)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  <a:ea typeface="+mn-ea"/>
                          <a:cs typeface="+mn-cs"/>
                        </a:rPr>
                        <a:t>134.453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0225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8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595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Python package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Assembled the pip python package</a:t>
            </a: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b="1" dirty="0"/>
              <a:t> 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Package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contains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Source code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Dictionary with correct words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No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 included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Models are loaded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dynamically as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needed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Published package name </a:t>
            </a:r>
            <a:r>
              <a:rPr lang="ru-RU" sz="24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- </a:t>
            </a:r>
            <a:r>
              <a:rPr lang="en-US" sz="2000" dirty="0" err="1">
                <a:solidFill>
                  <a:srgbClr val="303030"/>
                </a:solidFill>
                <a:latin typeface="Montserrat" panose="00000500000000000000" pitchFamily="2" charset="-52"/>
              </a:rPr>
              <a:t>medspellchecker</a:t>
            </a:r>
            <a:endParaRPr lang="en-US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9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708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Conclusio</a:t>
            </a:r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n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Dataset for training language models is collected</a:t>
            </a:r>
          </a:p>
          <a:p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Three different BERT models are fine-tuned for ranking task </a:t>
            </a:r>
            <a:endParaRPr lang="en-US" sz="2000" dirty="0"/>
          </a:p>
          <a:p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E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xtensive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testing of the developed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tool is conducted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Package with new tool is assembled</a:t>
            </a:r>
            <a:endParaRPr lang="en-US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63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tserrat" panose="00000500000000000000" pitchFamily="2" charset="-52"/>
              </a:rPr>
              <a:t>10</a:t>
            </a:r>
            <a:r>
              <a:rPr lang="ru-RU" sz="1400" dirty="0" smtClean="0">
                <a:latin typeface="Montserrat" panose="00000500000000000000" pitchFamily="2" charset="-52"/>
              </a:rPr>
              <a:t>/1</a:t>
            </a:r>
            <a:r>
              <a:rPr lang="en-US" sz="1400" dirty="0" smtClean="0">
                <a:latin typeface="Montserrat" panose="00000500000000000000" pitchFamily="2" charset="-52"/>
              </a:rPr>
              <a:t>2</a:t>
            </a:r>
            <a:endParaRPr lang="ru-RU" sz="1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36" y="3214408"/>
            <a:ext cx="1345121" cy="1345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0519" y="4561378"/>
            <a:ext cx="2153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Fine-tuned models</a:t>
            </a:r>
            <a:endParaRPr lang="ru-RU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69" y="3214408"/>
            <a:ext cx="1346970" cy="13469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9620" y="4568829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Pip package</a:t>
            </a:r>
            <a:endParaRPr lang="ru-RU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8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10052</TotalTime>
  <Words>741</Words>
  <Application>Microsoft Office PowerPoint</Application>
  <PresentationFormat>Экран (16:9)</PresentationFormat>
  <Paragraphs>179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Montserrat</vt:lpstr>
      <vt:lpstr>Montserrat Medium</vt:lpstr>
      <vt:lpstr>Montserrat SemiBold</vt:lpstr>
      <vt:lpstr>Cover</vt:lpstr>
      <vt:lpstr>1_Cover</vt:lpstr>
      <vt:lpstr>Machine learning technology for correcting electronic medical texts in Russian</vt:lpstr>
      <vt:lpstr>Презентация PowerPoint</vt:lpstr>
      <vt:lpstr>Презентация PowerPoint</vt:lpstr>
      <vt:lpstr>Презентация PowerPoint</vt:lpstr>
      <vt:lpstr>Презентация PowerPoint</vt:lpstr>
      <vt:lpstr>Single word test</vt:lpstr>
      <vt:lpstr>Context word test</vt:lpstr>
      <vt:lpstr>Презентация PowerPoint</vt:lpstr>
      <vt:lpstr>Презентация PowerPoint</vt:lpstr>
      <vt:lpstr>Презентация PowerPoint</vt:lpstr>
      <vt:lpstr>Thank you for your attention!</vt:lpstr>
      <vt:lpstr>Презентация PowerPoint</vt:lpstr>
      <vt:lpstr>Spelling correction process</vt:lpstr>
      <vt:lpstr>Tool architecture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Дмитрий Погребной</cp:lastModifiedBy>
  <cp:revision>122</cp:revision>
  <dcterms:created xsi:type="dcterms:W3CDTF">2014-06-27T12:30:22Z</dcterms:created>
  <dcterms:modified xsi:type="dcterms:W3CDTF">2023-01-22T11:29:02Z</dcterms:modified>
</cp:coreProperties>
</file>