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57" r:id="rId4"/>
    <p:sldId id="267" r:id="rId5"/>
    <p:sldId id="264" r:id="rId6"/>
    <p:sldId id="266" r:id="rId7"/>
    <p:sldId id="271" r:id="rId8"/>
    <p:sldId id="272" r:id="rId9"/>
    <p:sldId id="268" r:id="rId10"/>
    <p:sldId id="273" r:id="rId11"/>
    <p:sldId id="263" r:id="rId12"/>
    <p:sldId id="270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701" y="7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9171" y="1879600"/>
            <a:ext cx="7525657" cy="13280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Development of an automatic spelling correction tool for analyzing clinical text in Russian</a:t>
            </a:r>
            <a:endParaRPr lang="en-US" sz="4000" dirty="0">
              <a:latin typeface="Montserrat SemiBold" panose="00000700000000000000" pitchFamily="2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2124" y="3488788"/>
            <a:ext cx="8140702" cy="1010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Montserrat" panose="00000500000000000000" pitchFamily="2" charset="-52"/>
              </a:rPr>
              <a:t>Student: Dmitry </a:t>
            </a:r>
            <a:r>
              <a:rPr lang="en-US" dirty="0" err="1" smtClean="0">
                <a:latin typeface="Montserrat" panose="00000500000000000000" pitchFamily="2" charset="-52"/>
              </a:rPr>
              <a:t>Pogrebnoy</a:t>
            </a:r>
            <a:r>
              <a:rPr lang="en-US" dirty="0" smtClean="0">
                <a:latin typeface="Montserrat" panose="00000500000000000000" pitchFamily="2" charset="-52"/>
              </a:rPr>
              <a:t>, J413</a:t>
            </a:r>
            <a:r>
              <a:rPr lang="ru-RU" dirty="0" smtClean="0">
                <a:latin typeface="Montserrat" panose="00000500000000000000" pitchFamily="2" charset="-52"/>
              </a:rPr>
              <a:t>3</a:t>
            </a:r>
            <a:r>
              <a:rPr lang="en-US" dirty="0" smtClean="0">
                <a:latin typeface="Montserrat" panose="00000500000000000000" pitchFamily="2" charset="-52"/>
              </a:rPr>
              <a:t>2c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-52"/>
              </a:rPr>
              <a:t>S</a:t>
            </a:r>
            <a:r>
              <a:rPr lang="en-US" dirty="0" smtClean="0">
                <a:latin typeface="Montserrat" panose="00000500000000000000" pitchFamily="2" charset="-52"/>
              </a:rPr>
              <a:t>upervisor: </a:t>
            </a:r>
            <a:r>
              <a:rPr lang="en-US" dirty="0">
                <a:latin typeface="Montserrat" panose="00000500000000000000" pitchFamily="2" charset="-52"/>
              </a:rPr>
              <a:t>Sergey </a:t>
            </a:r>
            <a:r>
              <a:rPr lang="en-US" dirty="0" err="1">
                <a:latin typeface="Montserrat" panose="00000500000000000000" pitchFamily="2" charset="-52"/>
              </a:rPr>
              <a:t>Kovalchuk</a:t>
            </a:r>
            <a:r>
              <a:rPr lang="en-US" dirty="0">
                <a:latin typeface="Montserrat" panose="00000500000000000000" pitchFamily="2" charset="-52"/>
              </a:rPr>
              <a:t>, </a:t>
            </a:r>
            <a:r>
              <a:rPr lang="en-US" dirty="0" smtClean="0">
                <a:latin typeface="Montserrat" panose="00000500000000000000" pitchFamily="2" charset="-52"/>
              </a:rPr>
              <a:t>PhD</a:t>
            </a:r>
            <a:endParaRPr lang="ru-RU" dirty="0" smtClean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Spelling errors in question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7" y="1433230"/>
            <a:ext cx="6669995" cy="2917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11/10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60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Single word test internals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203149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Error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-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t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he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ratio of the number of correctly corrected words to the total number of incorrect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medical words with spelling errors were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taken to compute error precision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Lexical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- the ratio of the number of unchanged modified words to the total number of correct 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correct medical words were taken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 compute lexical precision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 SemiBold" panose="00000700000000000000" pitchFamily="2" charset="-52"/>
              </a:rPr>
              <a:t>The performance test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was done on a laptop on Ubuntu 20.04 with 16 GB RAM and Intel Core i7-9750H CPU @ 2.60GHz *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12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6" y="4561378"/>
            <a:ext cx="62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12/10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12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Electronic medical records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4648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In healthcare, there are various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predictive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decision-making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models based on information from patients' medical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records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The quality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of such models strongly depend on the quality of the source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texts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Electronic patient data is usually presented in plain text and contains a lot of spelling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errors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Spelling errors in the source texts greatly reduce the quality of the final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therefore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require correction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2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5262797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Goal and tasks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1039" y="1414816"/>
            <a:ext cx="8508168" cy="7604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Goal: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Design a method and implement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an automatic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spelling correction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tool for analyzing clinical texts in Russian. 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2414136"/>
            <a:ext cx="8203149" cy="1592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Tasks for second semester:</a:t>
            </a:r>
            <a:endParaRPr lang="en-US" sz="1800" u="sng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Design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the spelling correction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process</a:t>
            </a:r>
            <a:endParaRPr lang="en-US" sz="1800" dirty="0" smtClean="0"/>
          </a:p>
          <a:p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Design the architecture of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 new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spellchecker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</a:t>
            </a: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Implement prototype of new tool</a:t>
            </a: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Conduct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testing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of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the developed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</a:t>
            </a:r>
            <a:endParaRPr lang="en-US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3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2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Spelling correction process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6" y="1492735"/>
            <a:ext cx="5792329" cy="3456249"/>
          </a:xfrm>
        </p:spPr>
      </p:pic>
      <p:sp>
        <p:nvSpPr>
          <p:cNvPr id="11" name="TextBox 10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4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Tool architecture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88" y="1427971"/>
            <a:ext cx="6324941" cy="3441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5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000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Single word test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526611"/>
              </p:ext>
            </p:extLst>
          </p:nvPr>
        </p:nvGraphicFramePr>
        <p:xfrm>
          <a:off x="350521" y="1374616"/>
          <a:ext cx="8435338" cy="294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17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452997052"/>
                    </a:ext>
                  </a:extLst>
                </a:gridCol>
                <a:gridCol w="1968247">
                  <a:extLst>
                    <a:ext uri="{9D8B030D-6E8A-4147-A177-3AD203B41FA5}">
                      <a16:colId xmlns:a16="http://schemas.microsoft.com/office/drawing/2014/main" val="2167348384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Tool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Average words per second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Aspell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.65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0.775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0.7125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353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PyHunspell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0.59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11.5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PyEnchant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0.455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0.5275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26.4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LanguageTool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0.845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0.7425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19.1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PySpellChecker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0.335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4.3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01707841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SymspellPy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15892.1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01348462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Jumspell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0.925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2043.2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65575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New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 tool (CPU)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0.4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8.4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798373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New tool (GPU)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12.5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0225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6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103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Context word test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59641"/>
              </p:ext>
            </p:extLst>
          </p:nvPr>
        </p:nvGraphicFramePr>
        <p:xfrm>
          <a:off x="377370" y="2557463"/>
          <a:ext cx="8331200" cy="1436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280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2257460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2257460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Metric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CPU mode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GPU mode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0.98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0.98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Average words per second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51.5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100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1429657"/>
            <a:ext cx="8479970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Context test contains 60 </a:t>
            </a:r>
            <a:r>
              <a:rPr lang="en-US" dirty="0" smtClean="0">
                <a:latin typeface="Montserrat" panose="00000500000000000000" pitchFamily="2" charset="0"/>
              </a:rPr>
              <a:t>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Test sample –</a:t>
            </a:r>
            <a:r>
              <a:rPr lang="ru-RU" dirty="0" smtClean="0">
                <a:latin typeface="Montserrat" panose="00000500000000000000" pitchFamily="2" charset="0"/>
              </a:rPr>
              <a:t> </a:t>
            </a:r>
            <a:r>
              <a:rPr lang="en-US" dirty="0" smtClean="0">
                <a:latin typeface="Montserrat" panose="00000500000000000000" pitchFamily="2" charset="0"/>
              </a:rPr>
              <a:t>10 </a:t>
            </a:r>
            <a:r>
              <a:rPr lang="en-US" dirty="0">
                <a:latin typeface="Montserrat" panose="00000500000000000000" pitchFamily="2" charset="0"/>
              </a:rPr>
              <a:t>words, one of which has a spelling </a:t>
            </a:r>
            <a:r>
              <a:rPr lang="en-US" dirty="0" smtClean="0">
                <a:latin typeface="Montserrat" panose="00000500000000000000" pitchFamily="2" charset="0"/>
              </a:rPr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7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9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Conclusio</a:t>
            </a:r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n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The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new spelling correction process is designed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architecture of the new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spellchecker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tool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is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designed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prototype of the spell checker tool is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implemented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Testing of the developed tool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is conducted</a:t>
            </a:r>
          </a:p>
          <a:p>
            <a:pPr marL="0" indent="0">
              <a:lnSpc>
                <a:spcPts val="2300"/>
              </a:lnSpc>
              <a:buNone/>
            </a:pP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p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roject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was presented at the XI Congress of Young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Scientists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8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8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F</a:t>
            </a:r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urther plans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Improve and optimize the spelling correction process 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Try to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fine-tune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other language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based on BERT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Conduct more wide-ranging testing and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approbation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Measure the effect of the developed tool on medical models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9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860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9176</TotalTime>
  <Words>459</Words>
  <Application>Microsoft Office PowerPoint</Application>
  <PresentationFormat>Экран (16:9)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Gotham Pro</vt:lpstr>
      <vt:lpstr>Montserrat</vt:lpstr>
      <vt:lpstr>Montserrat Medium</vt:lpstr>
      <vt:lpstr>Montserrat SemiBold</vt:lpstr>
      <vt:lpstr>Cover</vt:lpstr>
      <vt:lpstr>1_Cover</vt:lpstr>
      <vt:lpstr>Development of an automatic spelling correction tool for analyzing clinical text in Russian</vt:lpstr>
      <vt:lpstr>Презентация PowerPoint</vt:lpstr>
      <vt:lpstr>Презентация PowerPoint</vt:lpstr>
      <vt:lpstr>Spelling correction process</vt:lpstr>
      <vt:lpstr>Tool architecture</vt:lpstr>
      <vt:lpstr>Single word test</vt:lpstr>
      <vt:lpstr>Context word test</vt:lpstr>
      <vt:lpstr>Презентация PowerPoint</vt:lpstr>
      <vt:lpstr>Презентация PowerPoint</vt:lpstr>
      <vt:lpstr>Thank you for your attention!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Дмитрий Погребной</cp:lastModifiedBy>
  <cp:revision>101</cp:revision>
  <dcterms:created xsi:type="dcterms:W3CDTF">2014-06-27T12:30:22Z</dcterms:created>
  <dcterms:modified xsi:type="dcterms:W3CDTF">2023-04-17T20:45:02Z</dcterms:modified>
</cp:coreProperties>
</file>