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57" r:id="rId4"/>
    <p:sldId id="267" r:id="rId5"/>
    <p:sldId id="264" r:id="rId6"/>
    <p:sldId id="272" r:id="rId7"/>
    <p:sldId id="271" r:id="rId8"/>
    <p:sldId id="266" r:id="rId9"/>
    <p:sldId id="268" r:id="rId10"/>
    <p:sldId id="263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691" y="6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2124" y="1494970"/>
            <a:ext cx="8225971" cy="139994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SemiBold" panose="00000700000000000000" pitchFamily="2" charset="-52"/>
              </a:rPr>
              <a:t>Разработка инструмента автоматической коррекции орфографии для анализа клинического текста на русском </a:t>
            </a:r>
            <a:r>
              <a:rPr lang="ru-RU" sz="2800" dirty="0" smtClean="0">
                <a:latin typeface="Montserrat SemiBold" panose="00000700000000000000" pitchFamily="2" charset="-52"/>
              </a:rPr>
              <a:t>языке</a:t>
            </a:r>
            <a:endParaRPr lang="en-US" sz="2800" dirty="0">
              <a:latin typeface="Montserrat SemiBold" panose="00000700000000000000" pitchFamily="2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2123" y="3143908"/>
            <a:ext cx="8140702" cy="65693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Дмитрий Погребной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Руководитель</a:t>
            </a:r>
            <a:r>
              <a:rPr lang="en-US" dirty="0" smtClean="0">
                <a:latin typeface="Montserrat" panose="00000500000000000000" pitchFamily="2" charset="-52"/>
              </a:rPr>
              <a:t>: </a:t>
            </a:r>
            <a:r>
              <a:rPr lang="ru-RU" dirty="0" smtClean="0">
                <a:latin typeface="Montserrat" panose="00000500000000000000" pitchFamily="2" charset="-52"/>
              </a:rPr>
              <a:t>Ковальчук С.В.</a:t>
            </a:r>
            <a:endParaRPr lang="en-US" dirty="0" smtClean="0">
              <a:latin typeface="Montserrat" panose="00000500000000000000" pitchFamily="2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76474" y="42189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Montserrat" panose="00000500000000000000" pitchFamily="2" charset="-52"/>
              </a:rPr>
              <a:t>Научная и учебно-методическая конференция Университета ИТМО</a:t>
            </a:r>
          </a:p>
          <a:p>
            <a:pPr algn="ctr"/>
            <a:r>
              <a:rPr lang="ru-RU" sz="1200" dirty="0">
                <a:solidFill>
                  <a:schemeClr val="bg1"/>
                </a:solidFill>
                <a:latin typeface="Montserrat" panose="00000500000000000000" pitchFamily="2" charset="-52"/>
              </a:rPr>
              <a:t>Санкт-Петербург</a:t>
            </a:r>
          </a:p>
          <a:p>
            <a:pPr algn="ctr"/>
            <a:r>
              <a:rPr lang="ru-RU" sz="120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2022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Тестирование инструментов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203149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Error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–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отношение количества корректно исправленных слов к общему количеству некорректных слов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медицинских слов с орфографическими ошибками для расчета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error precision</a:t>
            </a:r>
            <a:endParaRPr lang="en-US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Lexical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–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отношение количества неизмененных корректных слов к общему количеству корректных слов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корректных медицинских текстов для расчета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lexical precision</a:t>
            </a:r>
            <a:endParaRPr lang="en-US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Производительность </a:t>
            </a:r>
            <a:r>
              <a:rPr lang="ru-RU" sz="1600" dirty="0">
                <a:solidFill>
                  <a:srgbClr val="303030"/>
                </a:solidFill>
                <a:latin typeface="Montserrat" panose="00000500000000000000" pitchFamily="2" charset="-52"/>
              </a:rPr>
              <a:t>замерялась на ноутбуке под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Ubuntu 20.04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с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16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GB RAM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и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Intel Core i7-9750H CPU @ 2.60GHz *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12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755" y="4561378"/>
            <a:ext cx="53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10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12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Актуальность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07886"/>
            <a:ext cx="84648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Существует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множество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различных моделей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машинного обучения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основанных на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информации из медицинских карт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пациентов.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Качество таких моделей сильно зависит от качества исходных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текстов.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Электронные карты пациентов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обычно представлены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в виде простого текста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и содержат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орфографические ошибки</a:t>
            </a:r>
          </a:p>
          <a:p>
            <a:pPr>
              <a:lnSpc>
                <a:spcPts val="2300"/>
              </a:lnSpc>
            </a:pP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Орфографические ошибки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значительно снижают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качество итоговых моделей и поэтому требуют исправления.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2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5262797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Цели и задачи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1039" y="1414816"/>
            <a:ext cx="8508168" cy="9002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Цель</a:t>
            </a: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: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 Разработать метод и реализовать инструмент автоматической коррекции орфографии для анализа клинических текстов на русском языке.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2466887"/>
            <a:ext cx="8203149" cy="194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Задачи</a:t>
            </a: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:</a:t>
            </a:r>
            <a:endParaRPr lang="en-US" sz="1800" u="sng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Аналитический обзор</a:t>
            </a: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Первичный анализ </a:t>
            </a:r>
            <a:r>
              <a:rPr lang="ru-RU" sz="1800" dirty="0">
                <a:solidFill>
                  <a:srgbClr val="303030"/>
                </a:solidFill>
                <a:latin typeface="Montserrat" panose="00000500000000000000" pitchFamily="2" charset="-52"/>
              </a:rPr>
              <a:t>и предобработка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данных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Анализ существующих инструментов</a:t>
            </a:r>
          </a:p>
          <a:p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Реализация 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нового инструмент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а</a:t>
            </a: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3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2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Ошибки в текстах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7755" y="4561378"/>
            <a:ext cx="53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4</a:t>
            </a:r>
            <a:r>
              <a:rPr lang="ru-RU" sz="1400" dirty="0" smtClean="0">
                <a:latin typeface="Montserrat" panose="00000500000000000000" pitchFamily="2" charset="-52"/>
              </a:rPr>
              <a:t>/9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6" y="1554807"/>
            <a:ext cx="7241778" cy="2690622"/>
          </a:xfrm>
        </p:spPr>
      </p:pic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Первичный анализ данных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5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  <a:endParaRPr lang="ru-RU" sz="1400" dirty="0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433160" y="1571962"/>
                <a:ext cx="8217353" cy="284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К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орпус из 2356 анамнезов пациентов медицинского центра им.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Алмазова</a:t>
                </a:r>
                <a:endParaRPr lang="ru-RU" sz="1800" dirty="0" smtClean="0">
                  <a:solidFill>
                    <a:srgbClr val="303030"/>
                  </a:solidFill>
                  <a:latin typeface="Montserrat" panose="00000500000000000000" pitchFamily="2" charset="-52"/>
                </a:endParaRPr>
              </a:p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Анамнезы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токенизированы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, 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отфильтрованы 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и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лемматизированы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.</a:t>
                </a:r>
              </a:p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91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токен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 - 99 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перцентиль количества отфильтрованных </a:t>
                </a:r>
                <a:r>
                  <a:rPr lang="ru-RU" sz="1800" dirty="0" err="1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токенов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1800" dirty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в 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анамнезе</a:t>
                </a:r>
              </a:p>
              <a:p>
                <a:pPr>
                  <a:lnSpc>
                    <a:spcPts val="2300"/>
                  </a:lnSpc>
                </a:pP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Необходимая производительность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0303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100 </a:t>
                </a:r>
                <a:r>
                  <a:rPr lang="ru-RU" sz="1800" dirty="0" smtClean="0">
                    <a:solidFill>
                      <a:srgbClr val="303030"/>
                    </a:solidFill>
                    <a:latin typeface="Montserrat" panose="00000500000000000000" pitchFamily="2" charset="-52"/>
                  </a:rPr>
                  <a:t>слов в секунду</a:t>
                </a:r>
              </a:p>
              <a:p>
                <a:pPr>
                  <a:lnSpc>
                    <a:spcPts val="2300"/>
                  </a:lnSpc>
                </a:pPr>
                <a:endParaRPr lang="ru-RU" sz="1800" dirty="0" smtClean="0">
                  <a:solidFill>
                    <a:srgbClr val="303030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>
          <p:sp>
            <p:nvSpPr>
              <p:cNvPr id="8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3160" y="1571962"/>
                <a:ext cx="8217353" cy="2848490"/>
              </a:xfrm>
              <a:prstGeom prst="rect">
                <a:avLst/>
              </a:prstGeom>
              <a:blipFill>
                <a:blip r:embed="rId2"/>
                <a:stretch>
                  <a:fillRect l="-445" t="-1071" r="-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599" y="713263"/>
            <a:ext cx="6854371" cy="661353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Существующие инструменты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53004"/>
              </p:ext>
            </p:extLst>
          </p:nvPr>
        </p:nvGraphicFramePr>
        <p:xfrm>
          <a:off x="350521" y="1462406"/>
          <a:ext cx="8435338" cy="2881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17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452997052"/>
                    </a:ext>
                  </a:extLst>
                </a:gridCol>
                <a:gridCol w="1968247">
                  <a:extLst>
                    <a:ext uri="{9D8B030D-6E8A-4147-A177-3AD203B41FA5}">
                      <a16:colId xmlns:a16="http://schemas.microsoft.com/office/drawing/2014/main" val="2167348384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Инструмент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Среднее количество слов</a:t>
                      </a:r>
                      <a:r>
                        <a:rPr lang="ru-RU" sz="1400" baseline="0" dirty="0" smtClean="0">
                          <a:latin typeface="Montserrat" panose="00000500000000000000" pitchFamily="2" charset="-52"/>
                        </a:rPr>
                        <a:t> в секунду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 anchor="ctr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Aspell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.65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0.775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0.7125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353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PyHunspell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0.59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11.5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PyEnchant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0.455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0.5275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26.4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LanguageTool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0.845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0.7425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19.1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PySpellChecker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0.335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4.3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01707841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SymspellPy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15892.1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01348462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Jumspell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0.925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2043.2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268565575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Spellchecker prototype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0.41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0.83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0.07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56579837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6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06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Архитектура инструмента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7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600" y="4252686"/>
            <a:ext cx="1705429" cy="754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2" y="1512471"/>
            <a:ext cx="6306925" cy="32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729896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Заключение и дальнейшие планы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Проведён первичный анализ и обработка данных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Выполнен анализ существующих инструментов</a:t>
            </a: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Частично реализован инструмент для коррекции 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ru-RU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Дальнейшие планы</a:t>
            </a: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:</a:t>
            </a:r>
            <a:endParaRPr lang="en-US" sz="1600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Закончить разработку нового инструмента</a:t>
            </a:r>
          </a:p>
          <a:p>
            <a:pPr>
              <a:lnSpc>
                <a:spcPts val="2300"/>
              </a:lnSpc>
            </a:pP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Провести </a:t>
            </a:r>
            <a:r>
              <a:rPr lang="ru-RU" sz="2000" dirty="0" err="1" smtClean="0">
                <a:solidFill>
                  <a:srgbClr val="303030"/>
                </a:solidFill>
                <a:latin typeface="Montserrat" panose="00000500000000000000" pitchFamily="2" charset="-52"/>
              </a:rPr>
              <a:t>аппробацию</a:t>
            </a: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полученного инструмента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8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ru-RU" sz="1400" dirty="0">
                <a:latin typeface="Montserrat" panose="00000500000000000000" pitchFamily="2" charset="-52"/>
              </a:rPr>
              <a:t>9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8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9755</TotalTime>
  <Words>326</Words>
  <Application>Microsoft Office PowerPoint</Application>
  <PresentationFormat>Экран (16:9)</PresentationFormat>
  <Paragraphs>94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Gotham Pro</vt:lpstr>
      <vt:lpstr>Montserrat</vt:lpstr>
      <vt:lpstr>Montserrat Medium</vt:lpstr>
      <vt:lpstr>Montserrat SemiBold</vt:lpstr>
      <vt:lpstr>Cover</vt:lpstr>
      <vt:lpstr>1_Cover</vt:lpstr>
      <vt:lpstr>Разработка инструмента автоматической коррекции орфографии для анализа клинического текста на русском языке</vt:lpstr>
      <vt:lpstr>Презентация PowerPoint</vt:lpstr>
      <vt:lpstr>Презентация PowerPoint</vt:lpstr>
      <vt:lpstr>Ошибки в текстах</vt:lpstr>
      <vt:lpstr>Первичный анализ данных</vt:lpstr>
      <vt:lpstr>Существующие инструменты</vt:lpstr>
      <vt:lpstr>Архитектура инструмента</vt:lpstr>
      <vt:lpstr>Презентация PowerPoint</vt:lpstr>
      <vt:lpstr>Thank you for your attention!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Дмитрий Погребной</cp:lastModifiedBy>
  <cp:revision>121</cp:revision>
  <dcterms:created xsi:type="dcterms:W3CDTF">2014-06-27T12:30:22Z</dcterms:created>
  <dcterms:modified xsi:type="dcterms:W3CDTF">2022-02-03T10:05:29Z</dcterms:modified>
</cp:coreProperties>
</file>