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5"/>
  </p:notesMasterIdLst>
  <p:handoutMasterIdLst>
    <p:handoutMasterId r:id="rId16"/>
  </p:handoutMasterIdLst>
  <p:sldIdLst>
    <p:sldId id="265" r:id="rId3"/>
    <p:sldId id="257" r:id="rId4"/>
    <p:sldId id="267" r:id="rId5"/>
    <p:sldId id="264" r:id="rId6"/>
    <p:sldId id="266" r:id="rId7"/>
    <p:sldId id="271" r:id="rId8"/>
    <p:sldId id="272" r:id="rId9"/>
    <p:sldId id="268" r:id="rId10"/>
    <p:sldId id="273" r:id="rId11"/>
    <p:sldId id="263" r:id="rId12"/>
    <p:sldId id="270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8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701" y="77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subtitle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6273934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title</a:t>
            </a:r>
            <a:r>
              <a:rPr lang="ru-RU" dirty="0" smtClean="0"/>
              <a:t> </a:t>
            </a:r>
            <a:r>
              <a:rPr lang="ru-RU" dirty="0" err="1" smtClean="0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err="1" smtClean="0"/>
              <a:t>Click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edit</a:t>
            </a:r>
            <a:r>
              <a:rPr lang="ru-RU" dirty="0" smtClean="0"/>
              <a:t> </a:t>
            </a:r>
            <a:r>
              <a:rPr lang="ru-RU" dirty="0" err="1" smtClean="0"/>
              <a:t>Master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 </a:t>
            </a:r>
            <a:r>
              <a:rPr lang="ru-RU" dirty="0" err="1" smtClean="0"/>
              <a:t>styles</a:t>
            </a:r>
            <a:endParaRPr lang="ru-RU" dirty="0" smtClean="0"/>
          </a:p>
          <a:p>
            <a:pPr lvl="1"/>
            <a:r>
              <a:rPr lang="ru-RU" dirty="0" err="1" smtClean="0"/>
              <a:t>Second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2"/>
            <a:r>
              <a:rPr lang="ru-RU" dirty="0" err="1" smtClean="0"/>
              <a:t>Third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3"/>
            <a:r>
              <a:rPr lang="ru-RU" dirty="0" err="1" smtClean="0"/>
              <a:t>Fourth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ru-RU" dirty="0" smtClean="0"/>
          </a:p>
          <a:p>
            <a:pPr lvl="4"/>
            <a:r>
              <a:rPr lang="ru-RU" dirty="0" err="1" smtClean="0"/>
              <a:t>Fifth</a:t>
            </a:r>
            <a:r>
              <a:rPr lang="ru-RU" dirty="0" smtClean="0"/>
              <a:t> </a:t>
            </a:r>
            <a:r>
              <a:rPr lang="ru-RU" dirty="0" err="1" smtClean="0"/>
              <a:t>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9171" y="1879600"/>
            <a:ext cx="7525657" cy="132805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Montserrat SemiBold" panose="00000700000000000000" pitchFamily="2" charset="-52"/>
              </a:rPr>
              <a:t>Development of an automatic spelling correction tool for analyzing clinical text in Russian</a:t>
            </a:r>
            <a:endParaRPr lang="en-US" sz="4000" dirty="0">
              <a:latin typeface="Montserrat SemiBold" panose="00000700000000000000" pitchFamily="2" charset="-5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92124" y="3488788"/>
            <a:ext cx="8140702" cy="1010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Montserrat" panose="00000500000000000000" pitchFamily="2" charset="-52"/>
              </a:rPr>
              <a:t>Student: Dmitry </a:t>
            </a:r>
            <a:r>
              <a:rPr lang="en-US" dirty="0" err="1" smtClean="0">
                <a:latin typeface="Montserrat" panose="00000500000000000000" pitchFamily="2" charset="-52"/>
              </a:rPr>
              <a:t>Pogrebnoy</a:t>
            </a:r>
            <a:r>
              <a:rPr lang="en-US" dirty="0" smtClean="0">
                <a:latin typeface="Montserrat" panose="00000500000000000000" pitchFamily="2" charset="-52"/>
              </a:rPr>
              <a:t>, J413</a:t>
            </a:r>
            <a:r>
              <a:rPr lang="ru-RU" dirty="0" smtClean="0">
                <a:latin typeface="Montserrat" panose="00000500000000000000" pitchFamily="2" charset="-52"/>
              </a:rPr>
              <a:t>3</a:t>
            </a:r>
            <a:r>
              <a:rPr lang="en-US" dirty="0" smtClean="0">
                <a:latin typeface="Montserrat" panose="00000500000000000000" pitchFamily="2" charset="-52"/>
              </a:rPr>
              <a:t>2c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-52"/>
              </a:rPr>
              <a:t>S</a:t>
            </a:r>
            <a:r>
              <a:rPr lang="en-US" dirty="0" smtClean="0">
                <a:latin typeface="Montserrat" panose="00000500000000000000" pitchFamily="2" charset="-52"/>
              </a:rPr>
              <a:t>upervisor</a:t>
            </a:r>
            <a:r>
              <a:rPr lang="en-US" dirty="0" smtClean="0">
                <a:latin typeface="Montserrat" panose="00000500000000000000" pitchFamily="2" charset="-52"/>
              </a:rPr>
              <a:t>: </a:t>
            </a:r>
            <a:r>
              <a:rPr lang="en-US" dirty="0">
                <a:latin typeface="Montserrat" panose="00000500000000000000" pitchFamily="2" charset="-52"/>
              </a:rPr>
              <a:t>Sergey </a:t>
            </a:r>
            <a:r>
              <a:rPr lang="en-US" dirty="0" err="1">
                <a:latin typeface="Montserrat" panose="00000500000000000000" pitchFamily="2" charset="-52"/>
              </a:rPr>
              <a:t>Kovalchuk</a:t>
            </a:r>
            <a:r>
              <a:rPr lang="en-US" dirty="0">
                <a:latin typeface="Montserrat" panose="00000500000000000000" pitchFamily="2" charset="-52"/>
              </a:rPr>
              <a:t>, </a:t>
            </a:r>
            <a:r>
              <a:rPr lang="en-US" dirty="0" smtClean="0">
                <a:latin typeface="Montserrat" panose="00000500000000000000" pitchFamily="2" charset="-52"/>
              </a:rPr>
              <a:t>PhD</a:t>
            </a:r>
            <a:endParaRPr lang="ru-RU" dirty="0" smtClean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1258"/>
            <a:ext cx="8229600" cy="620483"/>
          </a:xfrm>
        </p:spPr>
        <p:txBody>
          <a:bodyPr/>
          <a:lstStyle/>
          <a:p>
            <a:r>
              <a:rPr lang="en-US" dirty="0" smtClean="0"/>
              <a:t>Thank you for your attention</a:t>
            </a:r>
            <a:r>
              <a:rPr lang="ru-RU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578684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Spelling errors in question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7" y="1433230"/>
            <a:ext cx="6669995" cy="29175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11/10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6034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 internals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203149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Error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</a:t>
            </a:r>
            <a:r>
              <a:rPr lang="ru-RU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t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he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ratio of the number of correctly corrected words to the total number of incorrect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medical words with spelling errors were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taken to compute error precision</a:t>
            </a: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Lexical precision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- the ratio of the number of unchanged modified words to the total number of correct words</a:t>
            </a:r>
            <a:endParaRPr lang="ru-RU" sz="16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200 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correct medical words were taken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 compute lexical precision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303030"/>
                </a:solidFill>
                <a:latin typeface="Montserrat SemiBold" panose="00000700000000000000" pitchFamily="2" charset="-52"/>
              </a:rPr>
              <a:t>The performance test</a:t>
            </a:r>
            <a:r>
              <a:rPr lang="en-US" sz="1600" dirty="0">
                <a:solidFill>
                  <a:srgbClr val="303030"/>
                </a:solidFill>
                <a:latin typeface="Montserrat" panose="00000500000000000000" pitchFamily="2" charset="-52"/>
              </a:rPr>
              <a:t> was done on a laptop on Ubuntu 20.04 with 16 GB RAM and Intel Core i7-9750H CPU @ 2.60GHz * </a:t>
            </a:r>
            <a:r>
              <a:rPr lang="en-US" sz="16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12</a:t>
            </a: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en-US" sz="16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6" y="4561378"/>
            <a:ext cx="624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latin typeface="Montserrat" panose="00000500000000000000" pitchFamily="2" charset="-52"/>
              </a:rPr>
              <a:t>12/10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8128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Electronic medical records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524000"/>
            <a:ext cx="84648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In healthcare, there are various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predictive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decision-making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models based on information from patients' medical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records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quality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of such models strongly depend on the quality of the source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texts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Electronic patient data is usually presented in plain text and contains a lot of spelling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errors</a:t>
            </a:r>
            <a:endParaRPr lang="ru-RU" sz="18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Spelling errors in the source texts greatly reduce the quality of the final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and therefore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require correction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" panose="00000500000000000000" pitchFamily="2" charset="-52"/>
              </a:rPr>
              <a:t>2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720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5262797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Goal and tasks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21039" y="1414816"/>
            <a:ext cx="8508168" cy="76045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Goal:</a:t>
            </a:r>
            <a:r>
              <a:rPr lang="ru-RU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Design a method and implement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an automatic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spelling correction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tool for analyzing clinical texts in Russian. </a:t>
            </a:r>
            <a:endParaRPr lang="ru-RU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2414136"/>
            <a:ext cx="8203149" cy="1592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u="sng" dirty="0" smtClean="0">
                <a:solidFill>
                  <a:srgbClr val="303030"/>
                </a:solidFill>
                <a:latin typeface="Montserrat SemiBold" panose="00000700000000000000" pitchFamily="2" charset="-52"/>
              </a:rPr>
              <a:t>Tasks for second semester:</a:t>
            </a:r>
            <a:endParaRPr lang="en-US" sz="1800" u="sng" dirty="0">
              <a:solidFill>
                <a:srgbClr val="303030"/>
              </a:solidFill>
              <a:latin typeface="Montserrat SemiBold" panose="00000700000000000000" pitchFamily="2" charset="-52"/>
            </a:endParaRP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Design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the spelling correction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process</a:t>
            </a:r>
            <a:endParaRPr lang="en-US" sz="1800" dirty="0" smtClean="0"/>
          </a:p>
          <a:p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Design the architecture of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 new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spellchecker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Implement prototype of new tool</a:t>
            </a:r>
          </a:p>
          <a:p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Conduct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testing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of </a:t>
            </a:r>
            <a:r>
              <a:rPr lang="en-US" sz="1800" dirty="0">
                <a:solidFill>
                  <a:srgbClr val="303030"/>
                </a:solidFill>
                <a:latin typeface="Montserrat" panose="00000500000000000000" pitchFamily="2" charset="-52"/>
              </a:rPr>
              <a:t>the developed </a:t>
            </a:r>
            <a:r>
              <a:rPr lang="en-US" sz="18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tool</a:t>
            </a:r>
            <a:endParaRPr lang="en-US" sz="1800" dirty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3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6287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Spelling correction process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96" y="1492735"/>
            <a:ext cx="5792329" cy="3456249"/>
          </a:xfrm>
        </p:spPr>
      </p:pic>
      <p:sp>
        <p:nvSpPr>
          <p:cNvPr id="11" name="TextBox 10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4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>
            <a:normAutofit/>
          </a:bodyPr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Tool architecture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88" y="1427971"/>
            <a:ext cx="6324941" cy="34411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5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000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Single 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526611"/>
              </p:ext>
            </p:extLst>
          </p:nvPr>
        </p:nvGraphicFramePr>
        <p:xfrm>
          <a:off x="350521" y="1374616"/>
          <a:ext cx="8435338" cy="294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0817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  <a:gridCol w="1378758">
                  <a:extLst>
                    <a:ext uri="{9D8B030D-6E8A-4147-A177-3AD203B41FA5}">
                      <a16:colId xmlns:a16="http://schemas.microsoft.com/office/drawing/2014/main" val="452997052"/>
                    </a:ext>
                  </a:extLst>
                </a:gridCol>
                <a:gridCol w="1968247">
                  <a:extLst>
                    <a:ext uri="{9D8B030D-6E8A-4147-A177-3AD203B41FA5}">
                      <a16:colId xmlns:a16="http://schemas.microsoft.com/office/drawing/2014/main" val="2167348384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Tool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words per 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Aspell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0.775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0.7125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353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PyHunspell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0.59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0.49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11.5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PyEnchant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0.5275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26.4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LanguageTool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-python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0.64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0.845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0.7425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19.1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PySpellChecker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0.335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0.765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0.55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4.3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01707841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SymspellPy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0.42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15892.1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4013484621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Montserrat" panose="00000500000000000000" pitchFamily="2" charset="-52"/>
                        </a:rPr>
                        <a:t>Jumspell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0.395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0.925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0.66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2043.2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565575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New</a:t>
                      </a:r>
                      <a:r>
                        <a:rPr lang="en-US" sz="1400" baseline="0" dirty="0" smtClean="0">
                          <a:latin typeface="Montserrat" panose="00000500000000000000" pitchFamily="2" charset="-52"/>
                        </a:rPr>
                        <a:t> tool (CPU)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0.4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8.4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5798373"/>
                  </a:ext>
                </a:extLst>
              </a:tr>
              <a:tr h="23956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New tool (GPU)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0.45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0.95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0.7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 smtClean="0">
                          <a:latin typeface="Gotham Pro" panose="02000503040000020004" pitchFamily="50" charset="0"/>
                          <a:cs typeface="Gotham Pro" panose="02000503040000020004" pitchFamily="50" charset="0"/>
                        </a:rPr>
                        <a:t>12.5</a:t>
                      </a:r>
                      <a:endParaRPr lang="en-GB" sz="1400" b="0" dirty="0">
                        <a:latin typeface="Gotham Pro" panose="02000503040000020004" pitchFamily="50" charset="0"/>
                        <a:cs typeface="Gotham Pro" panose="02000503040000020004" pitchFamily="50" charset="0"/>
                      </a:endParaRPr>
                    </a:p>
                  </a:txBody>
                  <a:tcPr marL="59396" marR="59396" marT="29698" marB="296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02258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6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01039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28600" y="713263"/>
            <a:ext cx="6294120" cy="661353"/>
          </a:xfrm>
        </p:spPr>
        <p:txBody>
          <a:bodyPr/>
          <a:lstStyle/>
          <a:p>
            <a:r>
              <a:rPr lang="en-US" b="0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Context word test</a:t>
            </a:r>
            <a:endParaRPr lang="ru-RU" b="0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graphicFrame>
        <p:nvGraphicFramePr>
          <p:cNvPr id="7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59641"/>
              </p:ext>
            </p:extLst>
          </p:nvPr>
        </p:nvGraphicFramePr>
        <p:xfrm>
          <a:off x="377370" y="2557463"/>
          <a:ext cx="8331200" cy="1436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280">
                  <a:extLst>
                    <a:ext uri="{9D8B030D-6E8A-4147-A177-3AD203B41FA5}">
                      <a16:colId xmlns:a16="http://schemas.microsoft.com/office/drawing/2014/main" val="3098728753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1425817054"/>
                    </a:ext>
                  </a:extLst>
                </a:gridCol>
                <a:gridCol w="2257460">
                  <a:extLst>
                    <a:ext uri="{9D8B030D-6E8A-4147-A177-3AD203B41FA5}">
                      <a16:colId xmlns:a16="http://schemas.microsoft.com/office/drawing/2014/main" val="3105112307"/>
                    </a:ext>
                  </a:extLst>
                </a:gridCol>
              </a:tblGrid>
              <a:tr h="3451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Metric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CPU mode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GPU mode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612851959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Error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</a:t>
                      </a:r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0.7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3897927660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Lexical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0.98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0.98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771102933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Overall precision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>
                          <a:latin typeface="Montserrat" panose="00000500000000000000" pitchFamily="2" charset="-52"/>
                        </a:rPr>
                        <a:t>0.</a:t>
                      </a:r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84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1934050702"/>
                  </a:ext>
                </a:extLst>
              </a:tr>
              <a:tr h="19668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Average words per second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51.5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Montserrat" panose="00000500000000000000" pitchFamily="2" charset="-52"/>
                        </a:rPr>
                        <a:t>100</a:t>
                      </a:r>
                      <a:endParaRPr lang="ru-RU" sz="1400" dirty="0">
                        <a:latin typeface="Montserrat" panose="00000500000000000000" pitchFamily="2" charset="-52"/>
                      </a:endParaRPr>
                    </a:p>
                  </a:txBody>
                  <a:tcPr marL="59396" marR="59396" marT="29698" marB="29698"/>
                </a:tc>
                <a:extLst>
                  <a:ext uri="{0D108BD9-81ED-4DB2-BD59-A6C34878D82A}">
                    <a16:rowId xmlns:a16="http://schemas.microsoft.com/office/drawing/2014/main" val="259483546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8600" y="1429657"/>
            <a:ext cx="8479970" cy="87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Context test contains 60 </a:t>
            </a:r>
            <a:r>
              <a:rPr lang="en-US" dirty="0" smtClean="0">
                <a:latin typeface="Montserrat" panose="00000500000000000000" pitchFamily="2" charset="0"/>
              </a:rPr>
              <a:t>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Montserrat" panose="00000500000000000000" pitchFamily="2" charset="0"/>
              </a:rPr>
              <a:t>Test sample –</a:t>
            </a:r>
            <a:r>
              <a:rPr lang="ru-RU" dirty="0" smtClean="0">
                <a:latin typeface="Montserrat" panose="00000500000000000000" pitchFamily="2" charset="0"/>
              </a:rPr>
              <a:t> </a:t>
            </a:r>
            <a:r>
              <a:rPr lang="en-US" dirty="0" smtClean="0">
                <a:latin typeface="Montserrat" panose="00000500000000000000" pitchFamily="2" charset="0"/>
              </a:rPr>
              <a:t>10 </a:t>
            </a:r>
            <a:r>
              <a:rPr lang="en-US" dirty="0">
                <a:latin typeface="Montserrat" panose="00000500000000000000" pitchFamily="2" charset="0"/>
              </a:rPr>
              <a:t>words, one of which has a spelling </a:t>
            </a:r>
            <a:r>
              <a:rPr lang="en-US" dirty="0" smtClean="0">
                <a:latin typeface="Montserrat" panose="00000500000000000000" pitchFamily="2" charset="0"/>
              </a:rPr>
              <a:t>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7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951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Conclusio</a:t>
            </a:r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n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The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new spelling correction process is designed</a:t>
            </a: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architecture of the new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spellchecker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tool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is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designed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prototype of the spell checker tool is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implemented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Testing of the developed tool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is conducted</a:t>
            </a:r>
          </a:p>
          <a:p>
            <a:pPr marL="0" indent="0">
              <a:lnSpc>
                <a:spcPts val="2300"/>
              </a:lnSpc>
              <a:buNone/>
            </a:pPr>
            <a:endParaRPr lang="en-US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The p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roject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was presented at the XI Congress of Young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Scientists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8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24847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321039" y="742013"/>
            <a:ext cx="6925581" cy="546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303030"/>
                </a:solidFill>
                <a:latin typeface="Montserrat Medium" panose="00000600000000000000" pitchFamily="2" charset="-52"/>
              </a:rPr>
              <a:t>F</a:t>
            </a:r>
            <a:r>
              <a:rPr lang="en-US" dirty="0" smtClean="0">
                <a:solidFill>
                  <a:srgbClr val="303030"/>
                </a:solidFill>
                <a:latin typeface="Montserrat Medium" panose="00000600000000000000" pitchFamily="2" charset="-52"/>
              </a:rPr>
              <a:t>urther plans</a:t>
            </a:r>
            <a:endParaRPr lang="ru-RU" dirty="0">
              <a:solidFill>
                <a:srgbClr val="303030"/>
              </a:solidFill>
              <a:latin typeface="Montserrat Medium" panose="00000600000000000000" pitchFamily="2" charset="-52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321039" y="1436914"/>
            <a:ext cx="8502921" cy="2872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Improve and optimize the spelling correction process 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Try to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fine-tune </a:t>
            </a: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other language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models</a:t>
            </a:r>
            <a:r>
              <a:rPr lang="ru-RU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based on BERT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Conduct more wide-ranging testing and </a:t>
            </a:r>
            <a:r>
              <a:rPr lang="en-US" sz="2000" dirty="0" smtClean="0">
                <a:solidFill>
                  <a:srgbClr val="303030"/>
                </a:solidFill>
                <a:latin typeface="Montserrat" panose="00000500000000000000" pitchFamily="2" charset="-52"/>
              </a:rPr>
              <a:t>approbation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  <a:p>
            <a:pPr>
              <a:lnSpc>
                <a:spcPts val="2300"/>
              </a:lnSpc>
            </a:pPr>
            <a:r>
              <a:rPr lang="en-US" sz="2000" dirty="0">
                <a:solidFill>
                  <a:srgbClr val="303030"/>
                </a:solidFill>
                <a:latin typeface="Montserrat" panose="00000500000000000000" pitchFamily="2" charset="-52"/>
              </a:rPr>
              <a:t>Measure the effect of the developed tool on medical models</a:t>
            </a:r>
            <a:endParaRPr lang="ru-RU" sz="2000" dirty="0" smtClean="0">
              <a:solidFill>
                <a:srgbClr val="303030"/>
              </a:solidFill>
              <a:latin typeface="Montserrat" panose="00000500000000000000" pitchFamily="2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65887" y="4561378"/>
            <a:ext cx="55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Montserrat" panose="00000500000000000000" pitchFamily="2" charset="-52"/>
              </a:rPr>
              <a:t>9</a:t>
            </a:r>
            <a:r>
              <a:rPr lang="ru-RU" sz="1400" dirty="0" smtClean="0">
                <a:latin typeface="Montserrat" panose="00000500000000000000" pitchFamily="2" charset="-52"/>
              </a:rPr>
              <a:t>/10</a:t>
            </a:r>
            <a:endParaRPr lang="ru-RU" sz="1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860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8667</TotalTime>
  <Words>459</Words>
  <Application>Microsoft Office PowerPoint</Application>
  <PresentationFormat>Экран (16:9)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Gotham Pro</vt:lpstr>
      <vt:lpstr>Montserrat</vt:lpstr>
      <vt:lpstr>Montserrat Medium</vt:lpstr>
      <vt:lpstr>Montserrat SemiBold</vt:lpstr>
      <vt:lpstr>Cover</vt:lpstr>
      <vt:lpstr>1_Cover</vt:lpstr>
      <vt:lpstr>Development of an automatic spelling correction tool for analyzing clinical text in Russian</vt:lpstr>
      <vt:lpstr>Презентация PowerPoint</vt:lpstr>
      <vt:lpstr>Презентация PowerPoint</vt:lpstr>
      <vt:lpstr>Spelling correction process</vt:lpstr>
      <vt:lpstr>Tool architecture</vt:lpstr>
      <vt:lpstr>Single word test</vt:lpstr>
      <vt:lpstr>Context word test</vt:lpstr>
      <vt:lpstr>Презентация PowerPoint</vt:lpstr>
      <vt:lpstr>Презентация PowerPoint</vt:lpstr>
      <vt:lpstr>Thank you for your attention!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Дмитрий Погребной</cp:lastModifiedBy>
  <cp:revision>101</cp:revision>
  <dcterms:created xsi:type="dcterms:W3CDTF">2014-06-27T12:30:22Z</dcterms:created>
  <dcterms:modified xsi:type="dcterms:W3CDTF">2022-06-24T08:57:19Z</dcterms:modified>
</cp:coreProperties>
</file>