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57" r:id="rId4"/>
    <p:sldId id="267" r:id="rId5"/>
    <p:sldId id="264" r:id="rId6"/>
    <p:sldId id="272" r:id="rId7"/>
    <p:sldId id="271" r:id="rId8"/>
    <p:sldId id="266" r:id="rId9"/>
    <p:sldId id="268" r:id="rId10"/>
    <p:sldId id="263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701" y="77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2124" y="1494970"/>
            <a:ext cx="8225971" cy="1399949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SemiBold" panose="00000700000000000000" pitchFamily="2" charset="-52"/>
              </a:rPr>
              <a:t>Разработка инструмента автоматической коррекции орфографии для анализа клинического текста на русском </a:t>
            </a:r>
            <a:r>
              <a:rPr lang="ru-RU" sz="2800" dirty="0" smtClean="0">
                <a:latin typeface="Montserrat SemiBold" panose="00000700000000000000" pitchFamily="2" charset="-52"/>
              </a:rPr>
              <a:t>языке</a:t>
            </a:r>
            <a:endParaRPr lang="en-US" sz="2800" dirty="0">
              <a:latin typeface="Montserrat SemiBold" panose="00000700000000000000" pitchFamily="2" charset="-5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92123" y="3143908"/>
            <a:ext cx="8140702" cy="65693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Дмитрий Погребной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Руководитель</a:t>
            </a:r>
            <a:r>
              <a:rPr lang="en-US" dirty="0" smtClean="0">
                <a:latin typeface="Montserrat" panose="00000500000000000000" pitchFamily="2" charset="-52"/>
              </a:rPr>
              <a:t>: </a:t>
            </a:r>
            <a:r>
              <a:rPr lang="ru-RU" dirty="0" smtClean="0">
                <a:latin typeface="Montserrat" panose="00000500000000000000" pitchFamily="2" charset="-52"/>
              </a:rPr>
              <a:t>Ковальчук С.В.</a:t>
            </a:r>
            <a:endParaRPr lang="en-US" dirty="0" smtClean="0">
              <a:latin typeface="Montserrat" panose="00000500000000000000" pitchFamily="2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76474" y="421894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Montserrat" panose="00000500000000000000" pitchFamily="2" charset="-52"/>
              </a:rPr>
              <a:t>Научная и учебно-методическая конференция Университета ИТМО</a:t>
            </a:r>
          </a:p>
          <a:p>
            <a:pPr algn="ctr"/>
            <a:r>
              <a:rPr lang="ru-RU" sz="1200" dirty="0">
                <a:solidFill>
                  <a:schemeClr val="bg1"/>
                </a:solidFill>
                <a:latin typeface="Montserrat" panose="00000500000000000000" pitchFamily="2" charset="-52"/>
              </a:rPr>
              <a:t>Санкт-Петербург</a:t>
            </a:r>
          </a:p>
          <a:p>
            <a:pPr algn="ctr"/>
            <a:r>
              <a:rPr lang="ru-RU" sz="1200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2022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Тестирование инструментов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524000"/>
            <a:ext cx="8203149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Error precision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–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отношение количества корректно исправленных слов к общему количеству некорректных слов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200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медицинских слов с орфографическими ошибками для расчета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error precision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Lexical precision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–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отношение количества неизмененных корректных слов к общему количеству корректных слов 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200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корректных медицинских текстов для расчета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lexical precision</a:t>
            </a:r>
          </a:p>
          <a:p>
            <a:pPr>
              <a:lnSpc>
                <a:spcPct val="100000"/>
              </a:lnSpc>
            </a:pPr>
            <a:r>
              <a:rPr lang="ru-RU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Производительность </a:t>
            </a:r>
            <a:r>
              <a:rPr lang="ru-RU" sz="1600" dirty="0">
                <a:solidFill>
                  <a:srgbClr val="303030"/>
                </a:solidFill>
                <a:latin typeface="Montserrat" panose="00000500000000000000" pitchFamily="2" charset="-52"/>
              </a:rPr>
              <a:t>замерялась на ноутбуке под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 Ubuntu 20.04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с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16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GB RAM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и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Intel Core i7-9750H CPU @ 2.60GHz *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12</a:t>
            </a: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57755" y="4561378"/>
            <a:ext cx="53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10/</a:t>
            </a:r>
            <a:r>
              <a:rPr lang="ru-RU" sz="1400" dirty="0">
                <a:latin typeface="Montserrat" panose="00000500000000000000" pitchFamily="2" charset="-5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8128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Актуальность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407886"/>
            <a:ext cx="84648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Существует множество различных моделей машинного обучения основанных на </a:t>
            </a:r>
            <a:r>
              <a:rPr lang="ru-RU" sz="1800" dirty="0">
                <a:solidFill>
                  <a:srgbClr val="303030"/>
                </a:solidFill>
                <a:latin typeface="Montserrat" panose="00000500000000000000" pitchFamily="2" charset="-52"/>
              </a:rPr>
              <a:t>информации из медицинских карт 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пациентов.</a:t>
            </a:r>
          </a:p>
          <a:p>
            <a:pPr>
              <a:lnSpc>
                <a:spcPts val="2300"/>
              </a:lnSpc>
            </a:pP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Качество таких моделей сильно зависит от качества исходных текстов.</a:t>
            </a:r>
          </a:p>
          <a:p>
            <a:pPr>
              <a:lnSpc>
                <a:spcPts val="2300"/>
              </a:lnSpc>
            </a:pP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Электронные карты пациентов </a:t>
            </a:r>
            <a:r>
              <a:rPr lang="ru-RU" sz="1800" dirty="0">
                <a:solidFill>
                  <a:srgbClr val="303030"/>
                </a:solidFill>
                <a:latin typeface="Montserrat" panose="00000500000000000000" pitchFamily="2" charset="-52"/>
              </a:rPr>
              <a:t>обычно представлены 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в виде простого текста </a:t>
            </a:r>
            <a:r>
              <a:rPr lang="ru-RU" sz="1800" dirty="0">
                <a:solidFill>
                  <a:srgbClr val="303030"/>
                </a:solidFill>
                <a:latin typeface="Montserrat" panose="00000500000000000000" pitchFamily="2" charset="-52"/>
              </a:rPr>
              <a:t>и содержат 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орфографические ошибки</a:t>
            </a:r>
          </a:p>
          <a:p>
            <a:pPr>
              <a:lnSpc>
                <a:spcPts val="2300"/>
              </a:lnSpc>
            </a:pPr>
            <a:r>
              <a:rPr lang="ru-RU" sz="1800" dirty="0">
                <a:solidFill>
                  <a:srgbClr val="303030"/>
                </a:solidFill>
                <a:latin typeface="Montserrat" panose="00000500000000000000" pitchFamily="2" charset="-52"/>
              </a:rPr>
              <a:t>Орфографические ошибки 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значительно снижают </a:t>
            </a:r>
            <a:r>
              <a:rPr lang="ru-RU" sz="1800" dirty="0">
                <a:solidFill>
                  <a:srgbClr val="303030"/>
                </a:solidFill>
                <a:latin typeface="Montserrat" panose="00000500000000000000" pitchFamily="2" charset="-52"/>
              </a:rPr>
              <a:t>качество итоговых моделей и поэтому требуют исправления.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2</a:t>
            </a:r>
            <a:r>
              <a:rPr lang="ru-RU" sz="1400" dirty="0" smtClean="0">
                <a:latin typeface="Montserrat" panose="00000500000000000000" pitchFamily="2" charset="-52"/>
              </a:rPr>
              <a:t>/</a:t>
            </a:r>
            <a:r>
              <a:rPr lang="ru-RU" sz="1400" dirty="0">
                <a:latin typeface="Montserrat" panose="00000500000000000000" pitchFamily="2" charset="-5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5262797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Цели и задачи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21039" y="1414816"/>
            <a:ext cx="8508168" cy="90021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Цель</a:t>
            </a:r>
            <a:r>
              <a:rPr lang="en-US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:</a:t>
            </a:r>
            <a:r>
              <a:rPr lang="ru-RU" sz="1800" dirty="0">
                <a:solidFill>
                  <a:srgbClr val="303030"/>
                </a:solidFill>
                <a:latin typeface="Montserrat" panose="00000500000000000000" pitchFamily="2" charset="-52"/>
              </a:rPr>
              <a:t> Разработать метод и реализовать инструмент автоматической коррекции орфографии для анализа клинических текстов на русском языке. 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2466887"/>
            <a:ext cx="8203149" cy="194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Задачи</a:t>
            </a:r>
            <a:r>
              <a:rPr lang="en-US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:</a:t>
            </a:r>
            <a:endParaRPr lang="en-US" sz="1800" u="sng" dirty="0">
              <a:solidFill>
                <a:srgbClr val="303030"/>
              </a:solidFill>
              <a:latin typeface="Montserrat SemiBold" panose="00000700000000000000" pitchFamily="2" charset="-52"/>
            </a:endParaRPr>
          </a:p>
          <a:p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Аналитический обзор</a:t>
            </a:r>
          </a:p>
          <a:p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Первичный анализ </a:t>
            </a:r>
            <a:r>
              <a:rPr lang="ru-RU" sz="1800" dirty="0">
                <a:solidFill>
                  <a:srgbClr val="303030"/>
                </a:solidFill>
                <a:latin typeface="Montserrat" panose="00000500000000000000" pitchFamily="2" charset="-52"/>
              </a:rPr>
              <a:t>и предобработка 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данных</a:t>
            </a:r>
          </a:p>
          <a:p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Анализ существующих инструментов</a:t>
            </a:r>
          </a:p>
          <a:p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Реализация нового инструмента</a:t>
            </a: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3</a:t>
            </a:r>
            <a:r>
              <a:rPr lang="ru-RU" sz="1400" dirty="0" smtClean="0">
                <a:latin typeface="Montserrat" panose="00000500000000000000" pitchFamily="2" charset="-52"/>
              </a:rPr>
              <a:t>/</a:t>
            </a:r>
            <a:r>
              <a:rPr lang="ru-RU" sz="1400" dirty="0">
                <a:latin typeface="Montserrat" panose="00000500000000000000" pitchFamily="2" charset="-5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628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/>
          <a:lstStyle/>
          <a:p>
            <a:r>
              <a:rPr lang="ru-RU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Ошибки в текстах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7755" y="4561378"/>
            <a:ext cx="53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4</a:t>
            </a:r>
            <a:r>
              <a:rPr lang="ru-RU" sz="1400" dirty="0" smtClean="0">
                <a:latin typeface="Montserrat" panose="00000500000000000000" pitchFamily="2" charset="-52"/>
              </a:rPr>
              <a:t>/9</a:t>
            </a:r>
            <a:endParaRPr lang="ru-RU" sz="1400" dirty="0">
              <a:latin typeface="Montserrat" panose="00000500000000000000" pitchFamily="2" charset="-52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6" y="1554807"/>
            <a:ext cx="7241778" cy="2690622"/>
          </a:xfrm>
        </p:spPr>
      </p:pic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/>
          <a:lstStyle/>
          <a:p>
            <a:r>
              <a:rPr lang="ru-RU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Первичный анализ данных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5/</a:t>
            </a:r>
            <a:r>
              <a:rPr lang="ru-RU" sz="1400" dirty="0">
                <a:latin typeface="Montserrat" panose="00000500000000000000" pitchFamily="2" charset="-52"/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433160" y="1571962"/>
                <a:ext cx="8217353" cy="28484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Корпус из 2356 анамнезов пациентов медицинского центра им. </a:t>
                </a:r>
                <a:r>
                  <a:rPr lang="ru-RU" sz="1800" dirty="0" err="1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Алмазова</a:t>
                </a:r>
                <a:endParaRPr lang="ru-RU" sz="1800" dirty="0" smtClean="0">
                  <a:solidFill>
                    <a:srgbClr val="303030"/>
                  </a:solidFill>
                  <a:latin typeface="Montserrat" panose="00000500000000000000" pitchFamily="2" charset="-52"/>
                </a:endParaRPr>
              </a:p>
              <a:p>
                <a:pPr>
                  <a:lnSpc>
                    <a:spcPts val="2300"/>
                  </a:lnSpc>
                </a:pP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Анамнезы </a:t>
                </a:r>
                <a:r>
                  <a:rPr lang="ru-RU" sz="1800" dirty="0" err="1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токенизированы</a:t>
                </a: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, отфильтрованы и </a:t>
                </a:r>
                <a:r>
                  <a:rPr lang="ru-RU" sz="1800" dirty="0" err="1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лемматизированы</a:t>
                </a: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.</a:t>
                </a:r>
              </a:p>
              <a:p>
                <a:pPr>
                  <a:lnSpc>
                    <a:spcPts val="2300"/>
                  </a:lnSpc>
                </a:pP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91 </a:t>
                </a:r>
                <a:r>
                  <a:rPr lang="ru-RU" sz="1800" dirty="0" err="1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токен</a:t>
                </a: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 - 99 перцентиль количества отфильтрованных </a:t>
                </a:r>
                <a:r>
                  <a:rPr lang="ru-RU" sz="1800" dirty="0" err="1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токенов</a:t>
                </a: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1800" dirty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в </a:t>
                </a: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анамнезе</a:t>
                </a:r>
              </a:p>
              <a:p>
                <a:pPr>
                  <a:lnSpc>
                    <a:spcPts val="2300"/>
                  </a:lnSpc>
                </a:pP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Необходимая производительность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100 </a:t>
                </a: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слов в секунду</a:t>
                </a:r>
              </a:p>
              <a:p>
                <a:pPr>
                  <a:lnSpc>
                    <a:spcPts val="2300"/>
                  </a:lnSpc>
                </a:pPr>
                <a:endParaRPr lang="ru-RU" sz="1800" dirty="0" smtClean="0">
                  <a:solidFill>
                    <a:srgbClr val="303030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8" name="Объек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3160" y="1571962"/>
                <a:ext cx="8217353" cy="2848490"/>
              </a:xfrm>
              <a:prstGeom prst="rect">
                <a:avLst/>
              </a:prstGeom>
              <a:blipFill>
                <a:blip r:embed="rId2"/>
                <a:stretch>
                  <a:fillRect l="-445" t="-1071" r="-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6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599" y="713263"/>
            <a:ext cx="6854371" cy="661353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Существующие инструменты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graphicFrame>
        <p:nvGraphicFramePr>
          <p:cNvPr id="7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653004"/>
              </p:ext>
            </p:extLst>
          </p:nvPr>
        </p:nvGraphicFramePr>
        <p:xfrm>
          <a:off x="350521" y="1462406"/>
          <a:ext cx="8435338" cy="2881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17">
                  <a:extLst>
                    <a:ext uri="{9D8B030D-6E8A-4147-A177-3AD203B41FA5}">
                      <a16:colId xmlns:a16="http://schemas.microsoft.com/office/drawing/2014/main" val="3098728753"/>
                    </a:ext>
                  </a:extLst>
                </a:gridCol>
                <a:gridCol w="1378758">
                  <a:extLst>
                    <a:ext uri="{9D8B030D-6E8A-4147-A177-3AD203B41FA5}">
                      <a16:colId xmlns:a16="http://schemas.microsoft.com/office/drawing/2014/main" val="1425817054"/>
                    </a:ext>
                  </a:extLst>
                </a:gridCol>
                <a:gridCol w="1378758">
                  <a:extLst>
                    <a:ext uri="{9D8B030D-6E8A-4147-A177-3AD203B41FA5}">
                      <a16:colId xmlns:a16="http://schemas.microsoft.com/office/drawing/2014/main" val="3105112307"/>
                    </a:ext>
                  </a:extLst>
                </a:gridCol>
                <a:gridCol w="1378758">
                  <a:extLst>
                    <a:ext uri="{9D8B030D-6E8A-4147-A177-3AD203B41FA5}">
                      <a16:colId xmlns:a16="http://schemas.microsoft.com/office/drawing/2014/main" val="452997052"/>
                    </a:ext>
                  </a:extLst>
                </a:gridCol>
                <a:gridCol w="1968247">
                  <a:extLst>
                    <a:ext uri="{9D8B030D-6E8A-4147-A177-3AD203B41FA5}">
                      <a16:colId xmlns:a16="http://schemas.microsoft.com/office/drawing/2014/main" val="2167348384"/>
                    </a:ext>
                  </a:extLst>
                </a:gridCol>
              </a:tblGrid>
              <a:tr h="34515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Инструмент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Error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Lexical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Overall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Среднее количество слов</a:t>
                      </a:r>
                      <a:r>
                        <a:rPr lang="ru-RU" sz="1400" baseline="0" dirty="0" smtClean="0">
                          <a:latin typeface="Montserrat" panose="00000500000000000000" pitchFamily="2" charset="-52"/>
                        </a:rPr>
                        <a:t> в секунду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 anchor="ctr"/>
                </a:tc>
                <a:extLst>
                  <a:ext uri="{0D108BD9-81ED-4DB2-BD59-A6C34878D82A}">
                    <a16:rowId xmlns:a16="http://schemas.microsoft.com/office/drawing/2014/main" val="612851959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Aspell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-python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</a:t>
                      </a:r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.65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0.775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0.7125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353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3897927660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PyHunspell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0.59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0.54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11.5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771102933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PyEnchant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0.6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0.455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0.5275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26.4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1934050702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LanguageTool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-python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0.64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0.845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0.7425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19.1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594835465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PySpellChecker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0.335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0.765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0.55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4.3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701707841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SymspellPy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0.42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0.78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0.6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15892.1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4013484621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Jumspell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0.395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0.925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0.66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2043.2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4268565575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Spellchecker prototype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0.41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0.83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0.62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0.07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56579837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6/</a:t>
            </a:r>
            <a:r>
              <a:rPr lang="ru-RU" sz="1400" dirty="0">
                <a:latin typeface="Montserrat" panose="00000500000000000000" pitchFamily="2" charset="-5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063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Архитектура инструмента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7/</a:t>
            </a:r>
            <a:r>
              <a:rPr lang="ru-RU" sz="1400" dirty="0">
                <a:latin typeface="Montserrat" panose="00000500000000000000" pitchFamily="2" charset="-52"/>
              </a:rPr>
              <a:t>9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1600" y="4252686"/>
            <a:ext cx="1705429" cy="754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12" y="1512471"/>
            <a:ext cx="6306925" cy="320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729896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Заключение и дальнейшие планы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436914"/>
            <a:ext cx="85029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Проведён первичный анализ и обработка данных</a:t>
            </a:r>
            <a:endParaRPr lang="en-US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Выполнен анализ существующих инструментов</a:t>
            </a:r>
          </a:p>
          <a:p>
            <a:pPr>
              <a:lnSpc>
                <a:spcPts val="2300"/>
              </a:lnSpc>
            </a:pP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Частично реализован инструмент для коррекции </a:t>
            </a:r>
            <a:endParaRPr lang="ru-RU" sz="20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ru-RU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Дальнейшие планы</a:t>
            </a:r>
            <a:r>
              <a:rPr lang="en-US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:</a:t>
            </a:r>
            <a:endParaRPr lang="en-US" sz="1600" dirty="0">
              <a:solidFill>
                <a:srgbClr val="303030"/>
              </a:solidFill>
              <a:latin typeface="Montserrat SemiBold" panose="000007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Закончить разработку нового инструмента</a:t>
            </a:r>
          </a:p>
          <a:p>
            <a:pPr>
              <a:lnSpc>
                <a:spcPts val="2300"/>
              </a:lnSpc>
            </a:pP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Провести </a:t>
            </a:r>
            <a:r>
              <a:rPr lang="ru-RU" sz="2000" dirty="0" err="1" smtClean="0">
                <a:solidFill>
                  <a:srgbClr val="303030"/>
                </a:solidFill>
                <a:latin typeface="Montserrat" panose="00000500000000000000" pitchFamily="2" charset="-52"/>
              </a:rPr>
              <a:t>аппробацию</a:t>
            </a: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полученного инструмента</a:t>
            </a:r>
            <a:endParaRPr lang="ru-RU" sz="20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8/</a:t>
            </a:r>
            <a:r>
              <a:rPr lang="ru-RU" sz="1400" dirty="0">
                <a:latin typeface="Montserrat" panose="00000500000000000000" pitchFamily="2" charset="-5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484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 smtClean="0"/>
              <a:t>Thank you for your attention</a:t>
            </a:r>
            <a:r>
              <a:rPr lang="ru-RU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 smtClean="0"/>
              <a:t>www.</a:t>
            </a:r>
            <a:r>
              <a:rPr lang="pl-PL" dirty="0" smtClean="0"/>
              <a:t>ifmo.ru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9965</TotalTime>
  <Words>326</Words>
  <Application>Microsoft Office PowerPoint</Application>
  <PresentationFormat>Экран (16:9)</PresentationFormat>
  <Paragraphs>94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Gotham Pro</vt:lpstr>
      <vt:lpstr>Montserrat</vt:lpstr>
      <vt:lpstr>Montserrat Medium</vt:lpstr>
      <vt:lpstr>Montserrat SemiBold</vt:lpstr>
      <vt:lpstr>Cover</vt:lpstr>
      <vt:lpstr>1_Cover</vt:lpstr>
      <vt:lpstr>Разработка инструмента автоматической коррекции орфографии для анализа клинического текста на русском языке</vt:lpstr>
      <vt:lpstr>Презентация PowerPoint</vt:lpstr>
      <vt:lpstr>Презентация PowerPoint</vt:lpstr>
      <vt:lpstr>Ошибки в текстах</vt:lpstr>
      <vt:lpstr>Первичный анализ данных</vt:lpstr>
      <vt:lpstr>Существующие инструменты</vt:lpstr>
      <vt:lpstr>Архитектура инструмента</vt:lpstr>
      <vt:lpstr>Презентация PowerPoint</vt:lpstr>
      <vt:lpstr>Thank you for your attention!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Дмитрий Погребной</cp:lastModifiedBy>
  <cp:revision>121</cp:revision>
  <dcterms:created xsi:type="dcterms:W3CDTF">2014-06-27T12:30:22Z</dcterms:created>
  <dcterms:modified xsi:type="dcterms:W3CDTF">2022-04-06T12:55:08Z</dcterms:modified>
</cp:coreProperties>
</file>