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Candara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eY2lFtYr98AnlrFxlJ0NhDMYW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DC59C12-11E3-47D0-9E6A-54D51BEF9856}">
  <a:tblStyle styleId="{3DC59C12-11E3-47D0-9E6A-54D51BEF98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ec40573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ec40573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8" name="Google Shape;18;p12" descr="MoleculeTrac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4019" y="224679"/>
            <a:ext cx="5795963" cy="394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над подписью">
  <p:cSld name="Рисунок над подписью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  <a:defRPr sz="36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>
            <a:spLocks noGrp="1"/>
          </p:cNvSpPr>
          <p:nvPr>
            <p:ph type="pic" idx="2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rgbClr val="BFBFBF"/>
          </a:solidFill>
          <a:ln w="63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dist="152400" dir="5400000" sx="90000" sy="-19000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  <a:defRPr sz="2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>
            <a:off x="777240" y="4639235"/>
            <a:ext cx="758571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ndara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ndara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вертик. текст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 rot="5400000">
            <a:off x="2593695" y="68355"/>
            <a:ext cx="3953436" cy="758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. загол. и текст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5186083" y="2250142"/>
            <a:ext cx="5607424" cy="19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1088022" y="146729"/>
            <a:ext cx="5610268" cy="614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объект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4802393" y="457201"/>
            <a:ext cx="356616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sz="2400"/>
            </a:lvl1pPr>
            <a:lvl2pPr marL="914400" lvl="1" indent="-3683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sz="2200"/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2"/>
          </p:nvPr>
        </p:nvSpPr>
        <p:spPr>
          <a:xfrm>
            <a:off x="779929" y="1828801"/>
            <a:ext cx="356616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ndara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ndara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олько заголовок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Сравнение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779462" y="2393575"/>
            <a:ext cx="3657600" cy="347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3"/>
          </p:nvPr>
        </p:nvSpPr>
        <p:spPr>
          <a:xfrm>
            <a:off x="4703763" y="1761565"/>
            <a:ext cx="3657600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4"/>
          </p:nvPr>
        </p:nvSpPr>
        <p:spPr>
          <a:xfrm>
            <a:off x="4703763" y="2393575"/>
            <a:ext cx="3657600" cy="347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dt" idx="10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ftr" idx="11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ndara"/>
              <a:buNone/>
              <a:defRPr sz="52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sz="24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Два объекта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779462" y="1892301"/>
            <a:ext cx="3657600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4703763" y="1892301"/>
            <a:ext cx="3657600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  <a:defRPr sz="36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>
            <a:spLocks noGrp="1"/>
          </p:cNvSpPr>
          <p:nvPr>
            <p:ph type="pic" idx="2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rgbClr val="BFBFBF"/>
          </a:solidFill>
          <a:ln w="63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dist="152400" dir="5400000" sx="90000" sy="-19000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  <a:defRPr sz="2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1"/>
          </p:nvPr>
        </p:nvSpPr>
        <p:spPr>
          <a:xfrm>
            <a:off x="777240" y="1828800"/>
            <a:ext cx="356616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ndara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ndara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14000" r="-14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 descr="GridOverlay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AFC2C8">
              <a:alpha val="9803"/>
            </a:srgbClr>
          </a:solidFill>
          <a:ln>
            <a:noFill/>
          </a:ln>
        </p:spPr>
      </p:pic>
      <p:sp>
        <p:nvSpPr>
          <p:cNvPr id="7" name="Google Shape;7;p11"/>
          <p:cNvSpPr txBox="1"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  <a:defRPr sz="5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sz="22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ftr" idx="11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ldNum" idx="12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383447" y="225083"/>
            <a:ext cx="7542212" cy="179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Проект </a:t>
            </a:r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800" i="1" dirty="0" smtClean="0">
                <a:latin typeface="Times New Roman" pitchFamily="18" charset="0"/>
                <a:cs typeface="Times New Roman" pitchFamily="18" charset="0"/>
              </a:rPr>
              <a:t>«Авиарейсы без потерь»</a:t>
            </a:r>
            <a:endParaRPr sz="4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1073957" y="4670474"/>
            <a:ext cx="7542212" cy="49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rPr lang="ru-RU" dirty="0"/>
              <a:t>Город вылета </a:t>
            </a:r>
            <a:r>
              <a:rPr lang="ru-RU" dirty="0" smtClean="0"/>
              <a:t>- Анапа</a:t>
            </a:r>
            <a:r>
              <a:rPr lang="ru-RU" dirty="0"/>
              <a:t>, период – зима 2017 года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3"/>
          </p:nvPr>
        </p:nvSpPr>
        <p:spPr>
          <a:xfrm>
            <a:off x="7528504" y="2147392"/>
            <a:ext cx="1615496" cy="19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rPr lang="ru-RU" dirty="0" smtClean="0"/>
              <a:t>Корреляционный анализ признаков</a:t>
            </a:r>
            <a:endParaRPr dirty="0"/>
          </a:p>
        </p:txBody>
      </p:sp>
      <p:pic>
        <p:nvPicPr>
          <p:cNvPr id="154" name="Google Shape;154;p9" descr="Снимок экрана 2021-02-21 в 17.16.54.png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3">
            <a:alphaModFix/>
          </a:blip>
          <a:srcRect l="-2291" r="780"/>
          <a:stretch/>
        </p:blipFill>
        <p:spPr>
          <a:xfrm>
            <a:off x="-144593" y="107577"/>
            <a:ext cx="7673096" cy="6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666920" y="360795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ru-RU" sz="4400" dirty="0" smtClean="0"/>
              <a:t>Оптимизировать перелеты можно следующим образом</a:t>
            </a:r>
            <a:r>
              <a:rPr lang="ru-RU" dirty="0" smtClean="0"/>
              <a:t>:</a:t>
            </a:r>
            <a:endParaRPr dirty="0"/>
          </a:p>
        </p:txBody>
      </p:sp>
      <p:sp>
        <p:nvSpPr>
          <p:cNvPr id="160" name="Google Shape;160;p10"/>
          <p:cNvSpPr txBox="1">
            <a:spLocks noGrp="1"/>
          </p:cNvSpPr>
          <p:nvPr>
            <p:ph type="body" idx="1"/>
          </p:nvPr>
        </p:nvSpPr>
        <p:spPr>
          <a:xfrm>
            <a:off x="329295" y="4743918"/>
            <a:ext cx="3657600" cy="109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rPr lang="ru-RU" dirty="0"/>
              <a:t>Сократить рейсы </a:t>
            </a:r>
            <a:r>
              <a:rPr lang="ru-RU" dirty="0" smtClean="0"/>
              <a:t>в Москву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rPr lang="ru-RU" dirty="0" smtClean="0"/>
              <a:t>Преимущественно использовать </a:t>
            </a:r>
            <a:r>
              <a:rPr lang="ru-RU" dirty="0" err="1" smtClean="0"/>
              <a:t>д</a:t>
            </a:r>
            <a:r>
              <a:rPr lang="en-US" dirty="0" smtClean="0"/>
              <a:t>k</a:t>
            </a:r>
            <a:r>
              <a:rPr lang="ru-RU" dirty="0" smtClean="0"/>
              <a:t>я перелетов </a:t>
            </a:r>
            <a:r>
              <a:rPr lang="en-US" dirty="0" smtClean="0"/>
              <a:t>Boeing</a:t>
            </a:r>
            <a:endParaRPr dirty="0"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3"/>
          </p:nvPr>
        </p:nvSpPr>
        <p:spPr>
          <a:xfrm>
            <a:off x="5238336" y="4828323"/>
            <a:ext cx="3657600" cy="109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rPr lang="ru-RU" dirty="0"/>
              <a:t>Прибыльность </a:t>
            </a:r>
            <a:r>
              <a:rPr lang="ru-RU" dirty="0" smtClean="0"/>
              <a:t>перелетов не </a:t>
            </a:r>
            <a:r>
              <a:rPr lang="ru-RU" dirty="0"/>
              <a:t>зависит от дней недели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765394" y="0"/>
            <a:ext cx="7581901" cy="1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ru-RU" dirty="0" smtClean="0"/>
              <a:t>Структура данных</a:t>
            </a:r>
            <a:endParaRPr dirty="0"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123" y="1312695"/>
            <a:ext cx="7813598" cy="5214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</a:pPr>
            <a:r>
              <a:rPr lang="ru-RU" sz="3200" dirty="0" smtClean="0"/>
              <a:t>ЗАДАЧА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Определить рейсы, от которых можно отказаться</a:t>
            </a:r>
            <a:endParaRPr sz="2000" dirty="0"/>
          </a:p>
        </p:txBody>
      </p:sp>
      <p:sp>
        <p:nvSpPr>
          <p:cNvPr id="107" name="Google Shape;107;p3"/>
          <p:cNvSpPr/>
          <p:nvPr/>
        </p:nvSpPr>
        <p:spPr>
          <a:xfrm>
            <a:off x="1195754" y="1547672"/>
            <a:ext cx="7047914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chemeClr val="lt1"/>
                </a:solidFill>
                <a:latin typeface="Candara"/>
                <a:sym typeface="Candara"/>
              </a:rPr>
              <a:t>Задействованные признаки: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0   </a:t>
            </a:r>
            <a:r>
              <a:rPr lang="ru-RU" sz="14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flight_id</a:t>
            </a: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- номер рейса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1   </a:t>
            </a:r>
            <a:r>
              <a:rPr lang="ru-RU" sz="14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airport_departure</a:t>
            </a: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- аэропорт города вылета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2   </a:t>
            </a:r>
            <a:r>
              <a:rPr lang="ru-RU" sz="14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airport_arrival</a:t>
            </a: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- аэропорт города прилета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3   </a:t>
            </a:r>
            <a:r>
              <a:rPr lang="ru-RU" sz="14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city</a:t>
            </a: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     - город прилета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4   </a:t>
            </a:r>
            <a:r>
              <a:rPr lang="ru-RU" sz="14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plane_model</a:t>
            </a: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- модель самолета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5   </a:t>
            </a:r>
            <a:r>
              <a:rPr lang="ru-RU" sz="14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time_departure</a:t>
            </a: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- дата и время вылета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6   </a:t>
            </a:r>
            <a:r>
              <a:rPr lang="ru-RU" sz="14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time_arrival</a:t>
            </a: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- дата и время прилета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7   </a:t>
            </a:r>
            <a:r>
              <a:rPr lang="ru-RU" sz="14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ticket_cost</a:t>
            </a: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- стоимость билета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8   </a:t>
            </a:r>
            <a:r>
              <a:rPr lang="ru-RU" sz="14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total_ticket_sale</a:t>
            </a: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- общая стоимость билетов на рейсе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9   </a:t>
            </a:r>
            <a:r>
              <a:rPr lang="ru-RU" sz="14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flight_duration</a:t>
            </a: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- продолжительность полета в часах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10   </a:t>
            </a:r>
            <a:r>
              <a:rPr lang="ru-RU" sz="14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fuel_expense</a:t>
            </a: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- расход на топливо в рейсе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11  </a:t>
            </a:r>
            <a:r>
              <a:rPr lang="ru-RU" sz="14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profit_total</a:t>
            </a: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- выручка за рейс, разница между </a:t>
            </a:r>
            <a:r>
              <a:rPr lang="ru-RU" sz="14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total_ticket_sale</a:t>
            </a:r>
            <a:r>
              <a:rPr lang="ru-RU" sz="14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и </a:t>
            </a:r>
            <a:r>
              <a:rPr lang="ru-RU" sz="14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fuel_expense</a:t>
            </a:r>
            <a:endParaRPr sz="1400" dirty="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ec4057314_0_0"/>
          <p:cNvSpPr txBox="1">
            <a:spLocks noGrp="1"/>
          </p:cNvSpPr>
          <p:nvPr>
            <p:ph type="title"/>
          </p:nvPr>
        </p:nvSpPr>
        <p:spPr>
          <a:xfrm>
            <a:off x="779462" y="107577"/>
            <a:ext cx="7581900" cy="16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Для расчетов использованы следующий расход топлива </a:t>
            </a:r>
            <a:r>
              <a:rPr lang="ru-RU" sz="3000" dirty="0" smtClean="0"/>
              <a:t>кг</a:t>
            </a:r>
            <a:r>
              <a:rPr lang="ru-RU" sz="3000" dirty="0" smtClean="0"/>
              <a:t>/</a:t>
            </a:r>
            <a:r>
              <a:rPr lang="ru-RU" sz="3000" dirty="0" smtClean="0"/>
              <a:t>час</a:t>
            </a:r>
            <a:endParaRPr sz="3000" dirty="0"/>
          </a:p>
        </p:txBody>
      </p:sp>
      <p:graphicFrame>
        <p:nvGraphicFramePr>
          <p:cNvPr id="113" name="Google Shape;113;gbec4057314_0_0"/>
          <p:cNvGraphicFramePr/>
          <p:nvPr/>
        </p:nvGraphicFramePr>
        <p:xfrm>
          <a:off x="779450" y="1557950"/>
          <a:ext cx="7051100" cy="4838550"/>
        </p:xfrm>
        <a:graphic>
          <a:graphicData uri="http://schemas.openxmlformats.org/drawingml/2006/table">
            <a:tbl>
              <a:tblPr>
                <a:noFill/>
                <a:tableStyleId>{3DC59C12-11E3-47D0-9E6A-54D51BEF9856}</a:tableStyleId>
              </a:tblPr>
              <a:tblGrid>
                <a:gridCol w="4964550"/>
                <a:gridCol w="2086550"/>
              </a:tblGrid>
              <a:tr h="422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model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bg1"/>
                          </a:solidFill>
                        </a:rPr>
                        <a:t>fuel kg/h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</a:tr>
              <a:tr h="465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bg1"/>
                          </a:solidFill>
                        </a:rPr>
                        <a:t>Bombardier CRJ-200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bg1"/>
                          </a:solidFill>
                        </a:rPr>
                        <a:t>1100,00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</a:tr>
              <a:tr h="465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bg1"/>
                          </a:solidFill>
                        </a:rPr>
                        <a:t>Boeing 767-300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bg1"/>
                          </a:solidFill>
                        </a:rPr>
                        <a:t>4800,00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</a:tr>
              <a:tr h="465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bg1"/>
                          </a:solidFill>
                        </a:rPr>
                        <a:t>Cessna 208 Caravan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bg1"/>
                          </a:solidFill>
                        </a:rPr>
                        <a:t>178,00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</a:tr>
              <a:tr h="465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bg1"/>
                          </a:solidFill>
                        </a:rPr>
                        <a:t>Boeing 737-300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bg1"/>
                          </a:solidFill>
                        </a:rPr>
                        <a:t>2400,00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</a:tr>
              <a:tr h="465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bg1"/>
                          </a:solidFill>
                        </a:rPr>
                        <a:t>Airbus A321-200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bg1"/>
                          </a:solidFill>
                        </a:rPr>
                        <a:t>2800,00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</a:tr>
              <a:tr h="465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bg1"/>
                          </a:solidFill>
                        </a:rPr>
                        <a:t>Airbus A319-100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bg1"/>
                          </a:solidFill>
                        </a:rPr>
                        <a:t>2374,00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</a:tr>
              <a:tr h="465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bg1"/>
                          </a:solidFill>
                        </a:rPr>
                        <a:t>Boeing 777-300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bg1"/>
                          </a:solidFill>
                        </a:rPr>
                        <a:t>7500,00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</a:tr>
              <a:tr h="465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Airbus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 A320-200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24300,00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</a:tr>
              <a:tr h="465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Sukhoi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 Superjet-100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1700,00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1425" anchor="b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779928" y="457201"/>
            <a:ext cx="778930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ru-RU"/>
              <a:t>Пропущенные значения</a:t>
            </a:r>
            <a:endParaRPr/>
          </a:p>
        </p:txBody>
      </p:sp>
      <p:pic>
        <p:nvPicPr>
          <p:cNvPr id="119" name="Google Shape;119;p4" descr="Снимок экрана 2021-02-21 в 15.28.22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8174" t="-140396" r="-8171"/>
          <a:stretch/>
        </p:blipFill>
        <p:spPr>
          <a:xfrm>
            <a:off x="2073980" y="457201"/>
            <a:ext cx="6294573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/>
          <p:nvPr/>
        </p:nvSpPr>
        <p:spPr>
          <a:xfrm>
            <a:off x="645104" y="2102027"/>
            <a:ext cx="810299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Как </a:t>
            </a:r>
            <a:r>
              <a:rPr lang="ru-RU" sz="1800" dirty="0" smtClean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видим, </a:t>
            </a:r>
            <a:r>
              <a:rPr lang="ru-RU" sz="1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три столбца имеют пусты значения, на самом деле в исходных данных были пропущены только </a:t>
            </a:r>
            <a:r>
              <a:rPr lang="ru-RU" sz="18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tickets_cost</a:t>
            </a:r>
            <a:r>
              <a:rPr lang="ru-RU" sz="1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и поэтому в двух следующих столбцах тоже нет значений.  Заполним данные из другой </a:t>
            </a:r>
            <a:r>
              <a:rPr lang="ru-RU" sz="1800" dirty="0" smtClean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таблицы</a:t>
            </a:r>
            <a:endParaRPr sz="1800" dirty="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857" y="1658710"/>
            <a:ext cx="7861830" cy="51992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/>
          <p:nvPr/>
        </p:nvSpPr>
        <p:spPr>
          <a:xfrm>
            <a:off x="385857" y="244484"/>
            <a:ext cx="840846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Из гистограммы видим, что из Анапы рейсы в три направления. При этом почти одинаковое количество рейсов в Москву и Белгород, 175-177 и совсем немного в </a:t>
            </a:r>
            <a:r>
              <a:rPr lang="ru-RU" sz="1800" dirty="0" smtClean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Новокузнецк, </a:t>
            </a:r>
            <a:r>
              <a:rPr lang="ru-RU" sz="1800" dirty="0" smtClean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однако,</a:t>
            </a:r>
            <a:r>
              <a:rPr lang="ru-RU" sz="1800" dirty="0" smtClean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ru-RU" sz="1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у нас </a:t>
            </a:r>
            <a:r>
              <a:rPr lang="ru-RU" sz="1800" dirty="0" smtClean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нет данных </a:t>
            </a:r>
            <a:r>
              <a:rPr lang="ru-RU" sz="1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по стоимости </a:t>
            </a:r>
            <a:r>
              <a:rPr lang="ru-RU" sz="1800" dirty="0" smtClean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билетов на этом направлении. Воспользуемся данными по стоимости перелета в Краснодар</a:t>
            </a:r>
            <a:endParaRPr sz="1800" dirty="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069" y="1761565"/>
            <a:ext cx="7958294" cy="536319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/>
          <p:nvPr/>
        </p:nvSpPr>
        <p:spPr>
          <a:xfrm>
            <a:off x="403068" y="176460"/>
            <a:ext cx="83269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Данная </a:t>
            </a:r>
            <a:r>
              <a:rPr lang="ru-RU" sz="18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гистрограмма</a:t>
            </a:r>
            <a:r>
              <a:rPr lang="ru-RU" sz="1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говорит, что из примерно 175 рейсов в Москву и Белгород - около 60 убыточные. А по Новокузнецку все убыточные, т.к. сторонние данные все были убыточные.</a:t>
            </a:r>
            <a:endParaRPr sz="1800" dirty="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425760" y="218364"/>
            <a:ext cx="8329756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rPr lang="ru-RU"/>
              <a:t>Тут мы видим, что рейсы на Boeing выгоднее чем на Sukhoi Superjet</a:t>
            </a:r>
            <a:endParaRPr/>
          </a:p>
        </p:txBody>
      </p:sp>
      <p:pic>
        <p:nvPicPr>
          <p:cNvPr id="138" name="Google Shape;138;p7" descr="Снимок экрана 2021-02-21 в 15.48.46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6766" r="3157"/>
          <a:stretch/>
        </p:blipFill>
        <p:spPr>
          <a:xfrm>
            <a:off x="273316" y="897789"/>
            <a:ext cx="5434148" cy="347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 descr="Снимок экрана 2021-02-21 в 16.15.09.png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 t="-10980" b="-14394"/>
          <a:stretch/>
        </p:blipFill>
        <p:spPr>
          <a:xfrm>
            <a:off x="273316" y="4616211"/>
            <a:ext cx="8779056" cy="197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ru-RU"/>
              <a:t>Убытки по городам</a:t>
            </a:r>
            <a:endParaRPr/>
          </a:p>
        </p:txBody>
      </p:sp>
      <p:pic>
        <p:nvPicPr>
          <p:cNvPr id="145" name="Google Shape;145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599" r="-607"/>
          <a:stretch/>
        </p:blipFill>
        <p:spPr>
          <a:xfrm>
            <a:off x="779462" y="1221031"/>
            <a:ext cx="4141055" cy="347382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 txBox="1">
            <a:spLocks noGrp="1"/>
          </p:cNvSpPr>
          <p:nvPr>
            <p:ph type="body" idx="3"/>
          </p:nvPr>
        </p:nvSpPr>
        <p:spPr>
          <a:xfrm>
            <a:off x="4703762" y="1761565"/>
            <a:ext cx="3657600" cy="1196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rPr lang="ru-RU" dirty="0"/>
              <a:t>Убытки как и прибыль больше при </a:t>
            </a:r>
            <a:r>
              <a:rPr lang="ru-RU" dirty="0" smtClean="0"/>
              <a:t>перелетах </a:t>
            </a:r>
            <a:r>
              <a:rPr lang="ru-RU" dirty="0"/>
              <a:t>в Москву</a:t>
            </a:r>
            <a:endParaRPr dirty="0"/>
          </a:p>
        </p:txBody>
      </p:sp>
      <p:pic>
        <p:nvPicPr>
          <p:cNvPr id="147" name="Google Shape;147;p8" descr="Снимок экрана 2021-02-21 в 17.07.18.png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 l="2" t="36" r="-11"/>
          <a:stretch/>
        </p:blipFill>
        <p:spPr>
          <a:xfrm>
            <a:off x="1370138" y="4746079"/>
            <a:ext cx="6666891" cy="16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Орбита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317</Words>
  <Application>Microsoft Office PowerPoint</Application>
  <PresentationFormat>Экран (4:3)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Candara</vt:lpstr>
      <vt:lpstr>Орбита</vt:lpstr>
      <vt:lpstr> Проект  «Авиарейсы без потерь»</vt:lpstr>
      <vt:lpstr>Структура данных</vt:lpstr>
      <vt:lpstr>ЗАДАЧА Определить рейсы, от которых можно отказаться</vt:lpstr>
      <vt:lpstr>Для расчетов использованы следующий расход топлива кг/час</vt:lpstr>
      <vt:lpstr>Пропущенные значения</vt:lpstr>
      <vt:lpstr>Слайд 6</vt:lpstr>
      <vt:lpstr>Слайд 7</vt:lpstr>
      <vt:lpstr>Слайд 8</vt:lpstr>
      <vt:lpstr>Убытки по городам</vt:lpstr>
      <vt:lpstr>Слайд 10</vt:lpstr>
      <vt:lpstr>Оптимизировать перелеты можно следующим образом: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Проект  «Авиарейсы без потерь»</dc:title>
  <dc:creator>Би</dc:creator>
  <cp:lastModifiedBy>Пользователь Windows</cp:lastModifiedBy>
  <cp:revision>4</cp:revision>
  <dcterms:created xsi:type="dcterms:W3CDTF">2021-02-21T09:18:49Z</dcterms:created>
  <dcterms:modified xsi:type="dcterms:W3CDTF">2021-08-06T16:08:20Z</dcterms:modified>
</cp:coreProperties>
</file>