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8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4124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$$W\sim q(W|\phi)\ \ \Longleftrightarrow\ \ W=g(\epsilon, \phi);\ \ \epsilon\sim p(\epsilon)$$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$$\mathcal{L}(\phi)=\mathbb{E}_{p(\epsilon)}\log p(t|X, W=g(\epsilon, \phi))-\mathrm{KL}(q\|p)\to\max_{\phi}$$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$$\mathcal{L}(\phi)\simeq\frac{N}{M}\sum_{i=1}^M\log p(t_{m_i}|X_{m_i}, W=g(\epsilon, \phi))-\mathrm{KL}(q\|p);\ \ \epsilon\sim p(\epsilon)$$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$$W = \widehat{W}\cdot\mathrm{diag}(\epsilon);\ \ \epsilon_i\sim\mathrm{Bernoulli}(p)$$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$$\mathcal{L}(\widehat{W})=\mathbb{E}_{p(\epsilon)}\log p(t|X, W=\widehat{W}\cdot\mathrm{diag}(\epsilon))-\lambda\|\widehat{W}\|^2_2\to\max_{\widehat{W}}$$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$$p(t|x,W)=\mathrm{SoftMax}\bigg(f_y\Big(f_h\bi(x_T, f_h\left(\dots,  f_h(x_1, h_0)\right)\big)\Big)\bigg)$$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Выписать развернутую формулу для рекуррентного слоя с дропаутом, показать, что шум должен быть одинаковым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Байесовская интерпретация позволила применять дропаут к рекурренткам, что до этого было невозможно!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Проблема с бинарным дропаутом - беднее аппроксимирующее семейство придумать сложно + оно дискретное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Другой пример - полностью факторизованное нормальное распределение на веса и, например, нормальный прайор (как в статье про Weight uncertainty?).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Проблема с предыдущей задачей - высокая дисперсия градиентов, эта штука не очень шустро учится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(подумать подробней, откуда эта дисперсия берется)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Но! У нас же нормальное распределение на веса, а входы в слой - константа, поэтому выход слоя имеет нормальное распределение (выписать полносвязник - линейная комбинация входов с весами и сверточный слой - линейная комбинация входов с весами).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Тогда можно сразу семплить выход слоя, а не веса! Семплить придется примерно столько же чисел, но дисперсия будет гораздо ниже (понять как объяснить, почему)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Привести эксперименты, показать код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Минус - все занимает ровно в 2 раза больше времени (надо делать отдельный forward pass на средние и отдельный forward pass на дисперсии)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Плюс - сходимость на порядки быстрее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Сделать акцент, что это самая главная техника для тренировки байесовских нейросетей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Сказать, что применимо также к другим линейным слоям типа максаута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Но не применимо например к рннкам, так как там вход - не константа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$$q(W)=\prod_{i,j}\mathcal{N}(w_{ij}|\mu_{ij}, \sigma_{ij}^2)$$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$$W=\mu+\sigma\odot\epsilon;\ \ \epsilon_{ij}\sim\mathcal{N}(0, 1)$$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$$\mathcal{L}(\mu, \sigma)=\mathbb{E}_{p(\epsilon)}\log p(t|X, W=\mu+\sigma\odot\epsilon)-\frac12\|\mu\|^2_2\to\max_{\mu, \sigma}$$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$$z_k=f_k\circ f_{k-1}\circ\cdots \circ f_1(z_0);\ \ z_0\sim p(z_0)$$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$$\log q_k(z_k)=\log p(z_0)-\sum_{k=1}^K\log\left|\mathrm{det}\frac{\partial f_k(z_{k-1})}{\partial z_{k-1}}\right|$$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$$q(W)=\int q(W|Z)q(Z)dZ$$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$$q(W|Z)=\prod_{ij}\mathcal{N}(w_{ij}|z_i\mu_{ij}, \sigma_{ij}^2)$$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$$q(Z)=\mathrm{NF}_\theta(Z_0)$$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$$\mathbb{E}_{q(W)}\log p(t|X, W)-\mathrm{KL}(q(W)\|p(W))=$$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$$=\mathbb{E}_{q(Z)}\mathbb{E}_{q(W|Z)}\left[\log p(t|X, W)-\log q(W) + \log p(W)\right]$$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$$-\mathbb{E}_{q(Z)}\mathbb{E}_{q(W|Z)}\log q(W)$$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$$\mathbb{E}_{q(Z)}\mathbb{E}_{q(W|Z)}\log q(Z|W)\geq \mathbb{E}_{q(Z)}\mathbb{E}_{q(W|Z)}\log r(Z|W)$$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$$-\mathbb{E}_{q(Z)}\mathbb{E}_{q(W|Z)}\log q(W)\geq \mathbb{E}_{q(Z)}\mathbb{E}_{q(W|Z)}\bigg[\log r(Z|W)-\log q(W|Z)-\log q(Z)\bigg]$$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$$\mathbb{E}_{q(Z)}\mathbb{E}_{q(W|Z)}\bigg[\log p(t|X, W)+\textcolor{red}{\log r(Z|W)-\log q(W|Z)-\log q(Z)} + \log p(W)\bigg]$$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$$p(W|X, t, \alpha)=\frac{p(t|X, W)p(W|\alpha)}{\int p(t|X, W)p(W|\alpha)dW}$$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$$E(\alpha)=\int p(t|X, W)p(W|\alpha)dW\to\max_\alpha$$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$$\mathcal{L}(\phi, \alpha)=\mathbb{E}_{q(W|\phi)}\log p(t|X, W)-\mathrm{KL}(q(W|\phi)\|p(W|\alpha))\to\max_{\phi,\alpha}$$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$$p(w_{ij}|\mu, \sigma, \pi)=\sum_{k=1}^K\pi_k\mathcal{N}(w_{ij}|\mu_k, \sigma_k^2);\ \ \mu_0=0;\ \ \pi_0=0.999$$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$$q(W)=\delta_{\widehat{W}}(W)$$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$$\mathcal{L}(\widehat{W}, \mu, \sigma, \pi)=\mathbb{E}_{q(W|\widehat{W})}\log p(t|X, W)-\mathrm{KL}(q(W|\widehat{W})\|p(W|\mu, \sigma, \pi))=$$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$$=\log p(t|X, \widehat{W})-\log p(W|\mu, \sigma, \pi)\to\max_{\widehat{W}, \mu, \sigma, \pi}$$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$$\mathcal{L}(W_{st})=\mathbb{E}_{p(W_{t}|X, t)}\mathcal{H}(p(t|X, W_{t}), p(t|X, W_{st}))\to\min_{W_{st}}$$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$$\log p(X|W) \to\max_{W}\ \ \ \ \ p(Z|X, W) = ?$$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$$p(t|X, W)=\prod_{i=1}^N p(t_i|X_i, W)$$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$$p(W)$$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$$p(W|X, t)=\frac{p(t|X, W)p(W)}{\int p(t|X, W)p(W)dW} = ?$$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$$W\sim p(W|X, t)$$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$$p(t^*|X^*, X, t)=\int p(t^*|X^*, W)p(W|X, t)dW$$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$$\mathbb{E}_{p(W|X, t)}p(t^*|X^*, W)\simeq \frac1K\sum_{i=1}^K p(t^*|X^*, W^k);\ \ W^k\sim p(W|X, t)$$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Вспомнить про обоснованность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Как будет показано далее, такой подход открывает несколько новых подходов к выбору модели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Это позволяет эффективно задавать весам определенную структуру, например, квантизацию или спарсификацию, причем все эти методы получаются в основном за счет задания определенной структуры байесовской модели. Противопоставление: есть всякие прунинги, квантизации и тд, которые чисто эвристические, а не оптимизируемые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$$p(W|X, t)=\frac{p(t|X, W)p(W)}{\int p(t|X, W)p(W)dW}$$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$$q(W|\phi)\approx p(W|X, t)$$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$$\mathrm{KL}(q(W|\phi)\|p(W|X, t))\to\min_{\phi}$$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$$\mathcal{L}(\phi)=\mathbb{E}_{q(W|\phi)}\log p(t|X, W)-\mathrm{KL}(q(W|\phi)\|p(W))\to\max_{\phi}$$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1700" y="495300"/>
            <a:ext cx="8520600" cy="109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C78D8"/>
                </a:solidFill>
              </a:rPr>
              <a:t>Bayesian Neural Networks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321050" y="2283800"/>
            <a:ext cx="6501900" cy="4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 b="1"/>
              <a:t>Dmitry Molchanov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5" y="4129049"/>
            <a:ext cx="1914419" cy="78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959800" y="3155000"/>
            <a:ext cx="32244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August 30th 2017</a:t>
            </a:r>
          </a:p>
        </p:txBody>
      </p:sp>
      <p:pic>
        <p:nvPicPr>
          <p:cNvPr id="58" name="Shape 58" descr="logo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924" y="4305075"/>
            <a:ext cx="2322975" cy="5865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779750" y="2703500"/>
            <a:ext cx="55845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200" i="1"/>
              <a:t>Intern researcher at Yandex and HSE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Reparameterization Trick for BNNs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44" name="Shape 144"/>
          <p:cNvSpPr txBox="1"/>
          <p:nvPr/>
        </p:nvSpPr>
        <p:spPr>
          <a:xfrm>
            <a:off x="506175" y="646100"/>
            <a:ext cx="82335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We need an efficient algorithm, log-derivative trick is not enough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Only use approximations q that allow for the reparameterization trick!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06175" y="4075100"/>
            <a:ext cx="82335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Very close to a conventional loss function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Basically, using any kind of noise in a network is close to being Bayesian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50468"/>
          <a:stretch/>
        </p:blipFill>
        <p:spPr>
          <a:xfrm>
            <a:off x="838200" y="1455500"/>
            <a:ext cx="7583976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06175" y="2627300"/>
            <a:ext cx="82335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Unbiased differentiable mini-batch estimator for ELBO: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t="56232"/>
          <a:stretch/>
        </p:blipFill>
        <p:spPr>
          <a:xfrm>
            <a:off x="838200" y="3090041"/>
            <a:ext cx="7583976" cy="94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Example: Dropout Training as Variational Inference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55" name="Shape 155"/>
          <p:cNvSpPr txBox="1"/>
          <p:nvPr/>
        </p:nvSpPr>
        <p:spPr>
          <a:xfrm>
            <a:off x="414950" y="708850"/>
            <a:ext cx="7365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Binary dropout results in a </a:t>
            </a:r>
            <a:r>
              <a:rPr lang="en" sz="1800" b="1"/>
              <a:t>binary dropout posterior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13344" y="1847694"/>
            <a:ext cx="70194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What is the prior? E.g. a Gaussian prior with variance σ²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13344" y="2228694"/>
            <a:ext cx="70194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ELBO for binary dropout training: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13344" y="3600294"/>
            <a:ext cx="70194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Using binary dropout means being Bayesian :)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There are other uses beyond regularization!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Ensembling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Uncertainty estimation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t="41987" b="5283"/>
          <a:stretch/>
        </p:blipFill>
        <p:spPr>
          <a:xfrm>
            <a:off x="855625" y="2802699"/>
            <a:ext cx="7432750" cy="7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57933"/>
          <a:stretch/>
        </p:blipFill>
        <p:spPr>
          <a:xfrm>
            <a:off x="855625" y="1157375"/>
            <a:ext cx="74327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t="41987" b="5283"/>
          <a:stretch/>
        </p:blipFill>
        <p:spPr>
          <a:xfrm>
            <a:off x="855625" y="3465639"/>
            <a:ext cx="7432750" cy="7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87900" y="64925"/>
            <a:ext cx="8395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Example: Dropout in RNNs as Variational Inference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68" name="Shape 168"/>
          <p:cNvSpPr txBox="1"/>
          <p:nvPr/>
        </p:nvSpPr>
        <p:spPr>
          <a:xfrm>
            <a:off x="6900" y="4219690"/>
            <a:ext cx="93318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392200" y="701040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What about binary dropout in RNNs?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Consider a recurrent layer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92200" y="4053840"/>
            <a:ext cx="84945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Dropout masks should be the same across all timestamps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It was not possible to use dropout in RNNs before this paper!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300" y="1436345"/>
            <a:ext cx="5053399" cy="75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392200" y="2148840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 unravel it through all timestamps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312" y="2598619"/>
            <a:ext cx="6267362" cy="7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Example: Fully-Factorized Gaussians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180" name="Shape 180"/>
          <p:cNvSpPr txBox="1"/>
          <p:nvPr/>
        </p:nvSpPr>
        <p:spPr>
          <a:xfrm>
            <a:off x="495950" y="3669775"/>
            <a:ext cx="81429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Same thing, but with a fully-factorized Gaussian posterior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More tractable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Richer approximation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Twice as many parameters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21025" y="405650"/>
            <a:ext cx="89001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00"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l="27709" r="27918" b="59387"/>
          <a:stretch/>
        </p:blipFill>
        <p:spPr>
          <a:xfrm>
            <a:off x="562175" y="1147000"/>
            <a:ext cx="3292200" cy="7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l="23381" t="39443" r="23887" b="36653"/>
          <a:stretch/>
        </p:blipFill>
        <p:spPr>
          <a:xfrm>
            <a:off x="4777525" y="1195835"/>
            <a:ext cx="3912349" cy="46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2856874"/>
            <a:ext cx="7636860" cy="7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79687" y="2066312"/>
            <a:ext cx="5253000" cy="6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The prior here is, e.g. a standard Gaussian prior.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ELBO: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214327" y="783275"/>
            <a:ext cx="2049000" cy="6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Approx posterior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633924" y="783275"/>
            <a:ext cx="2317499" cy="6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Reparameterization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Local Reparameterization Trick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194" name="Shape 194"/>
          <p:cNvSpPr txBox="1"/>
          <p:nvPr/>
        </p:nvSpPr>
        <p:spPr>
          <a:xfrm>
            <a:off x="0" y="2700562"/>
            <a:ext cx="45768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Predictions </a:t>
            </a:r>
            <a:r>
              <a:rPr lang="en" sz="1600"/>
              <a:t>have </a:t>
            </a:r>
            <a:r>
              <a:rPr lang="en" sz="1600" b="1">
                <a:solidFill>
                  <a:srgbClr val="CC0000"/>
                </a:solidFill>
              </a:rPr>
              <a:t>high</a:t>
            </a:r>
            <a:r>
              <a:rPr lang="en" sz="1600"/>
              <a:t> correlation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because there is </a:t>
            </a:r>
            <a:r>
              <a:rPr lang="en" sz="1600" b="1">
                <a:solidFill>
                  <a:srgbClr val="000000"/>
                </a:solidFill>
              </a:rPr>
              <a:t>one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 b="1">
                <a:solidFill>
                  <a:srgbClr val="000000"/>
                </a:solidFill>
              </a:rPr>
              <a:t>weight sample per batch</a:t>
            </a:r>
            <a:r>
              <a:rPr lang="en" sz="1600" b="1"/>
              <a:t>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12725" y="759925"/>
            <a:ext cx="75009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Sample activations instead of weights (input A, activations B)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12725" y="3410033"/>
            <a:ext cx="75009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 same is true for convolutions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l="26343" r="25274" b="80296"/>
          <a:stretch/>
        </p:blipFill>
        <p:spPr>
          <a:xfrm>
            <a:off x="1342562" y="1435250"/>
            <a:ext cx="1891675" cy="8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t="21346" b="45541"/>
          <a:stretch/>
        </p:blipFill>
        <p:spPr>
          <a:xfrm>
            <a:off x="4920825" y="1171724"/>
            <a:ext cx="3909825" cy="14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4535350" y="2700562"/>
            <a:ext cx="45768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Predictions have </a:t>
            </a:r>
            <a:r>
              <a:rPr lang="en" sz="1600" b="1">
                <a:solidFill>
                  <a:srgbClr val="6AA84F"/>
                </a:solidFill>
              </a:rPr>
              <a:t>low</a:t>
            </a:r>
            <a:r>
              <a:rPr lang="en" sz="1600">
                <a:solidFill>
                  <a:srgbClr val="000000"/>
                </a:solidFill>
              </a:rPr>
              <a:t> correlation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/>
              <a:t>because there is </a:t>
            </a:r>
            <a:r>
              <a:rPr lang="en" sz="1600" b="1"/>
              <a:t>one</a:t>
            </a:r>
            <a:r>
              <a:rPr lang="en" sz="1600"/>
              <a:t> </a:t>
            </a:r>
            <a:r>
              <a:rPr lang="en" sz="1600" b="1"/>
              <a:t>weight sample per object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l="31290" t="54829" r="29824" b="34763"/>
          <a:stretch/>
        </p:blipFill>
        <p:spPr>
          <a:xfrm>
            <a:off x="1461100" y="4146900"/>
            <a:ext cx="1520249" cy="4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t="66887"/>
          <a:stretch/>
        </p:blipFill>
        <p:spPr>
          <a:xfrm>
            <a:off x="4920825" y="3443849"/>
            <a:ext cx="3909825" cy="14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640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Recap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208" name="Shape 208"/>
          <p:cNvSpPr txBox="1"/>
          <p:nvPr/>
        </p:nvSpPr>
        <p:spPr>
          <a:xfrm>
            <a:off x="155600" y="3964650"/>
            <a:ext cx="89883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Самая тяжелая часть лекции закончилась, этих знаний достаточно, чтобы тренировать BNN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Дальше будет в основном про применения и примеры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А также много интересных и вкусных вещей с передового фронта, на которые я дам только ссылки, и рассказывать подробно не буду :P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7200" y="838200"/>
            <a:ext cx="7330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What are the Bayesian Neural Networks?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Posterior over the weights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An infinitely large ensemble inside one model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How to train Bayesian Neural Networks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DSVI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(Local) Reparameterization Trick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Noise injection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b="1">
                <a:solidFill>
                  <a:schemeClr val="dk1"/>
                </a:solidFill>
              </a:rPr>
              <a:t>Applications and open problems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640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Further problems...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216" name="Shape 216"/>
          <p:cNvSpPr txBox="1"/>
          <p:nvPr/>
        </p:nvSpPr>
        <p:spPr>
          <a:xfrm>
            <a:off x="609600" y="304800"/>
            <a:ext cx="708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Better posterior approximation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Alternative inference techniques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t="31195"/>
          <a:stretch/>
        </p:blipFill>
        <p:spPr>
          <a:xfrm>
            <a:off x="2694359" y="1555821"/>
            <a:ext cx="5839223" cy="7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Better posterior approximation: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Matrix Gaussian Posterior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533400" y="1066800"/>
            <a:ext cx="7080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Use a Matrix Gaussian Posterior over the weights: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33400" y="4343400"/>
            <a:ext cx="7080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An interesting parallel with Gaussian Processes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Variational Inference with inducing inputs (pseudo-data)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r="54350" b="68243"/>
          <a:stretch/>
        </p:blipFill>
        <p:spPr>
          <a:xfrm>
            <a:off x="762000" y="1800000"/>
            <a:ext cx="2665574" cy="3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300" y="3000300"/>
            <a:ext cx="3753388" cy="34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533400" y="2362200"/>
            <a:ext cx="7080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It can be represented as a conventional Gaussian distribution: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33400" y="3505200"/>
            <a:ext cx="7080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Authors use diagonal matrices V and 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Better posterior approximation: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Normalizing Flows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36" name="Shape 236"/>
          <p:cNvSpPr txBox="1"/>
          <p:nvPr/>
        </p:nvSpPr>
        <p:spPr>
          <a:xfrm>
            <a:off x="533400" y="1066800"/>
            <a:ext cx="7080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Some kind of a generalized reparameterization trick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33400" y="4038600"/>
            <a:ext cx="7080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We can efficiently compute the log-density of the sample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Much better than fully-factorized Gaussians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Do not scale well (number of parameters is quadratic in D)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Is only directly used in LVMs as q(z)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691" y="631474"/>
            <a:ext cx="2974799" cy="291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00" y="1711825"/>
            <a:ext cx="5182807" cy="1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l="20068" r="20854" b="33083"/>
          <a:stretch/>
        </p:blipFill>
        <p:spPr>
          <a:xfrm>
            <a:off x="1752600" y="1347375"/>
            <a:ext cx="3039174" cy="17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Better posterior approximation: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Multiplicative Normalizing Flows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247" name="Shape 247"/>
          <p:cNvSpPr txBox="1"/>
          <p:nvPr/>
        </p:nvSpPr>
        <p:spPr>
          <a:xfrm>
            <a:off x="533400" y="1066800"/>
            <a:ext cx="81456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Introduce auxiliary variables z to define the posterior q(w)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943600" y="1981200"/>
            <a:ext cx="19413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Standard Gaussian prior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33400" y="4343400"/>
            <a:ext cx="81456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Use the Reparameterization Trick for the cross-entropy term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Bound the entropy term using a </a:t>
            </a:r>
            <a:r>
              <a:rPr lang="en" sz="1800" b="1">
                <a:solidFill>
                  <a:schemeClr val="dk1"/>
                </a:solidFill>
              </a:rPr>
              <a:t>reverse model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t="67484"/>
          <a:stretch/>
        </p:blipFill>
        <p:spPr>
          <a:xfrm>
            <a:off x="1859012" y="3335424"/>
            <a:ext cx="5578374" cy="8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What you already know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66" name="Shape 66"/>
          <p:cNvSpPr txBox="1"/>
          <p:nvPr/>
        </p:nvSpPr>
        <p:spPr>
          <a:xfrm>
            <a:off x="449525" y="1141075"/>
            <a:ext cx="69156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Stochastic optimization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Bayesian modelling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Generative Bayesian models and Latent Variable Models  (and a little about discriminative Bayesian models, e.g. RVM)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Variational Inference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Bayesian Inference ↔ (stochastic) optimization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Stochastic Variational Inference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Doubly Stochastic Variational Inference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Reparameterization Trick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Inference in Multiplicative Normalizing Flows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257" name="Shape 257"/>
          <p:cNvSpPr txBox="1"/>
          <p:nvPr/>
        </p:nvSpPr>
        <p:spPr>
          <a:xfrm>
            <a:off x="533400" y="1066800"/>
            <a:ext cx="7080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533400" y="4038600"/>
            <a:ext cx="7080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Variational Inference with auxiliary variables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Recall Options from the Bayesian RL lecture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Current SOTA in variational Bayesian NNs (ICML2017)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53150" y="1118350"/>
            <a:ext cx="7080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We can bound the entropy term using a </a:t>
            </a:r>
            <a:r>
              <a:rPr lang="en" sz="1800" b="1"/>
              <a:t>reverse model </a:t>
            </a:r>
            <a:r>
              <a:rPr lang="en" sz="1800"/>
              <a:t>r(Z|W)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78470"/>
          <a:stretch/>
        </p:blipFill>
        <p:spPr>
          <a:xfrm>
            <a:off x="633625" y="660899"/>
            <a:ext cx="8071899" cy="4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t="21148"/>
          <a:stretch/>
        </p:blipFill>
        <p:spPr>
          <a:xfrm>
            <a:off x="709825" y="1680349"/>
            <a:ext cx="8071899" cy="18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7313875" y="3373175"/>
            <a:ext cx="1391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Final ELBO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Alternative Inference Techniques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69" name="Shape 269"/>
          <p:cNvSpPr txBox="1"/>
          <p:nvPr/>
        </p:nvSpPr>
        <p:spPr>
          <a:xfrm>
            <a:off x="457200" y="609600"/>
            <a:ext cx="7080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Is Doubly Stochastic Variational Inference with ELBO all that good?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76100" y="2691975"/>
            <a:ext cx="78141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It underestimates the variances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Use alternative lower bounds!</a:t>
            </a: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Stochastic Expectation Propagation</a:t>
            </a: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Variational Inference with alpha-divergences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It is always just an approximation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Use scalable MCMC methods instead!</a:t>
            </a: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SG Langevin Dynamics</a:t>
            </a: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SG HMC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We need to know the likelihood of the model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Use likelihood-free inference methods!</a:t>
            </a: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Density-ratio estimation with GANs</a:t>
            </a: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Probably not yet ready for Bayesian Neural Networks...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Choosing the prior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77" name="Shape 277"/>
          <p:cNvSpPr txBox="1"/>
          <p:nvPr/>
        </p:nvSpPr>
        <p:spPr>
          <a:xfrm>
            <a:off x="476100" y="1929975"/>
            <a:ext cx="78141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Manually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Use the structure of the task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E.g. pick a sparsity-inducing prior to obtain a sparse model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Or a standard Gaussian prior to obtain a non-degenerate posterior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Use Empirical Bayes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Directly optimize the evidence (or ELBO) w.r.t. hyperparameters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Validation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Sometimes works better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Empirical Bayes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284" name="Shape 284"/>
          <p:cNvSpPr txBox="1"/>
          <p:nvPr/>
        </p:nvSpPr>
        <p:spPr>
          <a:xfrm>
            <a:off x="594225" y="734775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We have a model with hyperparameters α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94225" y="2106375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Maximum evidence framework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94225" y="3554175"/>
            <a:ext cx="81369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Evidence is intractable ⇒ maximize ELBO using simple SG methods!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61219"/>
          <a:stretch/>
        </p:blipFill>
        <p:spPr>
          <a:xfrm>
            <a:off x="782650" y="1157100"/>
            <a:ext cx="7578700" cy="8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t="73436"/>
          <a:stretch/>
        </p:blipFill>
        <p:spPr>
          <a:xfrm>
            <a:off x="858850" y="4086450"/>
            <a:ext cx="7578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t="38902" b="26144"/>
          <a:stretch/>
        </p:blipFill>
        <p:spPr>
          <a:xfrm>
            <a:off x="935050" y="2478362"/>
            <a:ext cx="7578700" cy="7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Example: Soft Weight Sharing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296" name="Shape 296"/>
          <p:cNvSpPr txBox="1"/>
          <p:nvPr/>
        </p:nvSpPr>
        <p:spPr>
          <a:xfrm>
            <a:off x="700200" y="4069325"/>
            <a:ext cx="81000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We want to avoid heuristics and obtain an end-to-end trainable model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Go Bayesian!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27" y="891253"/>
            <a:ext cx="8565774" cy="266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64391"/>
          <a:stretch/>
        </p:blipFill>
        <p:spPr>
          <a:xfrm>
            <a:off x="807800" y="1260050"/>
            <a:ext cx="7620925" cy="9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Example: Soft Weight Sharing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305" name="Shape 305"/>
          <p:cNvSpPr txBox="1"/>
          <p:nvPr/>
        </p:nvSpPr>
        <p:spPr>
          <a:xfrm>
            <a:off x="476100" y="939375"/>
            <a:ext cx="78141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A mixture-of-Gaussians prior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76100" y="2082562"/>
            <a:ext cx="78141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A delta-function posterior </a:t>
            </a:r>
            <a:r>
              <a:rPr lang="en" sz="1800">
                <a:solidFill>
                  <a:srgbClr val="D9D9D9"/>
                </a:solidFill>
              </a:rPr>
              <a:t>(a bit disappointing…)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76100" y="2691975"/>
            <a:ext cx="78141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The same ELBO! (even simpler, as we have no noise)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476100" y="558375"/>
            <a:ext cx="78141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 want sparsity and quantization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t="51960"/>
          <a:stretch/>
        </p:blipFill>
        <p:spPr>
          <a:xfrm>
            <a:off x="884000" y="3377775"/>
            <a:ext cx="7620925" cy="125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l="38931" t="37347" r="38239" b="47567"/>
          <a:stretch/>
        </p:blipFill>
        <p:spPr>
          <a:xfrm>
            <a:off x="6368153" y="2181779"/>
            <a:ext cx="173982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Example: Soft Weight Sharing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637625"/>
            <a:ext cx="7176574" cy="42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3842625" y="4612910"/>
            <a:ext cx="10725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Initial W</a:t>
            </a:r>
          </a:p>
        </p:txBody>
      </p:sp>
      <p:sp>
        <p:nvSpPr>
          <p:cNvPr id="319" name="Shape 319"/>
          <p:cNvSpPr txBox="1"/>
          <p:nvPr/>
        </p:nvSpPr>
        <p:spPr>
          <a:xfrm rot="-5400000">
            <a:off x="718425" y="2707910"/>
            <a:ext cx="10725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Final 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Example: Soft Weight Sharing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99" y="1205470"/>
            <a:ext cx="8520601" cy="295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Applications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333" name="Shape 333"/>
          <p:cNvSpPr txBox="1"/>
          <p:nvPr/>
        </p:nvSpPr>
        <p:spPr>
          <a:xfrm>
            <a:off x="429350" y="932650"/>
            <a:ext cx="59214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Ensembling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Uncertainty estimation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Model selection, compression, …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Ensembling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l="14529" t="21818" r="14458" b="44572"/>
          <a:stretch/>
        </p:blipFill>
        <p:spPr>
          <a:xfrm>
            <a:off x="3009150" y="1033200"/>
            <a:ext cx="57684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437691" y="121450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Predictive distribution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t="56767"/>
          <a:stretch/>
        </p:blipFill>
        <p:spPr>
          <a:xfrm>
            <a:off x="457200" y="2133401"/>
            <a:ext cx="8123500" cy="10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437691" y="182410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 its unbiased estimate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37691" y="357670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Higher accuracy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More robust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Extremely inefficient :(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Lecture outline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3" name="Shape 73"/>
          <p:cNvSpPr txBox="1"/>
          <p:nvPr/>
        </p:nvSpPr>
        <p:spPr>
          <a:xfrm>
            <a:off x="449525" y="988675"/>
            <a:ext cx="60858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What are Bayesian Neural Networks (BNNs)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Why go Bayesian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How to train BNNs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Applications and open problems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Distillation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sp>
        <p:nvSpPr>
          <p:cNvPr id="351" name="Shape 351"/>
          <p:cNvSpPr txBox="1"/>
          <p:nvPr/>
        </p:nvSpPr>
        <p:spPr>
          <a:xfrm>
            <a:off x="378125" y="729350"/>
            <a:ext cx="85689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Imagine that we can sample from the posterior p(w | x, t)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Using scalable MCMC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Approximately: using q(w)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We can train a separate deterministic neural network to “mimic” the ensemble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The ensemble is called the </a:t>
            </a:r>
            <a:r>
              <a:rPr lang="en" sz="1800" b="1"/>
              <a:t>teacher network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The new network is called the </a:t>
            </a:r>
            <a:r>
              <a:rPr lang="en" sz="1800" b="1"/>
              <a:t>student network</a:t>
            </a:r>
            <a:r>
              <a:rPr lang="en" sz="1800"/>
              <a:t>, or a </a:t>
            </a:r>
            <a:r>
              <a:rPr lang="en" sz="1800" b="1"/>
              <a:t>mimic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78125" y="3929750"/>
            <a:ext cx="85689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Can be trained on a different dataset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Worse than the ensemble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Better than a single network and the MAP estimate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00" y="3138950"/>
            <a:ext cx="6467992" cy="5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Experiments: Ensembling and Distillation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00" y="1171025"/>
            <a:ext cx="8400398" cy="31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C78D8"/>
                </a:solidFill>
              </a:rPr>
              <a:t>How to measure uncertainty?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sp>
        <p:nvSpPr>
          <p:cNvPr id="367" name="Shape 367"/>
          <p:cNvSpPr txBox="1"/>
          <p:nvPr/>
        </p:nvSpPr>
        <p:spPr>
          <a:xfrm>
            <a:off x="581825" y="62630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Entropy on unseen data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425" y="1073400"/>
            <a:ext cx="5173148" cy="40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>
                <a:solidFill>
                  <a:srgbClr val="3C78D8"/>
                </a:solidFill>
              </a:rPr>
              <a:t>How to measure uncertainty?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sp>
        <p:nvSpPr>
          <p:cNvPr id="375" name="Shape 375"/>
          <p:cNvSpPr txBox="1"/>
          <p:nvPr/>
        </p:nvSpPr>
        <p:spPr>
          <a:xfrm>
            <a:off x="581825" y="32150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Stability to adversarial examples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374" y="1089574"/>
            <a:ext cx="4957649" cy="39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Extend Generative Models?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  <p:sp>
        <p:nvSpPr>
          <p:cNvPr id="383" name="Shape 383"/>
          <p:cNvSpPr txBox="1"/>
          <p:nvPr/>
        </p:nvSpPr>
        <p:spPr>
          <a:xfrm>
            <a:off x="378750" y="970525"/>
            <a:ext cx="58782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We can make almost any model Bayesian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Example: put posterior over the weights in a generative model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Bayesian GAN uses Bayesian Neural Networks for generator and discriminator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Avoids mode-collapsing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Other exciting applications? It is a hot topic, so we will probably see something in the next year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Recap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  <p:sp>
        <p:nvSpPr>
          <p:cNvPr id="390" name="Shape 390"/>
          <p:cNvSpPr txBox="1"/>
          <p:nvPr/>
        </p:nvSpPr>
        <p:spPr>
          <a:xfrm>
            <a:off x="596475" y="759450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Bayesian Neural Networks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Doubly Stochastic Variational Inference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(Local) Reparameterization Trick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Lots of applications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Ensembling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Uncertainty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Model selection, Compression, …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Open problems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Better posterior approximations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Better inference techniques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Better distillation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Generative models vs discriminative models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l="13449" t="22941" b="44594"/>
          <a:stretch/>
        </p:blipFill>
        <p:spPr>
          <a:xfrm>
            <a:off x="1754466" y="1213637"/>
            <a:ext cx="4666825" cy="10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21350" y="834825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Bayesian Discriminative Model: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21350" y="1545962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Likelihood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21350" y="2384162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Prior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21350" y="3095299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Posterior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l="41169" t="57405" r="42383" b="28500"/>
          <a:stretch/>
        </p:blipFill>
        <p:spPr>
          <a:xfrm>
            <a:off x="1750353" y="2370074"/>
            <a:ext cx="886800" cy="4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t="74000"/>
          <a:stretch/>
        </p:blipFill>
        <p:spPr>
          <a:xfrm>
            <a:off x="1714866" y="2918553"/>
            <a:ext cx="5392225" cy="872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983950" y="1444412"/>
            <a:ext cx="27324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Can be a neural network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with weights W!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53600" y="4239800"/>
            <a:ext cx="81189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No local latent variables; we want the posterior over the weights instead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Much higher dimensionality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Why go Bayesian?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29350" y="780250"/>
            <a:ext cx="59214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Principled framework with many useful applications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Regularization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Ensembling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Uncertainty estimation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Model selection, compression, …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l="46132" r="37741" b="77241"/>
          <a:stretch/>
        </p:blipFill>
        <p:spPr>
          <a:xfrm>
            <a:off x="3648975" y="1639824"/>
            <a:ext cx="1061399" cy="459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Ensembling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03" name="Shape 103"/>
          <p:cNvSpPr txBox="1"/>
          <p:nvPr/>
        </p:nvSpPr>
        <p:spPr>
          <a:xfrm>
            <a:off x="437500" y="759550"/>
            <a:ext cx="82956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Bayesian Neural Network is an infinite </a:t>
            </a:r>
            <a:r>
              <a:rPr lang="en" sz="1800" b="1"/>
              <a:t>ensemble of neural networks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l="36889" r="37742" b="77241"/>
          <a:stretch/>
        </p:blipFill>
        <p:spPr>
          <a:xfrm>
            <a:off x="481975" y="1327150"/>
            <a:ext cx="2060775" cy="5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820742" y="1367657"/>
            <a:ext cx="4864799" cy="56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1 sample - 1 element of the ensemble with weight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l="14529" t="21818" r="14458" b="44572"/>
          <a:stretch/>
        </p:blipFill>
        <p:spPr>
          <a:xfrm>
            <a:off x="3009150" y="2176200"/>
            <a:ext cx="57684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37691" y="235750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Predictive distribution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t="56767"/>
          <a:stretch/>
        </p:blipFill>
        <p:spPr>
          <a:xfrm>
            <a:off x="457200" y="3276401"/>
            <a:ext cx="8123500" cy="10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37691" y="296710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 its unbiased estimate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37691" y="426250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Higher accuracy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More robust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Uncertainty estimation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17" name="Shape 117"/>
          <p:cNvSpPr txBox="1"/>
          <p:nvPr/>
        </p:nvSpPr>
        <p:spPr>
          <a:xfrm>
            <a:off x="455325" y="683350"/>
            <a:ext cx="83115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Deterministic neural networks are overconfident in their predictions and provide only a </a:t>
            </a:r>
            <a:r>
              <a:rPr lang="en" sz="1800" b="1"/>
              <a:t>point estimate</a:t>
            </a:r>
            <a:r>
              <a:rPr lang="en" sz="1800"/>
              <a:t> of the output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Bayesian framework allows us to obtain a </a:t>
            </a:r>
            <a:r>
              <a:rPr lang="en" sz="1800" b="1"/>
              <a:t>distribution</a:t>
            </a:r>
            <a:r>
              <a:rPr lang="en" sz="1800"/>
              <a:t> over the outputs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81425"/>
            <a:ext cx="7912224" cy="32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Model selection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25" name="Shape 125"/>
          <p:cNvSpPr txBox="1"/>
          <p:nvPr/>
        </p:nvSpPr>
        <p:spPr>
          <a:xfrm>
            <a:off x="717500" y="3440525"/>
            <a:ext cx="8346300" cy="26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407250" y="866050"/>
            <a:ext cx="58782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Empirical Bayes (maximum evidence)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Choose hyperparameters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Model compression</a:t>
            </a:r>
          </a:p>
          <a:p>
            <a:pPr marL="1371600" lvl="2" indent="-342900" rtl="0">
              <a:lnSpc>
                <a:spcPct val="150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Similar to the Relevance Vector Machine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Special prior distributions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" sz="1800"/>
              <a:t>Sparsity inducing prior ⇒ model compression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87887" y="64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How to train a Bayesian Neural Network?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33" name="Shape 133"/>
          <p:cNvSpPr txBox="1"/>
          <p:nvPr/>
        </p:nvSpPr>
        <p:spPr>
          <a:xfrm>
            <a:off x="476400" y="1640850"/>
            <a:ext cx="63624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How to find it? Use (Doubly Stochastic) Variational Inference!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59125" y="4124075"/>
            <a:ext cx="6881100" cy="5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One major difference with Latent Variable Models: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q(W) has an extremely high number of dimensions (up to billions)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r="1039" b="67680"/>
          <a:stretch/>
        </p:blipFill>
        <p:spPr>
          <a:xfrm>
            <a:off x="1940650" y="637625"/>
            <a:ext cx="7091499" cy="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t="34337" b="1992"/>
          <a:stretch/>
        </p:blipFill>
        <p:spPr>
          <a:xfrm>
            <a:off x="989050" y="2193274"/>
            <a:ext cx="7165899" cy="166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46875" y="85265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posterior distribution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2401</Words>
  <Application>Microsoft Macintosh PowerPoint</Application>
  <PresentationFormat>On-screen Show (16:9)</PresentationFormat>
  <Paragraphs>316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Simple Light</vt:lpstr>
      <vt:lpstr>PowerPoint Presentation</vt:lpstr>
      <vt:lpstr>What you already know</vt:lpstr>
      <vt:lpstr>Lecture outline</vt:lpstr>
      <vt:lpstr>Generative models vs discriminative models</vt:lpstr>
      <vt:lpstr>Why go Bayesian?</vt:lpstr>
      <vt:lpstr>Ensembling</vt:lpstr>
      <vt:lpstr>Uncertainty estimation</vt:lpstr>
      <vt:lpstr>Model selection</vt:lpstr>
      <vt:lpstr>How to train a Bayesian Neural Network?</vt:lpstr>
      <vt:lpstr>Reparameterization Trick for BNNs</vt:lpstr>
      <vt:lpstr>Example: Dropout Training as Variational Inference</vt:lpstr>
      <vt:lpstr>Example: Dropout in RNNs as Variational Inference</vt:lpstr>
      <vt:lpstr>Example: Fully-Factorized Gaussians</vt:lpstr>
      <vt:lpstr>Local Reparameterization Trick</vt:lpstr>
      <vt:lpstr>Recap</vt:lpstr>
      <vt:lpstr>Further problems...</vt:lpstr>
      <vt:lpstr>Better posterior approximation: Matrix Gaussian Posterior</vt:lpstr>
      <vt:lpstr>Better posterior approximation: Normalizing Flows</vt:lpstr>
      <vt:lpstr>Better posterior approximation: Multiplicative Normalizing Flows</vt:lpstr>
      <vt:lpstr>Inference in Multiplicative Normalizing Flows</vt:lpstr>
      <vt:lpstr>Alternative Inference Techniques</vt:lpstr>
      <vt:lpstr>Choosing the prior</vt:lpstr>
      <vt:lpstr>Empirical Bayes</vt:lpstr>
      <vt:lpstr>Example: Soft Weight Sharing</vt:lpstr>
      <vt:lpstr>Example: Soft Weight Sharing</vt:lpstr>
      <vt:lpstr>Example: Soft Weight Sharing</vt:lpstr>
      <vt:lpstr>Example: Soft Weight Sharing</vt:lpstr>
      <vt:lpstr>Applications</vt:lpstr>
      <vt:lpstr>Ensembling</vt:lpstr>
      <vt:lpstr>Distillation</vt:lpstr>
      <vt:lpstr>Experiments: Ensembling and Distillation</vt:lpstr>
      <vt:lpstr>How to measure uncertainty? </vt:lpstr>
      <vt:lpstr>How to measure uncertainty?</vt:lpstr>
      <vt:lpstr>Extend Generative Models?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Dmitry Sergeyev</cp:lastModifiedBy>
  <cp:revision>1</cp:revision>
  <dcterms:modified xsi:type="dcterms:W3CDTF">2017-08-30T11:24:15Z</dcterms:modified>
</cp:coreProperties>
</file>