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3 шт.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Изображение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Изображение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Изображение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Комментарий в прямоугольнике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</a:p>
        </p:txBody>
      </p:sp>
      <p:sp>
        <p:nvSpPr>
          <p:cNvPr id="122" name="Введите цитату здесь."/>
          <p:cNvSpPr txBox="1"/>
          <p:nvPr>
            <p:ph type="body" sz="half" idx="13"/>
          </p:nvPr>
        </p:nvSpPr>
        <p:spPr>
          <a:xfrm>
            <a:off x="889000" y="2908300"/>
            <a:ext cx="11226800" cy="25933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23" name="Иван Арсентьев"/>
          <p:cNvSpPr txBox="1"/>
          <p:nvPr>
            <p:ph type="body" sz="quarter" idx="14"/>
          </p:nvPr>
        </p:nvSpPr>
        <p:spPr>
          <a:xfrm>
            <a:off x="406400" y="7789333"/>
            <a:ext cx="121920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 здесь."/>
          <p:cNvSpPr txBox="1"/>
          <p:nvPr>
            <p:ph type="body" sz="quarter" idx="13"/>
          </p:nvPr>
        </p:nvSpPr>
        <p:spPr>
          <a:xfrm>
            <a:off x="5892800" y="2641600"/>
            <a:ext cx="6705600" cy="3700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Введите цитату здесь.</a:t>
            </a:r>
          </a:p>
        </p:txBody>
      </p:sp>
      <p:sp>
        <p:nvSpPr>
          <p:cNvPr id="133" name="Изображение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15"/>
          </p:nvPr>
        </p:nvSpPr>
        <p:spPr>
          <a:xfrm>
            <a:off x="5892800" y="7725833"/>
            <a:ext cx="6705600" cy="990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treetonLabel" descr="treetonLabe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564" y="322862"/>
            <a:ext cx="3429566" cy="127790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Линия"/>
          <p:cNvSpPr/>
          <p:nvPr/>
        </p:nvSpPr>
        <p:spPr>
          <a:xfrm>
            <a:off x="-1" y="1803964"/>
            <a:ext cx="13004802" cy="225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defTabSz="130048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Номер слайда"/>
          <p:cNvSpPr txBox="1"/>
          <p:nvPr>
            <p:ph type="sldNum" sz="quarter" idx="2"/>
          </p:nvPr>
        </p:nvSpPr>
        <p:spPr>
          <a:xfrm>
            <a:off x="11872781" y="8882097"/>
            <a:ext cx="481780" cy="475678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lnSpc>
                <a:spcPct val="1000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2968" y="1548430"/>
            <a:ext cx="1092124" cy="32003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ectangle 7"/>
          <p:cNvSpPr/>
          <p:nvPr/>
        </p:nvSpPr>
        <p:spPr>
          <a:xfrm>
            <a:off x="-1" y="3878290"/>
            <a:ext cx="9574743" cy="1766596"/>
          </a:xfrm>
          <a:prstGeom prst="rect">
            <a:avLst/>
          </a:prstGeom>
          <a:solidFill>
            <a:srgbClr val="FFFFFF">
              <a:alpha val="83000"/>
            </a:srgb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733973">
              <a:spcBef>
                <a:spcPts val="0"/>
              </a:spcBef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" name="Rectangle 8"/>
          <p:cNvSpPr/>
          <p:nvPr/>
        </p:nvSpPr>
        <p:spPr>
          <a:xfrm>
            <a:off x="-1" y="5596117"/>
            <a:ext cx="9574743" cy="48769"/>
          </a:xfrm>
          <a:prstGeom prst="rect">
            <a:avLst/>
          </a:prstGeom>
          <a:solidFill>
            <a:srgbClr val="C60C30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733973">
              <a:spcBef>
                <a:spcPts val="0"/>
              </a:spcBef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" name="Текст заголовка"/>
          <p:cNvSpPr txBox="1"/>
          <p:nvPr>
            <p:ph type="title"/>
          </p:nvPr>
        </p:nvSpPr>
        <p:spPr>
          <a:xfrm>
            <a:off x="664952" y="4646374"/>
            <a:ext cx="8909791" cy="998512"/>
          </a:xfrm>
          <a:prstGeom prst="rect">
            <a:avLst/>
          </a:prstGeom>
        </p:spPr>
        <p:txBody>
          <a:bodyPr lIns="0" tIns="0" rIns="0" bIns="0"/>
          <a:lstStyle>
            <a:lvl1pPr defTabSz="1733973">
              <a:lnSpc>
                <a:spcPct val="100000"/>
              </a:lnSpc>
              <a:spcBef>
                <a:spcPts val="0"/>
              </a:spcBef>
              <a:defRPr sz="7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7" name="Уровень текста 1…"/>
          <p:cNvSpPr txBox="1"/>
          <p:nvPr>
            <p:ph type="body" sz="quarter" idx="1"/>
          </p:nvPr>
        </p:nvSpPr>
        <p:spPr>
          <a:xfrm>
            <a:off x="664952" y="3878287"/>
            <a:ext cx="8909790" cy="768086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1733973">
              <a:spcBef>
                <a:spcPts val="900"/>
              </a:spcBef>
              <a:buClrTx/>
              <a:buSzTx/>
              <a:buFontTx/>
              <a:buNone/>
              <a:defRPr sz="36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733973">
              <a:spcBef>
                <a:spcPts val="900"/>
              </a:spcBef>
              <a:buClrTx/>
              <a:buSzTx/>
              <a:buFontTx/>
              <a:buNone/>
              <a:defRPr sz="36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733973">
              <a:spcBef>
                <a:spcPts val="900"/>
              </a:spcBef>
              <a:buClrTx/>
              <a:buSzTx/>
              <a:buFontTx/>
              <a:buNone/>
              <a:defRPr sz="36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733973">
              <a:spcBef>
                <a:spcPts val="900"/>
              </a:spcBef>
              <a:buClrTx/>
              <a:buSzTx/>
              <a:buFontTx/>
              <a:buNone/>
              <a:defRPr sz="36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733973">
              <a:spcBef>
                <a:spcPts val="900"/>
              </a:spcBef>
              <a:buClrTx/>
              <a:buSzTx/>
              <a:buFontTx/>
              <a:buNone/>
              <a:defRPr sz="36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8" name="Номер слайда"/>
          <p:cNvSpPr txBox="1"/>
          <p:nvPr>
            <p:ph type="sldNum" sz="quarter" idx="2"/>
          </p:nvPr>
        </p:nvSpPr>
        <p:spPr>
          <a:xfrm>
            <a:off x="6285653" y="7999306"/>
            <a:ext cx="3034454" cy="393701"/>
          </a:xfrm>
          <a:prstGeom prst="rect">
            <a:avLst/>
          </a:prstGeom>
        </p:spPr>
        <p:txBody>
          <a:bodyPr lIns="0" tIns="0" rIns="0" bIns="0"/>
          <a:lstStyle>
            <a:lvl1pPr defTabSz="1733973">
              <a:lnSpc>
                <a:spcPct val="100000"/>
              </a:lnSpc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2968" y="1548430"/>
            <a:ext cx="1092124" cy="32003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Текст заголовка"/>
          <p:cNvSpPr txBox="1"/>
          <p:nvPr>
            <p:ph type="title"/>
          </p:nvPr>
        </p:nvSpPr>
        <p:spPr>
          <a:xfrm>
            <a:off x="666047" y="1611989"/>
            <a:ext cx="10564145" cy="1267790"/>
          </a:xfrm>
          <a:prstGeom prst="rect">
            <a:avLst/>
          </a:prstGeom>
        </p:spPr>
        <p:txBody>
          <a:bodyPr lIns="0" tIns="0" rIns="0" bIns="0"/>
          <a:lstStyle>
            <a:lvl1pPr defTabSz="1733973">
              <a:lnSpc>
                <a:spcPct val="100000"/>
              </a:lnSpc>
              <a:spcBef>
                <a:spcPts val="0"/>
              </a:spcBef>
              <a:defRPr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7" name="Уровень текста 1…"/>
          <p:cNvSpPr txBox="1"/>
          <p:nvPr>
            <p:ph type="body" idx="1"/>
          </p:nvPr>
        </p:nvSpPr>
        <p:spPr>
          <a:xfrm>
            <a:off x="650239" y="2926079"/>
            <a:ext cx="11688518" cy="5176680"/>
          </a:xfrm>
          <a:prstGeom prst="rect">
            <a:avLst/>
          </a:prstGeom>
        </p:spPr>
        <p:txBody>
          <a:bodyPr lIns="0" tIns="0" rIns="0" bIns="0"/>
          <a:lstStyle>
            <a:lvl1pPr marL="617220" indent="-617220" defTabSz="1733973">
              <a:spcBef>
                <a:spcPts val="900"/>
              </a:spcBef>
              <a:buClr>
                <a:srgbClr val="C60C30"/>
              </a:buClr>
              <a:buSzPct val="100000"/>
              <a:buFont typeface="Trebuchet MS"/>
              <a:buChar char="●"/>
              <a:defRPr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0112" indent="-542925" defTabSz="1733973">
              <a:spcBef>
                <a:spcPts val="900"/>
              </a:spcBef>
              <a:buClr>
                <a:srgbClr val="C60C30"/>
              </a:buClr>
              <a:buSzPct val="100000"/>
              <a:buFont typeface="Trebuchet MS"/>
              <a:buChar char="●"/>
              <a:defRPr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14450" indent="-685800" defTabSz="1733973">
              <a:spcBef>
                <a:spcPts val="900"/>
              </a:spcBef>
              <a:buClr>
                <a:srgbClr val="C60C30"/>
              </a:buClr>
              <a:buSzPct val="100000"/>
              <a:buFont typeface="Trebuchet MS"/>
              <a:buChar char="–"/>
              <a:defRPr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58220" indent="-461283" defTabSz="1733973">
              <a:spcBef>
                <a:spcPts val="900"/>
              </a:spcBef>
              <a:buClr>
                <a:srgbClr val="C60C30"/>
              </a:buClr>
              <a:buSzPct val="100000"/>
              <a:buFont typeface="Trebuchet MS"/>
              <a:buChar char="•"/>
              <a:defRPr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31031" indent="-453119" defTabSz="1733973">
              <a:spcBef>
                <a:spcPts val="900"/>
              </a:spcBef>
              <a:buClr>
                <a:srgbClr val="C60C30"/>
              </a:buClr>
              <a:buSzPct val="100000"/>
              <a:buFont typeface="Trebuchet MS"/>
              <a:buChar char="‐"/>
              <a:defRPr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8" name="Номер слайда"/>
          <p:cNvSpPr txBox="1"/>
          <p:nvPr>
            <p:ph type="sldNum" sz="quarter" idx="2"/>
          </p:nvPr>
        </p:nvSpPr>
        <p:spPr>
          <a:xfrm>
            <a:off x="12341340" y="8102758"/>
            <a:ext cx="305744" cy="330201"/>
          </a:xfrm>
          <a:prstGeom prst="rect">
            <a:avLst/>
          </a:prstGeom>
        </p:spPr>
        <p:txBody>
          <a:bodyPr lIns="0" tIns="0" rIns="0" bIns="0"/>
          <a:lstStyle>
            <a:lvl1pPr defTabSz="1733973">
              <a:lnSpc>
                <a:spcPct val="100000"/>
              </a:lnSpc>
              <a:defRPr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-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ото -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Изображение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DIN Alternat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-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, дополн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Изображение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Alternat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МЕТОДЫ СИНТАКСИЧЕСКОГО АНАЛИЗА ТЕКСТО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45363">
              <a:defRPr sz="7140"/>
            </a:lvl1pPr>
          </a:lstStyle>
          <a:p>
            <a:pPr/>
            <a:r>
              <a:t>МЕТОДЫ СИНТАКСИЧЕСКОГО АНАЛИЗА ТЕКСТОВ</a:t>
            </a:r>
          </a:p>
        </p:txBody>
      </p:sp>
      <p:sp>
        <p:nvSpPr>
          <p:cNvPr id="198" name="АНАТОЛИЙ СТАРОСТИН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АНАТОЛИЙ СТАРОСТИН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37" name="Подходы к описанию синтаксических структу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spcBef>
                <a:spcPts val="1800"/>
              </a:spcBef>
              <a:defRPr sz="3900"/>
            </a:lvl1pPr>
          </a:lstStyle>
          <a:p>
            <a:pPr/>
            <a:r>
              <a:t>Подходы к описанию синтаксических структур</a:t>
            </a:r>
          </a:p>
        </p:txBody>
      </p:sp>
      <p:sp>
        <p:nvSpPr>
          <p:cNvPr id="238" name="Системы составляющи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Системы составляющих</a:t>
            </a:r>
          </a:p>
          <a:p>
            <a:pPr>
              <a:buChar char="•"/>
            </a:pPr>
            <a:r>
              <a:t>Проективные деревья зависимостей</a:t>
            </a:r>
          </a:p>
          <a:p>
            <a:pPr>
              <a:buChar char="•"/>
            </a:pPr>
            <a:r>
              <a:t>Деревья зависимостей общего вида</a:t>
            </a:r>
          </a:p>
          <a:p>
            <a:pPr>
              <a:buChar char="•"/>
              <a:defRPr strike="sngStrike">
                <a:solidFill>
                  <a:srgbClr val="838787">
                    <a:alpha val="30776"/>
                  </a:srgbClr>
                </a:solidFill>
              </a:defRPr>
            </a:pPr>
            <a:r>
              <a:t>Системы синтаксических групп</a:t>
            </a:r>
          </a:p>
          <a:p>
            <a:pPr>
              <a:buChar char="•"/>
              <a:defRPr strike="sngStrike">
                <a:solidFill>
                  <a:srgbClr val="838787">
                    <a:alpha val="30776"/>
                  </a:srgbClr>
                </a:solidFill>
              </a:defRPr>
            </a:pPr>
            <a:r>
              <a:t>Грамматика связей (</a:t>
            </a:r>
            <a:r>
              <a:t>Link Grammar)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41" name="Подходы к описанию синтаксических структу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spcBef>
                <a:spcPts val="1800"/>
              </a:spcBef>
              <a:defRPr sz="3900"/>
            </a:lvl1pPr>
          </a:lstStyle>
          <a:p>
            <a:pPr/>
            <a:r>
              <a:t>Подходы к описанию синтаксических структур</a:t>
            </a:r>
          </a:p>
        </p:txBody>
      </p:sp>
      <p:pic>
        <p:nvPicPr>
          <p:cNvPr id="24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213" y="3288934"/>
            <a:ext cx="10712207" cy="5029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45" name="Подходы к описанию синтаксических структу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spcBef>
                <a:spcPts val="1800"/>
              </a:spcBef>
              <a:defRPr sz="3900"/>
            </a:lvl1pPr>
          </a:lstStyle>
          <a:p>
            <a:pPr/>
            <a:r>
              <a:t>Подходы к описанию синтаксических структур</a:t>
            </a:r>
          </a:p>
        </p:txBody>
      </p:sp>
      <p:pic>
        <p:nvPicPr>
          <p:cNvPr id="24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502" y="2645473"/>
            <a:ext cx="9127796" cy="6762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49" name="Подходы к описанию синтаксических структу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spcBef>
                <a:spcPts val="1800"/>
              </a:spcBef>
              <a:defRPr sz="3900"/>
            </a:lvl1pPr>
          </a:lstStyle>
          <a:p>
            <a:pPr/>
            <a:r>
              <a:t>Подходы к описанию синтаксических структур</a:t>
            </a:r>
          </a:p>
        </p:txBody>
      </p:sp>
      <p:pic>
        <p:nvPicPr>
          <p:cNvPr id="25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8372" y="2652322"/>
            <a:ext cx="9022652" cy="6766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53" name="Подходы к СТРОГОМУ ФОРМАЛЬНОМУ описанию ГРАММАТИКИ ЕСТЕСТВЕННЫХ ЯЗЫКОВ"/>
          <p:cNvSpPr txBox="1"/>
          <p:nvPr>
            <p:ph type="title"/>
          </p:nvPr>
        </p:nvSpPr>
        <p:spPr>
          <a:xfrm>
            <a:off x="406400" y="1172906"/>
            <a:ext cx="12192000" cy="1438788"/>
          </a:xfrm>
          <a:prstGeom prst="rect">
            <a:avLst/>
          </a:prstGeom>
        </p:spPr>
        <p:txBody>
          <a:bodyPr/>
          <a:lstStyle>
            <a:lvl1pPr defTabSz="397256">
              <a:spcBef>
                <a:spcPts val="1900"/>
              </a:spcBef>
              <a:defRPr sz="4080"/>
            </a:lvl1pPr>
          </a:lstStyle>
          <a:p>
            <a:pPr/>
            <a:r>
              <a:t>Подходы к СТРОГОМУ ФОРМАЛЬНОМУ описанию ГРАММАТИКИ ЕСТЕСТВЕННЫХ ЯЗЫКОВ</a:t>
            </a:r>
          </a:p>
        </p:txBody>
      </p:sp>
      <p:sp>
        <p:nvSpPr>
          <p:cNvPr id="254" name="Множество формальных моделей: CFPSG (Context Free Phrase Structure Grammar), TG (Transformational grammar), грамматики TAG (Tree Adjoining Grammar), CCG (Combinatory Categorial Grammar), HPSG (Head-driven Phrase Structure Grammar), GPSG (Generalized Phrase Structure Grammar), LFG (Lexical Functional Grammar), ATN (Augmented Transition Network), Link Grammar, CG (Constraint Grammar), c-DG (classical Dependency Grammar), CDG (Categorial Dependency grammar) Диковского, FDG (Functional Dependency Grammar), XDG (Extensible dependency grammar), грамматики в системе Treeton, PCFG (Probabilistic Context Free Grammar), PLTAG (Probabilistic Lexicalized Tree-Adjoining Grammar), грамматики системы ЭТАП и др.…"/>
          <p:cNvSpPr txBox="1"/>
          <p:nvPr>
            <p:ph type="body" idx="1"/>
          </p:nvPr>
        </p:nvSpPr>
        <p:spPr>
          <a:xfrm>
            <a:off x="406399" y="2625242"/>
            <a:ext cx="12192001" cy="6108701"/>
          </a:xfrm>
          <a:prstGeom prst="rect">
            <a:avLst/>
          </a:prstGeom>
        </p:spPr>
        <p:txBody>
          <a:bodyPr/>
          <a:lstStyle/>
          <a:p>
            <a:pPr marL="429768" indent="-429768" defTabSz="549148">
              <a:spcBef>
                <a:spcPts val="2600"/>
              </a:spcBef>
              <a:buChar char="•"/>
              <a:defRPr sz="2256"/>
            </a:pPr>
            <a:r>
              <a:t>Множество формальных моделей: CFPSG (Context Free Phrase Structure Grammar), TG (Transformational grammar), грамматики TAG (Tree Adjoining Grammar), CCG (Combinatory Categorial Grammar), HPSG (Head-driven Phrase Structure Grammar), GPSG (Generalized Phrase Structure Grammar), LFG (Lexical Functional Grammar), ATN (Augmented Transition Network), Link Grammar, CG (Constraint Grammar), c-DG (classical Dependency Grammar), CDG (Categorial Dependency grammar) Диковского, FDG (Functional Dependency Grammar), XDG (Extensible dependency grammar), грамматики в системе Treeton, PCFG (Probabilistic Context Free Grammar), PLTAG (Probabilistic Lexicalized Tree-Adjoining Grammar), грамматики системы ЭТАП и др.</a:t>
            </a:r>
          </a:p>
          <a:p>
            <a:pPr marL="429768" indent="-429768" defTabSz="549148">
              <a:spcBef>
                <a:spcPts val="2600"/>
              </a:spcBef>
              <a:buChar char="•"/>
              <a:defRPr sz="2256"/>
            </a:pPr>
            <a:r>
              <a:t>Большинство подходов не привели (пока?) к созданию систем, которыми можно пользоваться на практике.</a:t>
            </a:r>
          </a:p>
          <a:p>
            <a:pPr marL="429768" indent="-429768" defTabSz="549148">
              <a:spcBef>
                <a:spcPts val="2600"/>
              </a:spcBef>
              <a:buChar char="•"/>
              <a:defRPr sz="2256"/>
            </a:pPr>
            <a:r>
              <a:t>ABBYY Compreno выделяется масштабом и глубиной проработки, но, к сожалению, является коммерческой системой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57" name="ПОЧЕМУ rule BASED ПОДХОДЫ ПЛОХО РАБОТАют?"/>
          <p:cNvSpPr txBox="1"/>
          <p:nvPr>
            <p:ph type="title"/>
          </p:nvPr>
        </p:nvSpPr>
        <p:spPr>
          <a:xfrm>
            <a:off x="406400" y="1172906"/>
            <a:ext cx="12192000" cy="1438788"/>
          </a:xfrm>
          <a:prstGeom prst="rect">
            <a:avLst/>
          </a:prstGeom>
        </p:spPr>
        <p:txBody>
          <a:bodyPr/>
          <a:lstStyle>
            <a:lvl1pPr defTabSz="490727">
              <a:spcBef>
                <a:spcPts val="2300"/>
              </a:spcBef>
              <a:defRPr sz="5040"/>
            </a:lvl1pPr>
          </a:lstStyle>
          <a:p>
            <a:pPr/>
            <a:r>
              <a:t>ПОЧЕМУ rule BASED ПОДХОДЫ ПЛОХО РАБОТАют?</a:t>
            </a:r>
          </a:p>
        </p:txBody>
      </p:sp>
      <p:sp>
        <p:nvSpPr>
          <p:cNvPr id="258" name="Потому что для того, чтобы синтаксический анализатор работал хорошо, нужно уметь динамически (в процессе анализа) учитывать контексты различных уровней:…"/>
          <p:cNvSpPr txBox="1"/>
          <p:nvPr>
            <p:ph type="body" idx="1"/>
          </p:nvPr>
        </p:nvSpPr>
        <p:spPr>
          <a:xfrm>
            <a:off x="406400" y="2778477"/>
            <a:ext cx="12192000" cy="6835970"/>
          </a:xfrm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2600"/>
              </a:spcBef>
              <a:buChar char="•"/>
              <a:defRPr sz="2280"/>
            </a:pPr>
            <a:r>
              <a:t>Потому что для того, чтобы синтаксический анализатор работал хорошо, нужно уметь динамически (в процессе анализа) учитывать контексты различных уровней:</a:t>
            </a:r>
          </a:p>
          <a:p>
            <a:pPr lvl="1" marL="856614" indent="-434340" defTabSz="554990">
              <a:spcBef>
                <a:spcPts val="2600"/>
              </a:spcBef>
              <a:buChar char="•"/>
              <a:defRPr sz="2280"/>
            </a:pPr>
            <a:r>
              <a:t>Контекст соседних слов</a:t>
            </a:r>
          </a:p>
          <a:p>
            <a:pPr lvl="1" marL="856614" indent="-434340" defTabSz="554990">
              <a:spcBef>
                <a:spcPts val="2600"/>
              </a:spcBef>
              <a:buChar char="•"/>
              <a:defRPr sz="2280"/>
            </a:pPr>
            <a:r>
              <a:t>Контекст уровня предложения</a:t>
            </a:r>
          </a:p>
          <a:p>
            <a:pPr lvl="1" marL="856614" indent="-434340" defTabSz="554990">
              <a:spcBef>
                <a:spcPts val="2600"/>
              </a:spcBef>
              <a:buChar char="•"/>
              <a:defRPr sz="2280"/>
            </a:pPr>
            <a:r>
              <a:t>Контекст уровня параграфа</a:t>
            </a:r>
          </a:p>
          <a:p>
            <a:pPr lvl="1" marL="856614" indent="-434340" defTabSz="554990">
              <a:spcBef>
                <a:spcPts val="2600"/>
              </a:spcBef>
              <a:buChar char="•"/>
              <a:defRPr sz="2280"/>
            </a:pPr>
            <a:r>
              <a:t>Контекст уровня текста</a:t>
            </a:r>
          </a:p>
          <a:p>
            <a:pPr lvl="1" marL="856614" indent="-434340" defTabSz="554990">
              <a:spcBef>
                <a:spcPts val="2600"/>
              </a:spcBef>
              <a:buChar char="•"/>
              <a:defRPr sz="2280"/>
            </a:pPr>
            <a:r>
              <a:t>Контекст уровня текстовой коллекции</a:t>
            </a:r>
          </a:p>
          <a:p>
            <a:pPr lvl="1" marL="856614" indent="-434340" defTabSz="554990">
              <a:spcBef>
                <a:spcPts val="2600"/>
              </a:spcBef>
              <a:buChar char="•"/>
              <a:defRPr sz="2280"/>
            </a:pPr>
            <a:r>
              <a:t>Прагматический контекст</a:t>
            </a:r>
          </a:p>
          <a:p>
            <a:pPr marL="434340" indent="-434340" defTabSz="554990">
              <a:spcBef>
                <a:spcPts val="2600"/>
              </a:spcBef>
              <a:buChar char="•"/>
              <a:defRPr sz="2280"/>
            </a:pPr>
            <a:r>
              <a:t>Формально описывать разные типы контекстов </a:t>
            </a:r>
            <a:r>
              <a:rPr sz="4560"/>
              <a:t>сложно </a:t>
            </a:r>
            <a:r>
              <a:t>и дорого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61" name="ПРИМЕР ДЕРЕВА ABBYY Compreno"/>
          <p:cNvSpPr txBox="1"/>
          <p:nvPr>
            <p:ph type="title"/>
          </p:nvPr>
        </p:nvSpPr>
        <p:spPr>
          <a:xfrm>
            <a:off x="406400" y="1172906"/>
            <a:ext cx="12192000" cy="1438788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2700"/>
              </a:spcBef>
              <a:defRPr sz="5940"/>
            </a:lvl1pPr>
          </a:lstStyle>
          <a:p>
            <a:pPr/>
            <a:r>
              <a:t>ПРИМЕР ДЕРЕВА ABBYY Compreno</a:t>
            </a:r>
          </a:p>
        </p:txBody>
      </p:sp>
      <p:pic>
        <p:nvPicPr>
          <p:cNvPr id="26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764" y="2670187"/>
            <a:ext cx="12035272" cy="6267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65" name="MACHINE LEARNING ПОЗВОЛИЛ ЧАСТИЧНО ПОБОРОТЬ СЛОЖНОСТЬ"/>
          <p:cNvSpPr txBox="1"/>
          <p:nvPr>
            <p:ph type="title"/>
          </p:nvPr>
        </p:nvSpPr>
        <p:spPr>
          <a:xfrm>
            <a:off x="406400" y="1367077"/>
            <a:ext cx="12192000" cy="1438787"/>
          </a:xfrm>
          <a:prstGeom prst="rect">
            <a:avLst/>
          </a:prstGeom>
        </p:spPr>
        <p:txBody>
          <a:bodyPr/>
          <a:lstStyle>
            <a:lvl1pPr defTabSz="490727">
              <a:spcBef>
                <a:spcPts val="2300"/>
              </a:spcBef>
              <a:defRPr sz="5040"/>
            </a:lvl1pPr>
          </a:lstStyle>
          <a:p>
            <a:pPr/>
            <a:r>
              <a:t>MACHINE LEARNING ПОЗВОЛИЛ ЧАСТИЧНО ПОБОРОТЬ СЛОЖНОСТЬ</a:t>
            </a:r>
          </a:p>
        </p:txBody>
      </p:sp>
      <p:sp>
        <p:nvSpPr>
          <p:cNvPr id="266" name="С некоторого момента люди перестают писать правила руками и начинают выучивать их из данных…"/>
          <p:cNvSpPr txBox="1"/>
          <p:nvPr>
            <p:ph type="body" idx="1"/>
          </p:nvPr>
        </p:nvSpPr>
        <p:spPr>
          <a:xfrm>
            <a:off x="509612" y="3705577"/>
            <a:ext cx="12192001" cy="4196646"/>
          </a:xfrm>
          <a:prstGeom prst="rect">
            <a:avLst/>
          </a:prstGeom>
        </p:spPr>
        <p:txBody>
          <a:bodyPr/>
          <a:lstStyle/>
          <a:p>
            <a:pPr marL="297179" indent="-297179" defTabSz="379729">
              <a:spcBef>
                <a:spcPts val="1800"/>
              </a:spcBef>
              <a:buChar char="•"/>
              <a:defRPr sz="2340"/>
            </a:pPr>
            <a:r>
              <a:t>С некоторого момента люди перестают писать правила руками и начинают выучивать их из данных</a:t>
            </a:r>
          </a:p>
          <a:p>
            <a:pPr lvl="1" marL="586104" indent="-297179" defTabSz="379729">
              <a:spcBef>
                <a:spcPts val="1800"/>
              </a:spcBef>
              <a:buChar char="•"/>
              <a:defRPr sz="2340"/>
            </a:pPr>
            <a:r>
              <a:t>Penn Tree Bank</a:t>
            </a:r>
          </a:p>
          <a:p>
            <a:pPr lvl="1" marL="586104" indent="-297179" defTabSz="379729">
              <a:spcBef>
                <a:spcPts val="1800"/>
              </a:spcBef>
              <a:buChar char="•"/>
              <a:defRPr sz="2340"/>
            </a:pPr>
            <a:r>
              <a:t>Russian-SynTagRus</a:t>
            </a:r>
          </a:p>
          <a:p>
            <a:pPr marL="297179" indent="-297179" defTabSz="379729">
              <a:spcBef>
                <a:spcPts val="1800"/>
              </a:spcBef>
              <a:buChar char="•"/>
              <a:defRPr sz="2340"/>
            </a:pPr>
            <a:r>
              <a:t>MaltParser</a:t>
            </a:r>
          </a:p>
          <a:p>
            <a:pPr marL="297179" indent="-297179" defTabSz="379729">
              <a:spcBef>
                <a:spcPts val="1800"/>
              </a:spcBef>
              <a:buChar char="•"/>
              <a:defRPr sz="2340"/>
            </a:pPr>
            <a:r>
              <a:t>SyntaxNet</a:t>
            </a:r>
          </a:p>
          <a:p>
            <a:pPr marL="297179" indent="-297179" defTabSz="379729">
              <a:spcBef>
                <a:spcPts val="1800"/>
              </a:spcBef>
              <a:buChar char="•"/>
              <a:defRPr sz="2340"/>
            </a:pPr>
            <a:r>
              <a:t>Recursive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АЛГОРИТМЫ СИНТАКСИЧЕСКОГО АНАЛИЗ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АЛГОРИТМЫ СИНТАКСИЧЕСКОГО АНАЛИЗА</a:t>
            </a:r>
          </a:p>
        </p:txBody>
      </p:sp>
      <p:sp>
        <p:nvSpPr>
          <p:cNvPr id="269" name="Многовариантные…"/>
          <p:cNvSpPr txBox="1"/>
          <p:nvPr>
            <p:ph type="body" idx="1"/>
          </p:nvPr>
        </p:nvSpPr>
        <p:spPr>
          <a:xfrm>
            <a:off x="406399" y="3166817"/>
            <a:ext cx="12192001" cy="5418957"/>
          </a:xfrm>
          <a:prstGeom prst="rect">
            <a:avLst/>
          </a:prstGeom>
        </p:spPr>
        <p:txBody>
          <a:bodyPr/>
          <a:lstStyle/>
          <a:p>
            <a:pPr marL="292607" indent="-292607" defTabSz="373887">
              <a:spcBef>
                <a:spcPts val="1700"/>
              </a:spcBef>
              <a:buChar char="•"/>
              <a:defRPr sz="2304"/>
            </a:pPr>
            <a:r>
              <a:t>Многовариантные</a:t>
            </a:r>
          </a:p>
          <a:p>
            <a:pPr lvl="1" marL="577087" indent="-292607" defTabSz="373887">
              <a:spcBef>
                <a:spcPts val="1700"/>
              </a:spcBef>
              <a:buChar char="•"/>
              <a:defRPr sz="2304"/>
            </a:pPr>
            <a:r>
              <a:t>Тем или иным способом перебирают варианты анализа</a:t>
            </a:r>
          </a:p>
          <a:p>
            <a:pPr lvl="1" marL="577087" indent="-292607" defTabSz="373887">
              <a:spcBef>
                <a:spcPts val="1700"/>
              </a:spcBef>
              <a:buChar char="•"/>
              <a:defRPr sz="2304"/>
            </a:pPr>
            <a:r>
              <a:t>Обычно строятся на базе некоторой структуры данных, позволяющей эффективно перебирать и ранжировать (чарт, граф потенциальных связей, множество ситуаций и т.п.)</a:t>
            </a:r>
          </a:p>
          <a:p>
            <a:pPr lvl="1" marL="577087" indent="-292607" defTabSz="373887">
              <a:spcBef>
                <a:spcPts val="1700"/>
              </a:spcBef>
              <a:buChar char="•"/>
              <a:defRPr sz="2304"/>
            </a:pPr>
            <a:r>
              <a:t>Для ранжирования гипотез используют эвристики (ручные или выученные из данных)</a:t>
            </a:r>
          </a:p>
          <a:p>
            <a:pPr marL="292607" indent="-292607" defTabSz="373887">
              <a:spcBef>
                <a:spcPts val="1700"/>
              </a:spcBef>
              <a:buChar char="•"/>
              <a:defRPr sz="2304"/>
            </a:pPr>
            <a:r>
              <a:t>Детерминированные</a:t>
            </a:r>
          </a:p>
          <a:p>
            <a:pPr lvl="1" marL="577087" indent="-292607" defTabSz="373887">
              <a:spcBef>
                <a:spcPts val="1700"/>
              </a:spcBef>
              <a:buChar char="•"/>
              <a:defRPr sz="2304"/>
            </a:pPr>
            <a:r>
              <a:t>MaltParser</a:t>
            </a:r>
          </a:p>
          <a:p>
            <a:pPr lvl="1" marL="577087" indent="-292607" defTabSz="373887">
              <a:spcBef>
                <a:spcPts val="1700"/>
              </a:spcBef>
              <a:buChar char="•"/>
              <a:defRPr sz="2304"/>
            </a:pPr>
            <a:r>
              <a:t>SyntaxNet (с оговорками)</a:t>
            </a:r>
          </a:p>
        </p:txBody>
      </p:sp>
      <p:sp>
        <p:nvSpPr>
          <p:cNvPr id="270" name="ДВА КЛАССА АЛГОРИТМОВ СИНТАКСИЧЕСКОГО АНАЛИЗА"/>
          <p:cNvSpPr txBox="1"/>
          <p:nvPr>
            <p:ph type="title"/>
          </p:nvPr>
        </p:nvSpPr>
        <p:spPr>
          <a:xfrm>
            <a:off x="406400" y="1367077"/>
            <a:ext cx="12192000" cy="1438787"/>
          </a:xfrm>
          <a:prstGeom prst="rect">
            <a:avLst/>
          </a:prstGeom>
        </p:spPr>
        <p:txBody>
          <a:bodyPr/>
          <a:lstStyle>
            <a:lvl1pPr defTabSz="490727">
              <a:spcBef>
                <a:spcPts val="2300"/>
              </a:spcBef>
              <a:defRPr sz="5040"/>
            </a:lvl1pPr>
          </a:lstStyle>
          <a:p>
            <a:pPr/>
            <a:r>
              <a:t>ДВА КЛАССА АЛГОРИТМОВ СИНТАКСИЧЕСКОГО АНАЛИЗА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АЛГОРИТМЫ СИНТАКСИЧЕСКОГО АНАЛИЗ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АЛГОРИТМЫ СИНТАКСИЧЕСКОГО АНАЛИЗА</a:t>
            </a:r>
          </a:p>
        </p:txBody>
      </p:sp>
      <p:sp>
        <p:nvSpPr>
          <p:cNvPr id="273" name="АЛГОРИТМ CYK"/>
          <p:cNvSpPr txBox="1"/>
          <p:nvPr>
            <p:ph type="title"/>
          </p:nvPr>
        </p:nvSpPr>
        <p:spPr>
          <a:xfrm>
            <a:off x="406400" y="1367077"/>
            <a:ext cx="12192000" cy="1438787"/>
          </a:xfrm>
          <a:prstGeom prst="rect">
            <a:avLst/>
          </a:prstGeom>
        </p:spPr>
        <p:txBody>
          <a:bodyPr/>
          <a:lstStyle/>
          <a:p>
            <a:pPr/>
            <a:r>
              <a:t>АЛГОРИТМ CYK</a:t>
            </a:r>
          </a:p>
        </p:txBody>
      </p:sp>
      <p:pic>
        <p:nvPicPr>
          <p:cNvPr id="27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2128" y="3435256"/>
            <a:ext cx="5772260" cy="4912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886" y="3166817"/>
            <a:ext cx="2629829" cy="5449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АКТУАЛЬНОСТЬ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АКТУАЛЬНОСТЬ</a:t>
            </a:r>
          </a:p>
        </p:txBody>
      </p:sp>
      <p:sp>
        <p:nvSpPr>
          <p:cNvPr id="201" name="СИНТАКСИЧЕСКИЙ АНАЛИЗ НУЖЕН ДЛ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СИНТАКСИЧЕСКИЙ АНАЛИЗ НУЖЕН ДЛЯ</a:t>
            </a:r>
          </a:p>
        </p:txBody>
      </p:sp>
      <p:sp>
        <p:nvSpPr>
          <p:cNvPr id="202" name="Распознавания реч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buChar char="•"/>
              <a:defRPr sz="3230"/>
            </a:pPr>
            <a:r>
              <a:t>Распознавания речи</a:t>
            </a:r>
          </a:p>
          <a:p>
            <a:pPr marL="422275" indent="-422275" defTabSz="554990">
              <a:spcBef>
                <a:spcPts val="2600"/>
              </a:spcBef>
              <a:buChar char="•"/>
              <a:defRPr sz="3230"/>
            </a:pPr>
            <a:r>
              <a:t>Извлечения сущностей и фактов</a:t>
            </a:r>
          </a:p>
          <a:p>
            <a:pPr marL="422275" indent="-422275" defTabSz="554990">
              <a:spcBef>
                <a:spcPts val="2600"/>
              </a:spcBef>
              <a:buChar char="•"/>
              <a:defRPr sz="3230"/>
            </a:pPr>
            <a:r>
              <a:t>Создания рефератов (</a:t>
            </a:r>
            <a:r>
              <a:t>Summarization</a:t>
            </a:r>
            <a:r>
              <a:t>)</a:t>
            </a:r>
          </a:p>
          <a:p>
            <a:pPr marL="422275" indent="-422275" defTabSz="554990">
              <a:spcBef>
                <a:spcPts val="2600"/>
              </a:spcBef>
              <a:buChar char="•"/>
              <a:defRPr sz="3230"/>
            </a:pPr>
            <a:r>
              <a:t>Создания диалоговых систем</a:t>
            </a:r>
          </a:p>
          <a:p>
            <a:pPr marL="422275" indent="-422275" defTabSz="554990">
              <a:spcBef>
                <a:spcPts val="2600"/>
              </a:spcBef>
              <a:buChar char="•"/>
              <a:defRPr sz="3230"/>
            </a:pPr>
            <a:r>
              <a:t>Создания морфо-синтаксических корпусов</a:t>
            </a:r>
          </a:p>
          <a:p>
            <a:pPr marL="422275" indent="-422275" defTabSz="554990">
              <a:spcBef>
                <a:spcPts val="2600"/>
              </a:spcBef>
              <a:buChar char="•"/>
              <a:defRPr sz="3230"/>
            </a:pPr>
            <a:r>
              <a:t>Машинного перевода</a:t>
            </a:r>
          </a:p>
          <a:p>
            <a:pPr marL="422275" indent="-422275" defTabSz="554990">
              <a:spcBef>
                <a:spcPts val="2600"/>
              </a:spcBef>
              <a:buChar char="•"/>
              <a:defRPr sz="3230"/>
            </a:pPr>
            <a:r>
              <a:t>и многого другого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АЛГОРИТМЫ СИНТАКСИЧЕСКОГО АНАЛИЗ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АЛГОРИТМЫ СИНТАКСИЧЕСКОГО АНАЛИЗА</a:t>
            </a:r>
          </a:p>
        </p:txBody>
      </p:sp>
      <p:sp>
        <p:nvSpPr>
          <p:cNvPr id="278" name="АЛГОРИТМ EARLEY"/>
          <p:cNvSpPr txBox="1"/>
          <p:nvPr>
            <p:ph type="title"/>
          </p:nvPr>
        </p:nvSpPr>
        <p:spPr>
          <a:xfrm>
            <a:off x="406399" y="1367077"/>
            <a:ext cx="12192001" cy="1438787"/>
          </a:xfrm>
          <a:prstGeom prst="rect">
            <a:avLst/>
          </a:prstGeom>
        </p:spPr>
        <p:txBody>
          <a:bodyPr/>
          <a:lstStyle/>
          <a:p>
            <a:pPr/>
            <a:r>
              <a:t>АЛГОРИТМ EARLEY</a:t>
            </a:r>
          </a:p>
        </p:txBody>
      </p:sp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166817"/>
            <a:ext cx="11988801" cy="5194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АЛГОРИТМЫ СИНТАКСИЧЕСКОГО АНАЛИЗ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АЛГОРИТМЫ СИНТАКСИЧЕСКОГО АНАЛИЗА</a:t>
            </a:r>
          </a:p>
        </p:txBody>
      </p:sp>
      <p:sp>
        <p:nvSpPr>
          <p:cNvPr id="282" name="АЛГОРИТМ ЭЙСНЕРА"/>
          <p:cNvSpPr txBox="1"/>
          <p:nvPr>
            <p:ph type="title"/>
          </p:nvPr>
        </p:nvSpPr>
        <p:spPr>
          <a:xfrm>
            <a:off x="406400" y="1367077"/>
            <a:ext cx="12192000" cy="1438787"/>
          </a:xfrm>
          <a:prstGeom prst="rect">
            <a:avLst/>
          </a:prstGeom>
        </p:spPr>
        <p:txBody>
          <a:bodyPr/>
          <a:lstStyle/>
          <a:p>
            <a:pPr/>
            <a:r>
              <a:t>АЛГОРИТМ ЭЙСНЕРА</a:t>
            </a:r>
          </a:p>
        </p:txBody>
      </p:sp>
      <p:pic>
        <p:nvPicPr>
          <p:cNvPr id="28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363" y="2695815"/>
            <a:ext cx="7065601" cy="6749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ransition-based парсер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Transition-based</a:t>
            </a:r>
            <a:r>
              <a:t> парсеры</a:t>
            </a:r>
          </a:p>
        </p:txBody>
      </p:sp>
      <p:sp>
        <p:nvSpPr>
          <p:cNvPr id="2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spcBef>
                <a:spcPts val="1900"/>
              </a:spcBef>
              <a:defRPr sz="4200"/>
            </a:pPr>
            <a:r>
              <a:t>Transition-based</a:t>
            </a:r>
            <a:r>
              <a:t> парсеры</a:t>
            </a:r>
          </a:p>
        </p:txBody>
      </p:sp>
      <p:sp>
        <p:nvSpPr>
          <p:cNvPr id="28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Базовый </a:t>
            </a:r>
            <a:r>
              <a:t>transition-based </a:t>
            </a:r>
            <a:r>
              <a:t>парсер </a:t>
            </a:r>
            <a:r>
              <a:t>– MaltParser</a:t>
            </a:r>
          </a:p>
          <a:p>
            <a:pPr lvl="1" marL="737869" indent="-368934" defTabSz="484886">
              <a:spcBef>
                <a:spcPts val="600"/>
              </a:spcBef>
              <a:buClr>
                <a:srgbClr val="808080"/>
              </a:buClr>
              <a:defRPr sz="2822"/>
            </a:pPr>
            <a:r>
              <a:t>Метод описан в статье </a:t>
            </a:r>
            <a:r>
              <a:t>Nivre(2003)</a:t>
            </a:r>
          </a:p>
          <a:p>
            <a:pPr lvl="1" marL="737869" indent="-368934" defTabSz="484886">
              <a:spcBef>
                <a:spcPts val="600"/>
              </a:spcBef>
              <a:buClr>
                <a:srgbClr val="808080"/>
              </a:buClr>
              <a:defRPr sz="2822"/>
            </a:pPr>
            <a:r>
              <a:t>Результаты на </a:t>
            </a:r>
            <a:r>
              <a:t>PTB </a:t>
            </a:r>
            <a:r>
              <a:t>современных реализаций – </a:t>
            </a:r>
            <a:r>
              <a:t>UAS 0.901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Добавление вещественных признаков на основе эмбеддингов</a:t>
            </a:r>
          </a:p>
          <a:p>
            <a:pPr lvl="1" marL="737869" indent="-368934" defTabSz="484886">
              <a:spcBef>
                <a:spcPts val="600"/>
              </a:spcBef>
              <a:buClr>
                <a:srgbClr val="808080"/>
              </a:buClr>
              <a:defRPr sz="2822"/>
            </a:pPr>
            <a:r>
              <a:t>Метод описан в статье </a:t>
            </a:r>
            <a:r>
              <a:t>Chen &amp; Manning (2014)</a:t>
            </a:r>
          </a:p>
          <a:p>
            <a:pPr lvl="1" marL="737869" indent="-368934" defTabSz="484886">
              <a:spcBef>
                <a:spcPts val="600"/>
              </a:spcBef>
              <a:buClr>
                <a:srgbClr val="808080"/>
              </a:buClr>
              <a:defRPr sz="2822"/>
            </a:pPr>
            <a:r>
              <a:t>Результаты на </a:t>
            </a:r>
            <a:r>
              <a:t>PTB - UAS 0.920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Добавление глобального обучения(собственно, </a:t>
            </a:r>
            <a:r>
              <a:t>SyntaxNet</a:t>
            </a:r>
            <a:r>
              <a:t>)</a:t>
            </a:r>
          </a:p>
          <a:p>
            <a:pPr lvl="1" marL="737869" indent="-368934" defTabSz="484886">
              <a:spcBef>
                <a:spcPts val="600"/>
              </a:spcBef>
              <a:buClr>
                <a:srgbClr val="808080"/>
              </a:buClr>
              <a:defRPr sz="2822"/>
            </a:pPr>
            <a:r>
              <a:t>Описан в статье </a:t>
            </a:r>
            <a:r>
              <a:t>Zhou et al. (2015) </a:t>
            </a:r>
            <a:r>
              <a:t>и использован авторами </a:t>
            </a:r>
            <a:r>
              <a:t>Syntaxnet </a:t>
            </a:r>
            <a:r>
              <a:t>в статье </a:t>
            </a:r>
            <a:r>
              <a:t>Andor et al. (2016)</a:t>
            </a:r>
          </a:p>
          <a:p>
            <a:pPr lvl="1" marL="737869" indent="-368934" defTabSz="484886">
              <a:spcBef>
                <a:spcPts val="600"/>
              </a:spcBef>
              <a:buClr>
                <a:srgbClr val="808080"/>
              </a:buClr>
              <a:defRPr sz="2822"/>
            </a:pPr>
            <a:r>
              <a:t>Результаты на </a:t>
            </a:r>
            <a:r>
              <a:t>PTB - UAS 0.944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ransition-based парсер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Transition-based</a:t>
            </a:r>
            <a:r>
              <a:t> парсеры</a:t>
            </a:r>
          </a:p>
        </p:txBody>
      </p:sp>
      <p:sp>
        <p:nvSpPr>
          <p:cNvPr id="290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spcBef>
                <a:spcPts val="1900"/>
              </a:spcBef>
              <a:defRPr sz="4200"/>
            </a:pPr>
            <a:r>
              <a:t>Transition-based</a:t>
            </a:r>
            <a:r>
              <a:t> парсеры</a:t>
            </a:r>
          </a:p>
        </p:txBody>
      </p:sp>
      <p:sp>
        <p:nvSpPr>
          <p:cNvPr id="291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9451" indent="-509451" defTabSz="467359">
              <a:lnSpc>
                <a:spcPct val="90000"/>
              </a:lnSpc>
              <a:spcBef>
                <a:spcPts val="2200"/>
              </a:spcBef>
              <a:defRPr sz="4160"/>
            </a:pPr>
            <a:r>
              <a:t>Основная идея</a:t>
            </a:r>
            <a:r>
              <a:t>:</a:t>
            </a:r>
          </a:p>
          <a:p>
            <a:pPr lvl="1" marL="758916" indent="-403316" defTabSz="467359">
              <a:lnSpc>
                <a:spcPct val="90000"/>
              </a:lnSpc>
              <a:spcBef>
                <a:spcPts val="600"/>
              </a:spcBef>
              <a:buClr>
                <a:srgbClr val="808080"/>
              </a:buClr>
              <a:defRPr sz="4160"/>
            </a:pPr>
            <a:r>
              <a:t>Процесс построения разбора воспроизводится с помощью стековой машины и </a:t>
            </a:r>
            <a:r>
              <a:t>Shift-Reduce </a:t>
            </a:r>
            <a:r>
              <a:t>парсера.</a:t>
            </a:r>
            <a:endParaRPr sz="2720"/>
          </a:p>
          <a:p>
            <a:pPr lvl="1" marL="758916" indent="-403316" defTabSz="467359">
              <a:lnSpc>
                <a:spcPct val="90000"/>
              </a:lnSpc>
              <a:spcBef>
                <a:spcPts val="600"/>
              </a:spcBef>
              <a:buClr>
                <a:srgbClr val="808080"/>
              </a:buClr>
              <a:defRPr sz="4160"/>
            </a:pPr>
            <a:r>
              <a:t>По эталонным разборам восстанавливается эталонная последовательность действий.</a:t>
            </a:r>
          </a:p>
          <a:p>
            <a:pPr lvl="1" marL="758916" indent="-403316" defTabSz="467359">
              <a:lnSpc>
                <a:spcPct val="90000"/>
              </a:lnSpc>
              <a:spcBef>
                <a:spcPts val="600"/>
              </a:spcBef>
              <a:buClr>
                <a:srgbClr val="808080"/>
              </a:buClr>
              <a:defRPr sz="4160"/>
            </a:pPr>
            <a:r>
              <a:t>В каждой конфигурации обучается следующее действие парсера.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ransition-based парсер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Transition-based</a:t>
            </a:r>
            <a:r>
              <a:t> парсеры</a:t>
            </a:r>
          </a:p>
        </p:txBody>
      </p:sp>
      <p:sp>
        <p:nvSpPr>
          <p:cNvPr id="29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Конфигурация стековой машины</a:t>
            </a:r>
          </a:p>
        </p:txBody>
      </p:sp>
      <p:sp>
        <p:nvSpPr>
          <p:cNvPr id="295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2100"/>
              </a:spcBef>
              <a:defRPr sz="2584"/>
            </a:pPr>
            <a:r>
              <a:t>В любой момент времени стековая машина задается конфигурацией, которая определяется следующим образом:</a:t>
            </a:r>
          </a:p>
          <a:p>
            <a:pPr lvl="1" marL="716058" indent="-378238" defTabSz="443991">
              <a:spcBef>
                <a:spcPts val="500"/>
              </a:spcBef>
              <a:buClr>
                <a:srgbClr val="808080"/>
              </a:buClr>
              <a:defRPr sz="3343"/>
            </a:pPr>
            <a:r>
              <a:t>Стек – множество слов в процессе обработки. Обозначим верхний элемент стека как </a:t>
            </a:r>
            <a:r>
              <a:t>stack, </a:t>
            </a:r>
            <a:r>
              <a:t>второй элемент стека – </a:t>
            </a:r>
            <a:r>
              <a:t>stack(1) </a:t>
            </a:r>
            <a:r>
              <a:t>и т. п.</a:t>
            </a:r>
            <a:r>
              <a:t> </a:t>
            </a:r>
          </a:p>
          <a:p>
            <a:pPr lvl="1" marL="716058" indent="-378238" defTabSz="443991">
              <a:spcBef>
                <a:spcPts val="500"/>
              </a:spcBef>
              <a:buClr>
                <a:srgbClr val="808080"/>
              </a:buClr>
              <a:defRPr sz="3343"/>
            </a:pPr>
            <a:r>
              <a:t>Вход – множество слов, обработка которых не начата. Обозначим верхний элемент входа как </a:t>
            </a:r>
            <a:r>
              <a:t>input, </a:t>
            </a:r>
            <a:r>
              <a:t>второй элемент входа – </a:t>
            </a:r>
            <a:r>
              <a:t>input(1) </a:t>
            </a:r>
            <a:r>
              <a:t>и т. п.</a:t>
            </a:r>
            <a:r>
              <a:t> </a:t>
            </a:r>
          </a:p>
          <a:p>
            <a:pPr lvl="1" marL="716058" indent="-378238" defTabSz="443991">
              <a:spcBef>
                <a:spcPts val="500"/>
              </a:spcBef>
              <a:buClr>
                <a:srgbClr val="808080"/>
              </a:buClr>
              <a:defRPr sz="3343"/>
            </a:pPr>
            <a:r>
              <a:t>Множество уже определенных зависимостей и их меток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ransition-based парсеры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Transition-based</a:t>
            </a:r>
            <a:r>
              <a:t> парсеры</a:t>
            </a:r>
          </a:p>
        </p:txBody>
      </p:sp>
      <p:sp>
        <p:nvSpPr>
          <p:cNvPr id="29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Действия стековой машины</a:t>
            </a:r>
          </a:p>
        </p:txBody>
      </p:sp>
      <p:sp>
        <p:nvSpPr>
          <p:cNvPr id="299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3676" indent="-523676" defTabSz="484886">
              <a:lnSpc>
                <a:spcPct val="80000"/>
              </a:lnSpc>
              <a:spcBef>
                <a:spcPts val="2300"/>
              </a:spcBef>
              <a:defRPr sz="3818"/>
            </a:pPr>
            <a:r>
              <a:t>Действия стековой машины, производимые над конфигурацией </a:t>
            </a:r>
            <a:r>
              <a:t>c:</a:t>
            </a:r>
            <a:endParaRPr sz="4316"/>
          </a:p>
          <a:p>
            <a:pPr lvl="1" marL="783513" indent="-414578" defTabSz="484886">
              <a:lnSpc>
                <a:spcPct val="80000"/>
              </a:lnSpc>
              <a:spcBef>
                <a:spcPts val="600"/>
              </a:spcBef>
              <a:buClr>
                <a:srgbClr val="808080"/>
              </a:buClr>
              <a:defRPr sz="3818"/>
            </a:pPr>
            <a:r>
              <a:t>LEFT-ARC(L)</a:t>
            </a:r>
            <a:r>
              <a:t>.</a:t>
            </a:r>
            <a:r>
              <a:t> </a:t>
            </a:r>
            <a:r>
              <a:t>В множество зависимостей добавляется зависимость </a:t>
            </a:r>
            <a:r>
              <a:t>stack -&gt; stack(1) </a:t>
            </a:r>
            <a:r>
              <a:t>с меткой </a:t>
            </a:r>
            <a:r>
              <a:t>L</a:t>
            </a:r>
            <a:r>
              <a:t> после чего </a:t>
            </a:r>
            <a:r>
              <a:t>stack(1)</a:t>
            </a:r>
            <a:r>
              <a:t> снимается со стека</a:t>
            </a:r>
            <a:endParaRPr sz="2490"/>
          </a:p>
          <a:p>
            <a:pPr lvl="1" marL="783513" indent="-414578" defTabSz="484886">
              <a:lnSpc>
                <a:spcPct val="80000"/>
              </a:lnSpc>
              <a:spcBef>
                <a:spcPts val="600"/>
              </a:spcBef>
              <a:buClr>
                <a:srgbClr val="808080"/>
              </a:buClr>
              <a:defRPr sz="3818"/>
            </a:pPr>
            <a:r>
              <a:t>RIGHT-ARC(L)</a:t>
            </a:r>
            <a:r>
              <a:t>.</a:t>
            </a:r>
            <a:r>
              <a:t> </a:t>
            </a:r>
            <a:r>
              <a:t>В множество зависимостей добавляется зависимость </a:t>
            </a:r>
            <a:r>
              <a:t>stack(1)</a:t>
            </a:r>
            <a:r>
              <a:t> </a:t>
            </a:r>
            <a:r>
              <a:t>-&gt; stack</a:t>
            </a:r>
            <a:r>
              <a:t> с меткой </a:t>
            </a:r>
            <a:r>
              <a:t>L </a:t>
            </a:r>
            <a:r>
              <a:t>после чего </a:t>
            </a:r>
            <a:r>
              <a:t>stack</a:t>
            </a:r>
            <a:r>
              <a:t> снимается со стека</a:t>
            </a:r>
            <a:endParaRPr sz="2490"/>
          </a:p>
          <a:p>
            <a:pPr lvl="1" marL="783513" indent="-414578" defTabSz="484886">
              <a:lnSpc>
                <a:spcPct val="80000"/>
              </a:lnSpc>
              <a:spcBef>
                <a:spcPts val="600"/>
              </a:spcBef>
              <a:buClr>
                <a:srgbClr val="808080"/>
              </a:buClr>
              <a:defRPr sz="3818"/>
            </a:pPr>
            <a:r>
              <a:t>SHIFT</a:t>
            </a:r>
            <a:r>
              <a:t>(с). Элемент </a:t>
            </a:r>
            <a:r>
              <a:t>input </a:t>
            </a:r>
            <a:r>
              <a:t>перемещается на вершину стека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Текст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</a:t>
            </a:r>
          </a:p>
        </p:txBody>
      </p:sp>
      <p:sp>
        <p:nvSpPr>
          <p:cNvPr id="302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Иллюстрация</a:t>
            </a:r>
          </a:p>
        </p:txBody>
      </p:sp>
      <p:sp>
        <p:nvSpPr>
          <p:cNvPr id="303" name="Текстовый блок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4" name="Picture 2" descr="Picture 2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0497" y="3374249"/>
            <a:ext cx="8128002" cy="4280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yntaxNET"/>
          <p:cNvSpPr txBox="1"/>
          <p:nvPr>
            <p:ph type="body" idx="13"/>
          </p:nvPr>
        </p:nvSpPr>
        <p:spPr>
          <a:xfrm>
            <a:off x="406400" y="4445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07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Базовые признаки</a:t>
            </a:r>
          </a:p>
        </p:txBody>
      </p:sp>
      <p:sp>
        <p:nvSpPr>
          <p:cNvPr id="308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0346" indent="-490346" defTabSz="449833">
              <a:spcBef>
                <a:spcPts val="2100"/>
              </a:spcBef>
              <a:defRPr sz="4004"/>
            </a:pPr>
            <a:r>
              <a:t>Базовые признаки:</a:t>
            </a:r>
          </a:p>
          <a:p>
            <a:pPr lvl="1" marL="730457" indent="-388192" defTabSz="449833">
              <a:spcBef>
                <a:spcPts val="500"/>
              </a:spcBef>
              <a:buClr>
                <a:srgbClr val="808080"/>
              </a:buClr>
              <a:defRPr sz="4004"/>
            </a:pPr>
            <a:r>
              <a:t>Выбирается элемент – </a:t>
            </a:r>
            <a:r>
              <a:t>input, input(i), stack, stack(i), </a:t>
            </a:r>
            <a:r>
              <a:t>самые левые и правые дети этих элементов, самый левый внук, самый правый внук и т. п.</a:t>
            </a:r>
          </a:p>
          <a:p>
            <a:pPr lvl="1" marL="730457" indent="-388192" defTabSz="449833">
              <a:spcBef>
                <a:spcPts val="500"/>
              </a:spcBef>
              <a:buClr>
                <a:srgbClr val="808080"/>
              </a:buClr>
              <a:defRPr sz="4004"/>
            </a:pPr>
            <a:r>
              <a:t>Для каждого из элементов можно посмотреть словоформу, </a:t>
            </a:r>
            <a:r>
              <a:t>POS-</a:t>
            </a:r>
            <a:r>
              <a:t>тег или метку зависимости от родителя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09625">
              <a:spcBef>
                <a:spcPts val="1400"/>
              </a:spcBef>
              <a:defRPr sz="2755"/>
            </a:pPr>
            <a:r>
              <a:t>Пример использующегося в </a:t>
            </a:r>
            <a:r>
              <a:t>SyntaxNet</a:t>
            </a:r>
            <a:r>
              <a:t> набора базовых признаков</a:t>
            </a:r>
          </a:p>
        </p:txBody>
      </p:sp>
      <p:sp>
        <p:nvSpPr>
          <p:cNvPr id="31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0624">
              <a:lnSpc>
                <a:spcPct val="90000"/>
              </a:lnSpc>
              <a:spcBef>
                <a:spcPts val="2000"/>
              </a:spcBef>
              <a:buSzTx/>
              <a:buNone/>
              <a:defRPr sz="2304"/>
            </a:pPr>
            <a:r>
              <a:t>input.word input(1).word, input(2).word, input(3).word, stack.word, stack(1).word, stack(2).word, stack(3).word, stack.child(1).word, stack.child(1).sibling(-1).word, stack.child(-1).word, stack.child(-1).sibling(1).word, stack(1).child(1).word, stack(1).child(1).sibling(-1).word, stack(1).child(-1).word, stack(1).child(-1).sibling(1).word, stack.child(2).word, stack.child(-2).word, stack(1).child(2).word, stack(1).child(-2).word;</a:t>
            </a:r>
          </a:p>
          <a:p>
            <a:pPr marL="0" indent="0" defTabSz="420624">
              <a:lnSpc>
                <a:spcPct val="90000"/>
              </a:lnSpc>
              <a:spcBef>
                <a:spcPts val="2000"/>
              </a:spcBef>
              <a:buSzTx/>
              <a:buNone/>
              <a:defRPr sz="2304"/>
            </a:pPr>
            <a:r>
              <a:t>input.tag, input(1).tag, input(2).tag, input(3).tag, stack.tag, stack(1).tag, stack(2).tag, stack(3).tag, stack.child(1).tag, stack.child(1).sibling(-1).tag, stack.child(-1).tag, stack.child(-1).sibling(1).tag, stack(1).child(1).tag, stack(1).child(1).sibling(-1).tag, stack(1).child(-1).tag, stack(1).child(-1).sibling(1).tag, stack.child(2).tag, stack.child(-2).tag, stack(1).child(2).tag, stack(1).child(-2).tag;</a:t>
            </a:r>
          </a:p>
          <a:p>
            <a:pPr marL="0" indent="0" defTabSz="420624">
              <a:lnSpc>
                <a:spcPct val="90000"/>
              </a:lnSpc>
              <a:spcBef>
                <a:spcPts val="2000"/>
              </a:spcBef>
              <a:buSzTx/>
              <a:buNone/>
              <a:defRPr sz="2304"/>
            </a:pPr>
            <a:r>
              <a:t>stack.child(1).label, stack.child(1).sibling(-1).label, stack.child(-1).label, stack.child(-1).sibling(1).label, stack(1).child(1).label, stack(1).child(1).sibling(-1).label, stack(1).child(-1).label, stack(1).child(-1).sibling(1).label, stack.child(2).label, stack.child(-2).label, stack(1).child(2).label, stack(1).child(-2).label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MALTPARSE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MALTPARSER</a:t>
            </a:r>
          </a:p>
        </p:txBody>
      </p:sp>
      <p:sp>
        <p:nvSpPr>
          <p:cNvPr id="315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spcBef>
                <a:spcPts val="1900"/>
              </a:spcBef>
              <a:defRPr sz="4200"/>
            </a:pPr>
            <a:r>
              <a:t>Механизм обучения </a:t>
            </a:r>
            <a:r>
              <a:t>MaltParser</a:t>
            </a:r>
          </a:p>
        </p:txBody>
      </p:sp>
      <p:sp>
        <p:nvSpPr>
          <p:cNvPr id="316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8506" indent="-458506" defTabSz="420624">
              <a:spcBef>
                <a:spcPts val="2000"/>
              </a:spcBef>
              <a:defRPr sz="3744"/>
            </a:pPr>
            <a:r>
              <a:t>Из базовых признаков конструируются составные – конъюнкции базовых элементов(обычно до 3 элементов в конъюнкции).</a:t>
            </a:r>
          </a:p>
          <a:p>
            <a:pPr marL="458506" indent="-458506" defTabSz="420624">
              <a:spcBef>
                <a:spcPts val="2000"/>
              </a:spcBef>
              <a:defRPr sz="3744"/>
            </a:pPr>
            <a:r>
              <a:t>Пользуясь составными признаками конфигурации механизм обучения</a:t>
            </a:r>
            <a:r>
              <a:t>(SVM)</a:t>
            </a:r>
            <a:r>
              <a:t> выбирает наилучшее действие для данной конфигурации.</a:t>
            </a:r>
          </a:p>
          <a:p>
            <a:pPr marL="458506" indent="-458506" defTabSz="420624">
              <a:spcBef>
                <a:spcPts val="2000"/>
              </a:spcBef>
              <a:defRPr sz="3744"/>
            </a:pPr>
            <a:r>
              <a:t>В базовой реализации обучение жадное.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РУДНОСТИ ФОРМАЛИЗАЦИИ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ТРУДНОСТИ ФОРМАЛИЗАЦИИ</a:t>
            </a:r>
          </a:p>
        </p:txBody>
      </p:sp>
      <p:sp>
        <p:nvSpPr>
          <p:cNvPr id="205" name="ВСЕ СОГЛАСНЫ, ЧТ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ВСЕ СОГЛАСНЫ, ЧТО</a:t>
            </a:r>
          </a:p>
        </p:txBody>
      </p:sp>
      <p:sp>
        <p:nvSpPr>
          <p:cNvPr id="206" name="Предложения естественного языка состоят из последовательности атомарных единиц – слов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2600"/>
              </a:spcBef>
              <a:buChar char="•"/>
              <a:defRPr sz="2232"/>
            </a:pPr>
            <a:r>
              <a:t>Предложения естественного языка состоят из последовательности атомарных единиц – слов.</a:t>
            </a:r>
          </a:p>
          <a:p>
            <a:pPr marL="425195" indent="-425195" defTabSz="543305">
              <a:spcBef>
                <a:spcPts val="2600"/>
              </a:spcBef>
              <a:buChar char="•"/>
              <a:defRPr sz="2232"/>
            </a:pPr>
            <a:r>
              <a:t>Каждое слово в предложении является формой</a:t>
            </a:r>
            <a:r>
              <a:t> </a:t>
            </a:r>
            <a:r>
              <a:t>некоторой лексемы рассматриваемого языка и обладает свойствами, как присущими всей лексеме в целом, так и характерными именно для этой формы.</a:t>
            </a:r>
          </a:p>
          <a:p>
            <a:pPr marL="425195" indent="-425195" defTabSz="543305">
              <a:spcBef>
                <a:spcPts val="2600"/>
              </a:spcBef>
              <a:buChar char="•"/>
              <a:defRPr sz="2232"/>
            </a:pPr>
            <a:r>
              <a:t>У каждого предложения естественного языка есть неявно выраженная структура: слова в нем организованы в соответствии с некоторым законом и определенным образом связаны друг с другом.</a:t>
            </a:r>
          </a:p>
          <a:p>
            <a:pPr marL="425195" indent="-425195" defTabSz="543305">
              <a:spcBef>
                <a:spcPts val="2600"/>
              </a:spcBef>
              <a:buChar char="•"/>
              <a:defRPr sz="2232"/>
            </a:pPr>
            <a:r>
              <a:t>Есть основания полагать, что неявная структура, «организующая» слова, изоморфна дереву.</a:t>
            </a:r>
          </a:p>
          <a:p>
            <a:pPr marL="425195" indent="-425195" defTabSz="543305">
              <a:spcBef>
                <a:spcPts val="2600"/>
              </a:spcBef>
              <a:buChar char="•"/>
              <a:defRPr sz="2232"/>
            </a:pPr>
            <a:r>
              <a:t>Расположение слов в предложении не произвольно. Однако, закон, описывающий допустимые расположения достаточно сложен.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19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spcBef>
                <a:spcPts val="2000"/>
              </a:spcBef>
              <a:defRPr sz="3744"/>
            </a:lvl1pPr>
          </a:lstStyle>
          <a:p>
            <a:pPr/>
            <a:r>
              <a:t>Вещественные признаки на основе эмбеддингов</a:t>
            </a:r>
          </a:p>
        </p:txBody>
      </p:sp>
      <p:sp>
        <p:nvSpPr>
          <p:cNvPr id="320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295" indent="-536295" defTabSz="496570">
              <a:lnSpc>
                <a:spcPct val="90000"/>
              </a:lnSpc>
              <a:spcBef>
                <a:spcPts val="2300"/>
              </a:spcBef>
              <a:defRPr sz="3910"/>
            </a:pPr>
            <a:r>
              <a:t>Основная идея</a:t>
            </a:r>
            <a:r>
              <a:t>:</a:t>
            </a:r>
            <a:endParaRPr sz="4420"/>
          </a:p>
          <a:p>
            <a:pPr lvl="1" marL="802393" indent="-424568" defTabSz="496570">
              <a:lnSpc>
                <a:spcPct val="90000"/>
              </a:lnSpc>
              <a:spcBef>
                <a:spcPts val="600"/>
              </a:spcBef>
              <a:buClr>
                <a:srgbClr val="808080"/>
              </a:buClr>
              <a:defRPr sz="3910"/>
            </a:pPr>
            <a:r>
              <a:t>Для слов, </a:t>
            </a:r>
            <a:r>
              <a:t>POS-</a:t>
            </a:r>
            <a:r>
              <a:t>тегов и меток зависимостей обучаются эмбеддинги.</a:t>
            </a:r>
            <a:endParaRPr sz="4420"/>
          </a:p>
          <a:p>
            <a:pPr lvl="1" marL="802393" indent="-424568" defTabSz="496570">
              <a:lnSpc>
                <a:spcPct val="90000"/>
              </a:lnSpc>
              <a:spcBef>
                <a:spcPts val="600"/>
              </a:spcBef>
              <a:buClr>
                <a:srgbClr val="808080"/>
              </a:buClr>
              <a:defRPr sz="3910"/>
            </a:pPr>
            <a:r>
              <a:t>Конкатенация эмбеддингов базовых элементов отображается на скрытый слой с кубической функцией активации.</a:t>
            </a:r>
            <a:endParaRPr sz="2550"/>
          </a:p>
          <a:p>
            <a:pPr lvl="1" marL="802393" indent="-424568" defTabSz="496570">
              <a:lnSpc>
                <a:spcPct val="90000"/>
              </a:lnSpc>
              <a:spcBef>
                <a:spcPts val="600"/>
              </a:spcBef>
              <a:buClr>
                <a:srgbClr val="808080"/>
              </a:buClr>
              <a:defRPr sz="3910"/>
            </a:pPr>
            <a:r>
              <a:t>За скрытым слоем добавляется </a:t>
            </a:r>
            <a:r>
              <a:t>softmax</a:t>
            </a:r>
            <a:r>
              <a:t>. Обучение сети – максимизация вероятности эталонных действий на нем.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23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Эмбеддинги</a:t>
            </a:r>
          </a:p>
        </p:txBody>
      </p:sp>
      <p:sp>
        <p:nvSpPr>
          <p:cNvPr id="324" name="Content Placeholder 1"/>
          <p:cNvSpPr txBox="1"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Эмбеддинг – отображение из дискретного вектора признаков в непрерывный вектор заданной размерности </a:t>
            </a:r>
            <a:r>
              <a:t>h</a:t>
            </a:r>
            <a:r>
              <a:t>.</a:t>
            </a:r>
          </a:p>
          <a:p>
            <a:pPr lvl="1" marL="746759" indent="-373379" defTabSz="490727">
              <a:spcBef>
                <a:spcPts val="600"/>
              </a:spcBef>
              <a:buClr>
                <a:srgbClr val="808080"/>
              </a:buClr>
              <a:defRPr sz="2856"/>
            </a:pPr>
            <a:r>
              <a:t>Каноничный пример – эмбеддинг слова.</a:t>
            </a:r>
            <a:br/>
            <a:r>
              <a:t>Исходный вектор: x = (0, 0, … </a:t>
            </a:r>
            <a:r>
              <a:t>, </a:t>
            </a:r>
            <a:r>
              <a:t>1, 0, … 0) длины размера словаря</a:t>
            </a:r>
            <a:br/>
            <a:r>
              <a:t>Результат: x’= (0.2, 0.8, …, -15.9) длины </a:t>
            </a:r>
            <a:r>
              <a:t>h</a:t>
            </a:r>
            <a:r>
              <a:t>.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Обычно обучаются на неразмеченных данных по контексту.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Причины использования:</a:t>
            </a:r>
          </a:p>
          <a:p>
            <a:pPr lvl="1" marL="746759" indent="-373379" defTabSz="490727">
              <a:spcBef>
                <a:spcPts val="600"/>
              </a:spcBef>
              <a:buClr>
                <a:srgbClr val="808080"/>
              </a:buClr>
              <a:defRPr sz="2856"/>
            </a:pPr>
            <a:r>
              <a:t>Уменьшение размерности пространства признаков.</a:t>
            </a:r>
          </a:p>
          <a:p>
            <a:pPr lvl="1" marL="746759" indent="-373379" defTabSz="490727">
              <a:spcBef>
                <a:spcPts val="600"/>
              </a:spcBef>
              <a:buClr>
                <a:srgbClr val="808080"/>
              </a:buClr>
              <a:defRPr sz="2856"/>
            </a:pPr>
            <a:r>
              <a:t>Учет близости элементов в исходном пространстве.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Эмбеддинги слов, тегов и меток</a:t>
            </a:r>
          </a:p>
        </p:txBody>
      </p:sp>
      <p:sp>
        <p:nvSpPr>
          <p:cNvPr id="32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6633" indent="-496633" defTabSz="461518">
              <a:spcBef>
                <a:spcPts val="2200"/>
              </a:spcBef>
              <a:defRPr sz="3476"/>
            </a:pPr>
            <a:r>
              <a:t>В процессе обучения сети обучаются эмбеддинги для слов, </a:t>
            </a:r>
            <a:r>
              <a:t>POS-</a:t>
            </a:r>
            <a:r>
              <a:t>тегов и  меток зависимостей.</a:t>
            </a:r>
          </a:p>
          <a:p>
            <a:pPr marL="496633" indent="-496633" defTabSz="461518">
              <a:spcBef>
                <a:spcPts val="2200"/>
              </a:spcBef>
              <a:defRPr sz="3476"/>
            </a:pPr>
            <a:r>
              <a:t>В качестве начального приближения эмбеддингов слов обычно используются заранее обученные на большом корпусе эмбеддинги ( в </a:t>
            </a:r>
            <a:r>
              <a:t>SyntaxNet </a:t>
            </a:r>
            <a:r>
              <a:t>и  во всех процитированных работах это </a:t>
            </a:r>
            <a:r>
              <a:t>SENNA</a:t>
            </a:r>
            <a:r>
              <a:t>-</a:t>
            </a:r>
            <a:r>
              <a:t>embeddings</a:t>
            </a:r>
            <a:r>
              <a:t> </a:t>
            </a:r>
            <a:r>
              <a:t>)</a:t>
            </a:r>
            <a:r>
              <a:t>.</a:t>
            </a:r>
          </a:p>
          <a:p>
            <a:pPr marL="496633" indent="-496633" defTabSz="461518">
              <a:spcBef>
                <a:spcPts val="2200"/>
              </a:spcBef>
              <a:defRPr sz="3476"/>
            </a:pPr>
            <a:r>
              <a:t>Эмбеддинги для </a:t>
            </a:r>
            <a:r>
              <a:t>POS-</a:t>
            </a:r>
            <a:r>
              <a:t>тегов и меток зависимостей инициализируются случайным образом.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АРХИТЕКТУРА SYNTAXNET</a:t>
            </a:r>
          </a:p>
        </p:txBody>
      </p:sp>
      <p:pic>
        <p:nvPicPr>
          <p:cNvPr id="3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843" y="3418499"/>
            <a:ext cx="8971316" cy="5046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Архитектура нейросети</a:t>
            </a:r>
          </a:p>
        </p:txBody>
      </p:sp>
      <p:sp>
        <p:nvSpPr>
          <p:cNvPr id="336" name="Content Placeholder 2"/>
          <p:cNvSpPr txBox="1"/>
          <p:nvPr>
            <p:ph type="body" idx="1"/>
          </p:nvPr>
        </p:nvSpPr>
        <p:spPr>
          <a:xfrm>
            <a:off x="229463" y="2477795"/>
            <a:ext cx="12192001" cy="61087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Преимущества архитектуры</a:t>
            </a:r>
          </a:p>
        </p:txBody>
      </p:sp>
      <p:sp>
        <p:nvSpPr>
          <p:cNvPr id="34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341" indent="-446341" defTabSz="414781">
              <a:lnSpc>
                <a:spcPct val="90000"/>
              </a:lnSpc>
              <a:spcBef>
                <a:spcPts val="1900"/>
              </a:spcBef>
              <a:defRPr sz="3124"/>
            </a:pPr>
            <a:r>
              <a:t>Эмбеддинги </a:t>
            </a:r>
            <a:r>
              <a:t>POS-</a:t>
            </a:r>
            <a:r>
              <a:t>тегов и меток зависимостей позволяют выразить близость </a:t>
            </a:r>
            <a:r>
              <a:t>POS-</a:t>
            </a:r>
            <a:r>
              <a:t>тегов и меток зависимостей друг к другу.</a:t>
            </a:r>
          </a:p>
          <a:p>
            <a:pPr marL="446341" indent="-446341" defTabSz="414781">
              <a:lnSpc>
                <a:spcPct val="90000"/>
              </a:lnSpc>
              <a:spcBef>
                <a:spcPts val="1900"/>
              </a:spcBef>
              <a:defRPr sz="3124"/>
            </a:pPr>
            <a:r>
              <a:t>Кубическая функция активации хорошо подходит для выражения конъюнкций из трех и менее базовых признаков.</a:t>
            </a:r>
          </a:p>
          <a:p>
            <a:pPr marL="446341" indent="-446341" defTabSz="414781">
              <a:lnSpc>
                <a:spcPct val="90000"/>
              </a:lnSpc>
              <a:spcBef>
                <a:spcPts val="1900"/>
              </a:spcBef>
              <a:defRPr sz="3124"/>
            </a:pPr>
            <a:r>
              <a:t>На нейронах скрытого слоя получаются осмысленные признаки: можно посмотреть какие базовые признаки дают наибольший вклад на каждом из нейронов. Конъюнкция доминирующих признаков, как правило, осмысленная</a:t>
            </a:r>
            <a:r>
              <a:rPr sz="2556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Глобальное обучение</a:t>
            </a:r>
          </a:p>
        </p:txBody>
      </p:sp>
      <p:sp>
        <p:nvSpPr>
          <p:cNvPr id="34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2100"/>
              </a:spcBef>
              <a:defRPr sz="2618"/>
            </a:pPr>
            <a:r>
              <a:t>Label-bias problem</a:t>
            </a:r>
          </a:p>
          <a:p>
            <a:pPr lvl="1" marL="684529" indent="-342264" defTabSz="449833">
              <a:spcBef>
                <a:spcPts val="500"/>
              </a:spcBef>
              <a:buClr>
                <a:srgbClr val="808080"/>
              </a:buClr>
              <a:defRPr sz="2618"/>
            </a:pPr>
            <a:r>
              <a:t>Встречается не только в </a:t>
            </a:r>
            <a:r>
              <a:t>NLP</a:t>
            </a:r>
            <a:r>
              <a:t>. Это, в частности, мотивация перехода от </a:t>
            </a:r>
            <a:r>
              <a:t>MEMM </a:t>
            </a:r>
            <a:r>
              <a:t>к </a:t>
            </a:r>
            <a:r>
              <a:t>CRF</a:t>
            </a:r>
            <a:r>
              <a:t>.</a:t>
            </a:r>
          </a:p>
          <a:p>
            <a:pPr lvl="1" marL="684529" indent="-342264" defTabSz="449833">
              <a:spcBef>
                <a:spcPts val="500"/>
              </a:spcBef>
              <a:buClr>
                <a:srgbClr val="808080"/>
              </a:buClr>
              <a:defRPr sz="2618"/>
            </a:pPr>
            <a:r>
              <a:t>Авторы </a:t>
            </a:r>
            <a:r>
              <a:t>SyntaxNet </a:t>
            </a:r>
            <a:r>
              <a:t>показывают, что для задачи тегирования глобально обучаемые модели строго более выразительны, чем локально обучаемые.</a:t>
            </a:r>
          </a:p>
          <a:p>
            <a:pPr lvl="1" marL="684529" indent="-342264" defTabSz="449833">
              <a:spcBef>
                <a:spcPts val="500"/>
              </a:spcBef>
              <a:buClr>
                <a:srgbClr val="808080"/>
              </a:buClr>
              <a:defRPr sz="2618"/>
            </a:pPr>
            <a:r>
              <a:t>Локальное обучение может быть приближено к глобальному, если дать возможность смотреть на </a:t>
            </a:r>
            <a:r>
              <a:t>k </a:t>
            </a:r>
            <a:r>
              <a:t>элементов вперед. Но для любого </a:t>
            </a:r>
            <a:r>
              <a:t>k </a:t>
            </a:r>
            <a:r>
              <a:t>можно сконструировать пример, на котором локальное обучение проигрывает глобальному.</a:t>
            </a:r>
          </a:p>
          <a:p>
            <a:pPr marL="342264" indent="-342264" defTabSz="449833">
              <a:spcBef>
                <a:spcPts val="2100"/>
              </a:spcBef>
              <a:defRPr sz="2618"/>
            </a:pPr>
            <a:r>
              <a:t>Глобальное обучение</a:t>
            </a:r>
            <a:r>
              <a:t> c CRF-</a:t>
            </a:r>
            <a:r>
              <a:t>подобной функцией ошибки проводится с помощью </a:t>
            </a:r>
            <a:r>
              <a:t>beam search </a:t>
            </a:r>
            <a:r>
              <a:t>по методу </a:t>
            </a:r>
            <a:r>
              <a:t>early updates</a:t>
            </a:r>
            <a:r>
              <a:t>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spcBef>
                <a:spcPts val="1900"/>
              </a:spcBef>
              <a:defRPr sz="4200"/>
            </a:pPr>
            <a:r>
              <a:t>Label</a:t>
            </a:r>
            <a:r>
              <a:t> </a:t>
            </a:r>
            <a:r>
              <a:t>bias problem </a:t>
            </a:r>
          </a:p>
        </p:txBody>
      </p:sp>
      <p:pic>
        <p:nvPicPr>
          <p:cNvPr id="34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2700558"/>
            <a:ext cx="11688518" cy="491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spcBef>
                <a:spcPts val="1900"/>
              </a:spcBef>
              <a:defRPr sz="4200"/>
            </a:pPr>
            <a:r>
              <a:t>Beam search </a:t>
            </a:r>
            <a:r>
              <a:t>по методу </a:t>
            </a:r>
            <a:r>
              <a:t>early updates</a:t>
            </a:r>
          </a:p>
        </p:txBody>
      </p:sp>
      <p:sp>
        <p:nvSpPr>
          <p:cNvPr id="35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Строим не одну самую вероятную последоватьльность действий, а </a:t>
            </a:r>
            <a:r>
              <a:t>k </a:t>
            </a:r>
            <a:r>
              <a:t>самых вероятных.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Среди </a:t>
            </a:r>
            <a:r>
              <a:t>k </a:t>
            </a:r>
            <a:r>
              <a:t>самых вероятных должен присутсвовать префикс эталонной последовательности действий для данного предложения.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Если на </a:t>
            </a:r>
            <a:r>
              <a:t>i</a:t>
            </a:r>
            <a:r>
              <a:t>-ом</a:t>
            </a:r>
            <a:r>
              <a:t> </a:t>
            </a:r>
            <a:r>
              <a:t>шаге префикс эталонной последовательности не попал в </a:t>
            </a:r>
            <a:r>
              <a:t>beam</a:t>
            </a:r>
            <a:r>
              <a:t>, делается шаг градиентного спуска, где префикс эталонной последовательности длины </a:t>
            </a:r>
            <a:r>
              <a:t>i </a:t>
            </a:r>
            <a:r>
              <a:t>считается положительным примером, а все последовательности длины </a:t>
            </a:r>
            <a:r>
              <a:t>i</a:t>
            </a:r>
            <a:r>
              <a:t> в </a:t>
            </a:r>
            <a:r>
              <a:t>beam – </a:t>
            </a:r>
            <a:r>
              <a:t>отрицательными.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Особенности реализации</a:t>
            </a:r>
          </a:p>
        </p:txBody>
      </p:sp>
      <p:sp>
        <p:nvSpPr>
          <p:cNvPr id="35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0346" indent="-490346" defTabSz="455675">
              <a:spcBef>
                <a:spcPts val="2100"/>
              </a:spcBef>
              <a:defRPr sz="3432"/>
            </a:pPr>
            <a:r>
              <a:t>Модель предобучается с помощью локально обучающейся (жадной) версии алгоритма. Это значительно ускоряет сходимость основного алгоритма, но не влияет на результат.</a:t>
            </a:r>
          </a:p>
          <a:p>
            <a:pPr marL="490346" indent="-490346" defTabSz="455675">
              <a:spcBef>
                <a:spcPts val="2100"/>
              </a:spcBef>
              <a:defRPr sz="3432"/>
            </a:pPr>
            <a:r>
              <a:t>Перед основным ходом алгоритма фреймворк </a:t>
            </a:r>
            <a:r>
              <a:t>SyntaxNet </a:t>
            </a:r>
            <a:r>
              <a:t>может обучить </a:t>
            </a:r>
            <a:r>
              <a:t>POS-</a:t>
            </a:r>
            <a:r>
              <a:t>таггер.</a:t>
            </a:r>
          </a:p>
          <a:p>
            <a:pPr marL="490346" indent="-490346" defTabSz="455675">
              <a:spcBef>
                <a:spcPts val="2100"/>
              </a:spcBef>
              <a:defRPr sz="3432"/>
            </a:pPr>
            <a:r>
              <a:t>При обучении с </a:t>
            </a:r>
            <a:r>
              <a:t>POS-</a:t>
            </a:r>
            <a:r>
              <a:t>таггером используется не один лучший тег, а </a:t>
            </a:r>
            <a:r>
              <a:t>k </a:t>
            </a:r>
            <a:r>
              <a:t>лучших тегов. При этом, учитываются вероятности, присвоенные тегам </a:t>
            </a:r>
            <a:r>
              <a:t>POS-</a:t>
            </a:r>
            <a:r>
              <a:t>таггером.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СЛОЖНОСТИ ЕСТЕСТВЕННОГО ЯЗЫК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СЛОЖНОСТИ ЕСТЕСТВЕННОГО ЯЗЫКА</a:t>
            </a:r>
          </a:p>
        </p:txBody>
      </p:sp>
      <p:sp>
        <p:nvSpPr>
          <p:cNvPr id="209" name="ОМОНИМ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ОМОНИМИЯ</a:t>
            </a:r>
          </a:p>
        </p:txBody>
      </p:sp>
      <p:sp>
        <p:nvSpPr>
          <p:cNvPr id="210" name="Эти типы стали есть на складе"/>
          <p:cNvSpPr txBox="1"/>
          <p:nvPr/>
        </p:nvSpPr>
        <p:spPr>
          <a:xfrm>
            <a:off x="1803002" y="2882899"/>
            <a:ext cx="891997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Эти типы стали есть на складе</a:t>
            </a:r>
          </a:p>
        </p:txBody>
      </p:sp>
      <p:sp>
        <p:nvSpPr>
          <p:cNvPr id="211" name="Морфологическая (лексическая и грамматическая)…"/>
          <p:cNvSpPr txBox="1"/>
          <p:nvPr>
            <p:ph type="body" sz="half" idx="1"/>
          </p:nvPr>
        </p:nvSpPr>
        <p:spPr>
          <a:xfrm>
            <a:off x="406400" y="5444297"/>
            <a:ext cx="12192001" cy="2636676"/>
          </a:xfrm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2700"/>
              </a:spcBef>
              <a:buChar char="•"/>
              <a:defRPr sz="3528"/>
            </a:pPr>
          </a:p>
          <a:p>
            <a:pPr marL="448055" indent="-448055" defTabSz="572516">
              <a:spcBef>
                <a:spcPts val="2700"/>
              </a:spcBef>
              <a:buChar char="•"/>
              <a:defRPr sz="3528"/>
            </a:pPr>
            <a:r>
              <a:t>Морфологическая (лексическая и грамматическая) </a:t>
            </a:r>
          </a:p>
          <a:p>
            <a:pPr marL="448055" indent="-448055" defTabSz="572516">
              <a:spcBef>
                <a:spcPts val="2700"/>
              </a:spcBef>
              <a:buChar char="•"/>
              <a:defRPr sz="3528"/>
            </a:pPr>
            <a:r>
              <a:t>Синтаксическая (стрелочная и разметочная)</a:t>
            </a:r>
          </a:p>
        </p:txBody>
      </p:sp>
      <p:sp>
        <p:nvSpPr>
          <p:cNvPr id="212" name="РАЗЛИЧНЫЕ ВИДЫ ОМОНИМИИ"/>
          <p:cNvSpPr txBox="1"/>
          <p:nvPr/>
        </p:nvSpPr>
        <p:spPr>
          <a:xfrm>
            <a:off x="406399" y="4445000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8940">
              <a:lnSpc>
                <a:spcPct val="80000"/>
              </a:lnSpc>
              <a:spcBef>
                <a:spcPts val="1900"/>
              </a:spcBef>
              <a:defRPr cap="all" sz="4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Alternate"/>
              </a:defRPr>
            </a:lvl1pPr>
          </a:lstStyle>
          <a:p>
            <a:pPr/>
            <a:r>
              <a:t>РАЗЛИЧНЫЕ ВИДЫ ОМОНИМИИ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YNTAXNE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SYNTAXNET</a:t>
            </a:r>
          </a:p>
        </p:txBody>
      </p:sp>
      <p:sp>
        <p:nvSpPr>
          <p:cNvPr id="3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spcBef>
                <a:spcPts val="1900"/>
              </a:spcBef>
              <a:defRPr sz="4200"/>
            </a:pPr>
            <a:r>
              <a:t>Устройство </a:t>
            </a:r>
            <a:r>
              <a:t>POS-</a:t>
            </a:r>
            <a:r>
              <a:t>таггера</a:t>
            </a:r>
          </a:p>
        </p:txBody>
      </p:sp>
      <p:sp>
        <p:nvSpPr>
          <p:cNvPr id="36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Общая схема </a:t>
            </a:r>
            <a:r>
              <a:t>POS-</a:t>
            </a:r>
            <a:r>
              <a:t>таггера такая же, как у основного алгоритма. 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POS-</a:t>
            </a:r>
            <a:r>
              <a:t>таггер использует следующие наборы базовых признаков: словоформы, теги уже протеггированных слов, префиксы и суффиксы ограниченной длины, наличие в словоформе особых элементов( дефисы, цифры).</a:t>
            </a:r>
          </a:p>
          <a:p>
            <a:pPr lvl="1" marL="758916" indent="-403316" defTabSz="467359">
              <a:spcBef>
                <a:spcPts val="600"/>
              </a:spcBef>
              <a:buClr>
                <a:srgbClr val="808080"/>
              </a:buClr>
              <a:defRPr sz="2080"/>
            </a:pPr>
            <a:r>
              <a:t>Пример реально использующегося набора:</a:t>
            </a:r>
            <a:br/>
            <a:r>
              <a:t>stack(3).word, stack(2).word, stack(1).word, stack.word, input.word, input(1).word, input(2).word, input(3).word;</a:t>
            </a:r>
            <a:br/>
            <a:r>
              <a:t>input.digit, input.hyphen;</a:t>
            </a:r>
            <a:br/>
            <a:r>
              <a:t>stack.suffix(length=2), input.suffix(length=2), input(1).suffix(length=2);stack.prefix(length=2), input.prefix(length=2), input(1).prefix(length=2)</a:t>
            </a:r>
            <a:endParaRPr sz="2720"/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POS-</a:t>
            </a:r>
            <a:r>
              <a:t>таггер показывает </a:t>
            </a:r>
            <a:r>
              <a:t>state-of-art </a:t>
            </a:r>
            <a:r>
              <a:t>результаты на </a:t>
            </a:r>
            <a:r>
              <a:t>PTB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МЕТОДЫ СИНТАКСИЧЕСКОГО АНАЛИЗ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МЕТОДЫ СИНТАКСИЧЕСКОГО АНАЛИЗА</a:t>
            </a:r>
          </a:p>
        </p:txBody>
      </p:sp>
      <p:sp>
        <p:nvSpPr>
          <p:cNvPr id="363" name="Title 1"/>
          <p:cNvSpPr txBox="1"/>
          <p:nvPr>
            <p:ph type="title"/>
          </p:nvPr>
        </p:nvSpPr>
        <p:spPr>
          <a:xfrm>
            <a:off x="3193142" y="4234974"/>
            <a:ext cx="12192001" cy="723901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СЛОЖНОСТИ ЕСТЕСТВЕННОГО ЯЗЫК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СЛОЖНОСТИ ЕСТЕСТВЕННОГО ЯЗЫКА</a:t>
            </a:r>
          </a:p>
        </p:txBody>
      </p:sp>
      <p:sp>
        <p:nvSpPr>
          <p:cNvPr id="215" name="ЭЛЛИПСИ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ЭЛЛИПСИС</a:t>
            </a:r>
          </a:p>
        </p:txBody>
      </p:sp>
      <p:sp>
        <p:nvSpPr>
          <p:cNvPr id="216" name="– Будешь суп?…"/>
          <p:cNvSpPr txBox="1"/>
          <p:nvPr/>
        </p:nvSpPr>
        <p:spPr>
          <a:xfrm>
            <a:off x="2378044" y="5814238"/>
            <a:ext cx="3252979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– Будешь суп?</a:t>
            </a:r>
          </a:p>
          <a:p>
            <a:pPr>
              <a:defRPr sz="3600"/>
            </a:pPr>
            <a:r>
              <a:t>– Буду.</a:t>
            </a:r>
          </a:p>
        </p:txBody>
      </p:sp>
      <p:sp>
        <p:nvSpPr>
          <p:cNvPr id="217" name="Я люблю красную смородину, а…"/>
          <p:cNvSpPr txBox="1"/>
          <p:nvPr/>
        </p:nvSpPr>
        <p:spPr>
          <a:xfrm>
            <a:off x="5306531" y="2538819"/>
            <a:ext cx="719953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Я люблю красную смородину, а</a:t>
            </a:r>
          </a:p>
          <a:p>
            <a:pPr>
              <a:defRPr sz="3600"/>
            </a:pPr>
            <a:r>
              <a:t>ты – черную.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СЛОЖНОСТИ ЕСТЕСТВЕННОГО ЯЗЫК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СЛОЖНОСТИ ЕСТЕСТВЕННОГО ЯЗЫКА</a:t>
            </a:r>
          </a:p>
        </p:txBody>
      </p:sp>
      <p:sp>
        <p:nvSpPr>
          <p:cNvPr id="220" name="СВОБОДНЫЙ ПОРЯДОК СЛ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СВОБОДНЫЙ ПОРЯДОК СЛОВ</a:t>
            </a:r>
          </a:p>
        </p:txBody>
      </p:sp>
      <p:sp>
        <p:nvSpPr>
          <p:cNvPr id="221" name="Я люблю громкую музыку…"/>
          <p:cNvSpPr txBox="1"/>
          <p:nvPr/>
        </p:nvSpPr>
        <p:spPr>
          <a:xfrm>
            <a:off x="328534" y="3218772"/>
            <a:ext cx="5853974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Я люблю громкую музыку</a:t>
            </a:r>
          </a:p>
          <a:p>
            <a:pPr>
              <a:defRPr sz="3600"/>
            </a:pPr>
            <a:r>
              <a:t>Я люблю музыку громкую</a:t>
            </a:r>
          </a:p>
          <a:p>
            <a:pPr>
              <a:defRPr sz="3600"/>
            </a:pPr>
            <a:r>
              <a:t>Я громкую музыку люблю</a:t>
            </a:r>
          </a:p>
          <a:p>
            <a:pPr>
              <a:defRPr sz="3600"/>
            </a:pPr>
            <a:r>
              <a:t>Я музыку громкую люблю</a:t>
            </a:r>
          </a:p>
        </p:txBody>
      </p:sp>
      <p:sp>
        <p:nvSpPr>
          <p:cNvPr id="222" name="Люблю громкую музыку я…"/>
          <p:cNvSpPr txBox="1"/>
          <p:nvPr/>
        </p:nvSpPr>
        <p:spPr>
          <a:xfrm>
            <a:off x="6677786" y="3254727"/>
            <a:ext cx="5853973" cy="350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Люблю громкую музыку я</a:t>
            </a:r>
          </a:p>
          <a:p>
            <a:pPr>
              <a:defRPr sz="3600"/>
            </a:pPr>
            <a:r>
              <a:t>Люблю музыку громкую я</a:t>
            </a:r>
          </a:p>
          <a:p>
            <a:pPr>
              <a:defRPr sz="3600"/>
            </a:pPr>
            <a:r>
              <a:t>Громкую музыку люблю я</a:t>
            </a:r>
          </a:p>
          <a:p>
            <a:pPr>
              <a:defRPr sz="3600"/>
            </a:pPr>
            <a:r>
              <a:t>Музыку громкую люблю 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СЛОЖНОСТИ ЕСТЕСТВЕННОГО ЯЗЫК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СЛОЖНОСТИ ЕСТЕСТВЕННОГО ЯЗЫКА</a:t>
            </a:r>
          </a:p>
        </p:txBody>
      </p:sp>
      <p:sp>
        <p:nvSpPr>
          <p:cNvPr id="225" name="СОЧИНЕНИЕ И ПОДЧИН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СОЧИНЕНИЕ И ПОДЧИНЕНИЕ</a:t>
            </a:r>
          </a:p>
        </p:txBody>
      </p:sp>
      <p:pic>
        <p:nvPicPr>
          <p:cNvPr id="22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643" y="3258831"/>
            <a:ext cx="11517765" cy="5389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СЛОЖНОСТИ ЕСТЕСТВЕННОГО ЯЗЫК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СЛОЖНОСТИ ЕСТЕСТВЕННОГО ЯЗЫКА</a:t>
            </a:r>
          </a:p>
        </p:txBody>
      </p:sp>
      <p:sp>
        <p:nvSpPr>
          <p:cNvPr id="229" name="НЕДРЕВЕСНЫЕ ЗАВИСИМ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НЕДРЕВЕСНЫЕ ЗАВИСИМОСТИ</a:t>
            </a:r>
          </a:p>
        </p:txBody>
      </p:sp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6010" y="2473149"/>
            <a:ext cx="10652780" cy="666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ЛОЖНОСТИ ЕСТЕСТВЕННОГО ЯЗЫКА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СЛОЖНОСТИ ЕСТЕСТВЕННОГО ЯЗЫКА</a:t>
            </a:r>
          </a:p>
        </p:txBody>
      </p:sp>
      <p:sp>
        <p:nvSpPr>
          <p:cNvPr id="233" name="НЕДРЕВЕСНЫЕ ЗАВИСИМ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/>
            <a:r>
              <a:t>НЕДРЕВЕСНЫЕ ЗАВИСИМОСТИ</a:t>
            </a:r>
          </a:p>
        </p:txBody>
      </p:sp>
      <p:pic>
        <p:nvPicPr>
          <p:cNvPr id="23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764" y="2670187"/>
            <a:ext cx="12035272" cy="6267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Alternate"/>
        <a:ea typeface="DIN Alternate"/>
        <a:cs typeface="DIN Alternate"/>
      </a:majorFont>
      <a:minorFont>
        <a:latin typeface="DIN Alternate"/>
        <a:ea typeface="DIN Alternate"/>
        <a:cs typeface="DIN Alternat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