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80" r:id="rId34"/>
    <p:sldId id="281" r:id="rId35"/>
    <p:sldId id="282" r:id="rId36"/>
    <p:sldId id="29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ward\papers\&#1072;&#1089;&#1087;&#1080;&#1088;&#1072;&#1085;&#1090;&#1099;\&#1051;&#1086;&#1075;&#1072;&#1095;&#1077;&#1074;&#1072;\&#1057;&#1090;&#1072;&#1090;&#1080;&#1089;&#1090;&#1080;&#1082;&#1072;%20&#1084;&#1086;&#1088;&#1092;&#1086;&#1083;&#1086;&#1075;&#1080;&#1103;\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edward\papers\&#1072;&#1089;&#1087;&#1080;&#1088;&#1072;&#1085;&#1090;&#1099;\&#1051;&#1086;&#1075;&#1072;&#1095;&#1077;&#1074;&#1072;\&#1057;&#1090;&#1072;&#1090;&#1080;&#1089;&#1090;&#1080;&#1082;&#1072;%20&#1084;&#1086;&#1088;&#1092;&#1086;&#1083;&#1086;&#1075;&#1080;&#1103;\diagram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edward\papers\&#1072;&#1089;&#1087;&#1080;&#1088;&#1072;&#1085;&#1090;&#1099;\&#1051;&#1086;&#1075;&#1072;&#1095;&#1077;&#1074;&#1072;\&#1057;&#1090;&#1072;&#1090;&#1080;&#1089;&#1090;&#1080;&#1082;&#1072;%20&#1084;&#1086;&#1088;&#1092;&#1086;&#1083;&#1086;&#1075;&#1080;&#1103;\diagram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ward\papers\&#1072;&#1089;&#1087;&#1080;&#1088;&#1072;&#1085;&#1090;&#1099;\&#1051;&#1086;&#1075;&#1072;&#1095;&#1077;&#1074;&#1072;\&#1057;&#1090;&#1072;&#1090;&#1080;&#1089;&#1090;&#1080;&#1082;&#1072;%20&#1084;&#1086;&#1088;&#1092;&#1086;&#1083;&#1086;&#1075;&#1080;&#1103;\diagram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36921204174304E-2"/>
          <c:y val="4.2133971064098115E-2"/>
          <c:w val="0.93626307879582571"/>
          <c:h val="0.65564382061346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Лист2!$A$58</c:f>
              <c:strCache>
                <c:ptCount val="1"/>
                <c:pt idx="0">
                  <c:v>Unambiguous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(Лист2!$B$57:$D$57,Лист2!$F$57,Лист2!$H$57:$J$57)</c:f>
              <c:strCache>
                <c:ptCount val="7"/>
                <c:pt idx="0">
                  <c:v>Polish</c:v>
                </c:pt>
                <c:pt idx="1">
                  <c:v>Russian</c:v>
                </c:pt>
                <c:pt idx="2">
                  <c:v>French</c:v>
                </c:pt>
                <c:pt idx="3">
                  <c:v>German</c:v>
                </c:pt>
                <c:pt idx="4">
                  <c:v>English</c:v>
                </c:pt>
                <c:pt idx="5">
                  <c:v>Italian</c:v>
                </c:pt>
                <c:pt idx="6">
                  <c:v>Spanish</c:v>
                </c:pt>
              </c:strCache>
            </c:strRef>
          </c:cat>
          <c:val>
            <c:numRef>
              <c:f>(Лист2!$B$58:$D$58,Лист2!$F$58,Лист2!$H$58:$J$58)</c:f>
              <c:numCache>
                <c:formatCode>0.00%</c:formatCode>
                <c:ptCount val="7"/>
                <c:pt idx="0">
                  <c:v>0.18940000000000001</c:v>
                </c:pt>
                <c:pt idx="1">
                  <c:v>0.46550000000000002</c:v>
                </c:pt>
                <c:pt idx="2">
                  <c:v>0.5121</c:v>
                </c:pt>
                <c:pt idx="3">
                  <c:v>0.3327</c:v>
                </c:pt>
                <c:pt idx="4">
                  <c:v>0.38869999999999999</c:v>
                </c:pt>
                <c:pt idx="5">
                  <c:v>0.3820342556042014</c:v>
                </c:pt>
                <c:pt idx="6">
                  <c:v>0.3000024981844045</c:v>
                </c:pt>
              </c:numCache>
            </c:numRef>
          </c:val>
        </c:ser>
        <c:ser>
          <c:idx val="1"/>
          <c:order val="1"/>
          <c:tx>
            <c:strRef>
              <c:f>Лист2!$A$59</c:f>
              <c:strCache>
                <c:ptCount val="1"/>
                <c:pt idx="0">
                  <c:v>Ambiguous by feature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(Лист2!$B$57:$D$57,Лист2!$F$57,Лист2!$H$57:$J$57)</c:f>
              <c:strCache>
                <c:ptCount val="7"/>
                <c:pt idx="0">
                  <c:v>Polish</c:v>
                </c:pt>
                <c:pt idx="1">
                  <c:v>Russian</c:v>
                </c:pt>
                <c:pt idx="2">
                  <c:v>French</c:v>
                </c:pt>
                <c:pt idx="3">
                  <c:v>German</c:v>
                </c:pt>
                <c:pt idx="4">
                  <c:v>English</c:v>
                </c:pt>
                <c:pt idx="5">
                  <c:v>Italian</c:v>
                </c:pt>
                <c:pt idx="6">
                  <c:v>Spanish</c:v>
                </c:pt>
              </c:strCache>
            </c:strRef>
          </c:cat>
          <c:val>
            <c:numRef>
              <c:f>(Лист2!$B$59:$D$59,Лист2!$F$59,Лист2!$H$59:$J$59)</c:f>
              <c:numCache>
                <c:formatCode>0.00%</c:formatCode>
                <c:ptCount val="7"/>
                <c:pt idx="0">
                  <c:v>0.39129999999999998</c:v>
                </c:pt>
                <c:pt idx="1">
                  <c:v>0.28220000000000001</c:v>
                </c:pt>
                <c:pt idx="2">
                  <c:v>3.6900000000000002E-2</c:v>
                </c:pt>
                <c:pt idx="3">
                  <c:v>4.5100000000000001E-2</c:v>
                </c:pt>
                <c:pt idx="4">
                  <c:v>2.7900000000000001E-2</c:v>
                </c:pt>
                <c:pt idx="5">
                  <c:v>3.5940181842270776E-2</c:v>
                </c:pt>
                <c:pt idx="6">
                  <c:v>3.0934967848146123E-2</c:v>
                </c:pt>
              </c:numCache>
            </c:numRef>
          </c:val>
        </c:ser>
        <c:ser>
          <c:idx val="2"/>
          <c:order val="2"/>
          <c:tx>
            <c:strRef>
              <c:f>Лист2!$A$60</c:f>
              <c:strCache>
                <c:ptCount val="1"/>
                <c:pt idx="0">
                  <c:v>POS ambiguous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(Лист2!$B$57:$D$57,Лист2!$F$57,Лист2!$H$57:$J$57)</c:f>
              <c:strCache>
                <c:ptCount val="7"/>
                <c:pt idx="0">
                  <c:v>Polish</c:v>
                </c:pt>
                <c:pt idx="1">
                  <c:v>Russian</c:v>
                </c:pt>
                <c:pt idx="2">
                  <c:v>French</c:v>
                </c:pt>
                <c:pt idx="3">
                  <c:v>German</c:v>
                </c:pt>
                <c:pt idx="4">
                  <c:v>English</c:v>
                </c:pt>
                <c:pt idx="5">
                  <c:v>Italian</c:v>
                </c:pt>
                <c:pt idx="6">
                  <c:v>Spanish</c:v>
                </c:pt>
              </c:strCache>
            </c:strRef>
          </c:cat>
          <c:val>
            <c:numRef>
              <c:f>(Лист2!$B$60:$D$60,Лист2!$F$60,Лист2!$H$60:$J$60)</c:f>
              <c:numCache>
                <c:formatCode>0.00%</c:formatCode>
                <c:ptCount val="7"/>
                <c:pt idx="0">
                  <c:v>0.13489999999999999</c:v>
                </c:pt>
                <c:pt idx="1">
                  <c:v>6.3299999999999995E-2</c:v>
                </c:pt>
                <c:pt idx="2">
                  <c:v>7.3999999999999996E-2</c:v>
                </c:pt>
                <c:pt idx="3">
                  <c:v>0.224</c:v>
                </c:pt>
                <c:pt idx="4">
                  <c:v>0.50349999999999995</c:v>
                </c:pt>
                <c:pt idx="5">
                  <c:v>0.1336</c:v>
                </c:pt>
                <c:pt idx="6">
                  <c:v>0.21479999999999999</c:v>
                </c:pt>
              </c:numCache>
            </c:numRef>
          </c:val>
        </c:ser>
        <c:ser>
          <c:idx val="4"/>
          <c:order val="3"/>
          <c:tx>
            <c:strRef>
              <c:f>Лист2!$A$61</c:f>
              <c:strCache>
                <c:ptCount val="1"/>
                <c:pt idx="0">
                  <c:v>Ambiguous by lemma and features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(Лист2!$B$57:$D$57,Лист2!$F$57,Лист2!$H$57:$J$57)</c:f>
              <c:strCache>
                <c:ptCount val="7"/>
                <c:pt idx="0">
                  <c:v>Polish</c:v>
                </c:pt>
                <c:pt idx="1">
                  <c:v>Russian</c:v>
                </c:pt>
                <c:pt idx="2">
                  <c:v>French</c:v>
                </c:pt>
                <c:pt idx="3">
                  <c:v>German</c:v>
                </c:pt>
                <c:pt idx="4">
                  <c:v>English</c:v>
                </c:pt>
                <c:pt idx="5">
                  <c:v>Italian</c:v>
                </c:pt>
                <c:pt idx="6">
                  <c:v>Spanish</c:v>
                </c:pt>
              </c:strCache>
            </c:strRef>
          </c:cat>
          <c:val>
            <c:numRef>
              <c:f>(Лист2!$B$61:$D$61,Лист2!$F$61,Лист2!$H$61:$J$61)</c:f>
              <c:numCache>
                <c:formatCode>0.00%</c:formatCode>
                <c:ptCount val="7"/>
                <c:pt idx="0">
                  <c:v>7.2300000000000003E-2</c:v>
                </c:pt>
                <c:pt idx="1">
                  <c:v>4.0099999999999997E-2</c:v>
                </c:pt>
                <c:pt idx="2">
                  <c:v>7.9600000000000004E-2</c:v>
                </c:pt>
                <c:pt idx="3">
                  <c:v>1.3599999999999999E-2</c:v>
                </c:pt>
                <c:pt idx="4">
                  <c:v>3.2000000000000002E-3</c:v>
                </c:pt>
                <c:pt idx="5">
                  <c:v>9.7999999999999997E-3</c:v>
                </c:pt>
                <c:pt idx="6">
                  <c:v>4.7000000000000002E-3</c:v>
                </c:pt>
              </c:numCache>
            </c:numRef>
          </c:val>
        </c:ser>
        <c:ser>
          <c:idx val="6"/>
          <c:order val="4"/>
          <c:tx>
            <c:strRef>
              <c:f>Лист2!$A$62</c:f>
              <c:strCache>
                <c:ptCount val="1"/>
                <c:pt idx="0">
                  <c:v>POS and lemma ambiguous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(Лист2!$B$57:$D$57,Лист2!$F$57,Лист2!$H$57:$J$57)</c:f>
              <c:strCache>
                <c:ptCount val="7"/>
                <c:pt idx="0">
                  <c:v>Polish</c:v>
                </c:pt>
                <c:pt idx="1">
                  <c:v>Russian</c:v>
                </c:pt>
                <c:pt idx="2">
                  <c:v>French</c:v>
                </c:pt>
                <c:pt idx="3">
                  <c:v>German</c:v>
                </c:pt>
                <c:pt idx="4">
                  <c:v>English</c:v>
                </c:pt>
                <c:pt idx="5">
                  <c:v>Italian</c:v>
                </c:pt>
                <c:pt idx="6">
                  <c:v>Spanish</c:v>
                </c:pt>
              </c:strCache>
            </c:strRef>
          </c:cat>
          <c:val>
            <c:numRef>
              <c:f>(Лист2!$B$62:$D$62,Лист2!$F$62,Лист2!$H$62:$J$62)</c:f>
              <c:numCache>
                <c:formatCode>0.00%</c:formatCode>
                <c:ptCount val="7"/>
                <c:pt idx="0">
                  <c:v>0.18440000000000001</c:v>
                </c:pt>
                <c:pt idx="1">
                  <c:v>0.1061</c:v>
                </c:pt>
                <c:pt idx="2">
                  <c:v>0.19589999999999999</c:v>
                </c:pt>
                <c:pt idx="3">
                  <c:v>0.13070000000000001</c:v>
                </c:pt>
                <c:pt idx="4">
                  <c:v>9.5999999999999992E-3</c:v>
                </c:pt>
                <c:pt idx="5">
                  <c:v>0.23100000000000001</c:v>
                </c:pt>
                <c:pt idx="6">
                  <c:v>0.28970000000000001</c:v>
                </c:pt>
              </c:numCache>
            </c:numRef>
          </c:val>
        </c:ser>
        <c:ser>
          <c:idx val="7"/>
          <c:order val="5"/>
          <c:tx>
            <c:strRef>
              <c:f>Лист2!$A$63</c:f>
              <c:strCache>
                <c:ptCount val="1"/>
                <c:pt idx="0">
                  <c:v>Out-of-vocabulary 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(Лист2!$B$57:$D$57,Лист2!$F$57,Лист2!$H$57:$J$57)</c:f>
              <c:strCache>
                <c:ptCount val="7"/>
                <c:pt idx="0">
                  <c:v>Polish</c:v>
                </c:pt>
                <c:pt idx="1">
                  <c:v>Russian</c:v>
                </c:pt>
                <c:pt idx="2">
                  <c:v>French</c:v>
                </c:pt>
                <c:pt idx="3">
                  <c:v>German</c:v>
                </c:pt>
                <c:pt idx="4">
                  <c:v>English</c:v>
                </c:pt>
                <c:pt idx="5">
                  <c:v>Italian</c:v>
                </c:pt>
                <c:pt idx="6">
                  <c:v>Spanish</c:v>
                </c:pt>
              </c:strCache>
            </c:strRef>
          </c:cat>
          <c:val>
            <c:numRef>
              <c:f>(Лист2!$B$63:$D$63,Лист2!$F$63,Лист2!$H$63:$J$63)</c:f>
              <c:numCache>
                <c:formatCode>0.00%</c:formatCode>
                <c:ptCount val="7"/>
                <c:pt idx="0">
                  <c:v>2.7799999999999998E-2</c:v>
                </c:pt>
                <c:pt idx="1">
                  <c:v>4.2799999999999998E-2</c:v>
                </c:pt>
                <c:pt idx="2">
                  <c:v>0.10150000000000001</c:v>
                </c:pt>
                <c:pt idx="3">
                  <c:v>0.25390000000000001</c:v>
                </c:pt>
                <c:pt idx="4">
                  <c:v>7.6499999999999999E-2</c:v>
                </c:pt>
                <c:pt idx="5">
                  <c:v>0.2077</c:v>
                </c:pt>
                <c:pt idx="6">
                  <c:v>0.12927149908972599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3629352"/>
        <c:axId val="433623472"/>
      </c:barChart>
      <c:catAx>
        <c:axId val="433629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3623472"/>
        <c:crosses val="autoZero"/>
        <c:auto val="1"/>
        <c:lblAlgn val="ctr"/>
        <c:lblOffset val="100"/>
        <c:noMultiLvlLbl val="0"/>
      </c:catAx>
      <c:valAx>
        <c:axId val="4336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3629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7153536675886612E-3"/>
          <c:y val="0.78316621333356351"/>
          <c:w val="0.99628464633241132"/>
          <c:h val="0.201888308242450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591623819332544E-2"/>
          <c:y val="3.044607371628073E-2"/>
          <c:w val="0.94006489782248137"/>
          <c:h val="0.6130146630537626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Лист1!$G$26</c:f>
              <c:strCache>
                <c:ptCount val="1"/>
                <c:pt idx="0">
                  <c:v>Unambiguous</c:v>
                </c:pt>
              </c:strCache>
            </c:strRef>
          </c:tx>
          <c:spPr>
            <a:solidFill>
              <a:srgbClr val="DE7E18"/>
            </a:solidFill>
            <a:ln>
              <a:noFill/>
            </a:ln>
            <a:effectLst/>
          </c:spPr>
          <c:invertIfNegative val="0"/>
          <c:cat>
            <c:strRef>
              <c:f>Лист1!$I$25:$R$25</c:f>
              <c:strCache>
                <c:ptCount val="10"/>
                <c:pt idx="0">
                  <c:v>Polish</c:v>
                </c:pt>
                <c:pt idx="1">
                  <c:v>Russian</c:v>
                </c:pt>
                <c:pt idx="2">
                  <c:v>French</c:v>
                </c:pt>
                <c:pt idx="3">
                  <c:v>French NC</c:v>
                </c:pt>
                <c:pt idx="4">
                  <c:v>German</c:v>
                </c:pt>
                <c:pt idx="5">
                  <c:v>German NC</c:v>
                </c:pt>
                <c:pt idx="6">
                  <c:v>Italian</c:v>
                </c:pt>
                <c:pt idx="7">
                  <c:v>Spanish</c:v>
                </c:pt>
                <c:pt idx="8">
                  <c:v>Spanish NC</c:v>
                </c:pt>
                <c:pt idx="9">
                  <c:v>English</c:v>
                </c:pt>
              </c:strCache>
            </c:strRef>
          </c:cat>
          <c:val>
            <c:numRef>
              <c:f>Лист1!$I$26:$R$26</c:f>
              <c:numCache>
                <c:formatCode>0.00%</c:formatCode>
                <c:ptCount val="10"/>
                <c:pt idx="0">
                  <c:v>0.18940000000000001</c:v>
                </c:pt>
                <c:pt idx="1">
                  <c:v>0.46550000000000002</c:v>
                </c:pt>
                <c:pt idx="2">
                  <c:v>0.5121</c:v>
                </c:pt>
                <c:pt idx="3">
                  <c:v>0.5454</c:v>
                </c:pt>
                <c:pt idx="4">
                  <c:v>0.3327</c:v>
                </c:pt>
                <c:pt idx="5">
                  <c:v>0.44529999999999997</c:v>
                </c:pt>
                <c:pt idx="6">
                  <c:v>0.3820342556042014</c:v>
                </c:pt>
                <c:pt idx="7">
                  <c:v>0.3000024981844045</c:v>
                </c:pt>
                <c:pt idx="8">
                  <c:v>0.32793609265212537</c:v>
                </c:pt>
                <c:pt idx="9">
                  <c:v>0.38869999999999999</c:v>
                </c:pt>
              </c:numCache>
            </c:numRef>
          </c:val>
        </c:ser>
        <c:ser>
          <c:idx val="2"/>
          <c:order val="1"/>
          <c:tx>
            <c:strRef>
              <c:f>Лист1!$G$29</c:f>
              <c:strCache>
                <c:ptCount val="1"/>
                <c:pt idx="0">
                  <c:v>Ambiguous by lemma and features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Лист1!$I$25:$R$25</c:f>
              <c:strCache>
                <c:ptCount val="10"/>
                <c:pt idx="0">
                  <c:v>Polish</c:v>
                </c:pt>
                <c:pt idx="1">
                  <c:v>Russian</c:v>
                </c:pt>
                <c:pt idx="2">
                  <c:v>French</c:v>
                </c:pt>
                <c:pt idx="3">
                  <c:v>French NC</c:v>
                </c:pt>
                <c:pt idx="4">
                  <c:v>German</c:v>
                </c:pt>
                <c:pt idx="5">
                  <c:v>German NC</c:v>
                </c:pt>
                <c:pt idx="6">
                  <c:v>Italian</c:v>
                </c:pt>
                <c:pt idx="7">
                  <c:v>Spanish</c:v>
                </c:pt>
                <c:pt idx="8">
                  <c:v>Spanish NC</c:v>
                </c:pt>
                <c:pt idx="9">
                  <c:v>English</c:v>
                </c:pt>
              </c:strCache>
            </c:strRef>
          </c:cat>
          <c:val>
            <c:numRef>
              <c:f>Лист1!$I$29:$R$29</c:f>
              <c:numCache>
                <c:formatCode>0.00%</c:formatCode>
                <c:ptCount val="10"/>
                <c:pt idx="0">
                  <c:v>7.2300000000000003E-2</c:v>
                </c:pt>
                <c:pt idx="1">
                  <c:v>4.0099999999999997E-2</c:v>
                </c:pt>
                <c:pt idx="2">
                  <c:v>7.9600000000000004E-2</c:v>
                </c:pt>
                <c:pt idx="3">
                  <c:v>9.5360764677093465E-2</c:v>
                </c:pt>
                <c:pt idx="4">
                  <c:v>1.3599999999999999E-2</c:v>
                </c:pt>
                <c:pt idx="5">
                  <c:v>9.1000000000000004E-3</c:v>
                </c:pt>
                <c:pt idx="6">
                  <c:v>9.7999999999999997E-3</c:v>
                </c:pt>
                <c:pt idx="7">
                  <c:v>4.7000000000000002E-3</c:v>
                </c:pt>
                <c:pt idx="8">
                  <c:v>3.3140098790425902E-3</c:v>
                </c:pt>
                <c:pt idx="9">
                  <c:v>3.2000000000000002E-3</c:v>
                </c:pt>
              </c:numCache>
            </c:numRef>
          </c:val>
        </c:ser>
        <c:ser>
          <c:idx val="3"/>
          <c:order val="2"/>
          <c:tx>
            <c:strRef>
              <c:f>Лист1!$G$28</c:f>
              <c:strCache>
                <c:ptCount val="1"/>
                <c:pt idx="0">
                  <c:v>Ambiguous by feature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Лист1!$I$25:$R$25</c:f>
              <c:strCache>
                <c:ptCount val="10"/>
                <c:pt idx="0">
                  <c:v>Polish</c:v>
                </c:pt>
                <c:pt idx="1">
                  <c:v>Russian</c:v>
                </c:pt>
                <c:pt idx="2">
                  <c:v>French</c:v>
                </c:pt>
                <c:pt idx="3">
                  <c:v>French NC</c:v>
                </c:pt>
                <c:pt idx="4">
                  <c:v>German</c:v>
                </c:pt>
                <c:pt idx="5">
                  <c:v>German NC</c:v>
                </c:pt>
                <c:pt idx="6">
                  <c:v>Italian</c:v>
                </c:pt>
                <c:pt idx="7">
                  <c:v>Spanish</c:v>
                </c:pt>
                <c:pt idx="8">
                  <c:v>Spanish NC</c:v>
                </c:pt>
                <c:pt idx="9">
                  <c:v>English</c:v>
                </c:pt>
              </c:strCache>
            </c:strRef>
          </c:cat>
          <c:val>
            <c:numRef>
              <c:f>Лист1!$I$28:$R$28</c:f>
              <c:numCache>
                <c:formatCode>0.00%</c:formatCode>
                <c:ptCount val="10"/>
                <c:pt idx="0">
                  <c:v>0.39129999999999998</c:v>
                </c:pt>
                <c:pt idx="1">
                  <c:v>0.28220000000000001</c:v>
                </c:pt>
                <c:pt idx="2">
                  <c:v>3.6900000000000002E-2</c:v>
                </c:pt>
                <c:pt idx="3">
                  <c:v>2.7952220864447267E-2</c:v>
                </c:pt>
                <c:pt idx="4">
                  <c:v>4.5100000000000001E-2</c:v>
                </c:pt>
                <c:pt idx="5">
                  <c:v>9.35E-2</c:v>
                </c:pt>
                <c:pt idx="6">
                  <c:v>3.5940181842270776E-2</c:v>
                </c:pt>
                <c:pt idx="7">
                  <c:v>3.0934967848146123E-2</c:v>
                </c:pt>
                <c:pt idx="8">
                  <c:v>2.7890502991074675E-2</c:v>
                </c:pt>
                <c:pt idx="9">
                  <c:v>2.7900000000000001E-2</c:v>
                </c:pt>
              </c:numCache>
            </c:numRef>
          </c:val>
        </c:ser>
        <c:ser>
          <c:idx val="1"/>
          <c:order val="3"/>
          <c:tx>
            <c:strRef>
              <c:f>Лист1!$G$27</c:f>
              <c:strCache>
                <c:ptCount val="1"/>
                <c:pt idx="0">
                  <c:v>Any POS-ambiguity</c:v>
                </c:pt>
              </c:strCache>
            </c:strRef>
          </c:tx>
          <c:spPr>
            <a:solidFill>
              <a:srgbClr val="92AA4C"/>
            </a:solidFill>
            <a:ln>
              <a:noFill/>
            </a:ln>
            <a:effectLst/>
          </c:spPr>
          <c:invertIfNegative val="0"/>
          <c:cat>
            <c:strRef>
              <c:f>Лист1!$I$25:$R$25</c:f>
              <c:strCache>
                <c:ptCount val="10"/>
                <c:pt idx="0">
                  <c:v>Polish</c:v>
                </c:pt>
                <c:pt idx="1">
                  <c:v>Russian</c:v>
                </c:pt>
                <c:pt idx="2">
                  <c:v>French</c:v>
                </c:pt>
                <c:pt idx="3">
                  <c:v>French NC</c:v>
                </c:pt>
                <c:pt idx="4">
                  <c:v>German</c:v>
                </c:pt>
                <c:pt idx="5">
                  <c:v>German NC</c:v>
                </c:pt>
                <c:pt idx="6">
                  <c:v>Italian</c:v>
                </c:pt>
                <c:pt idx="7">
                  <c:v>Spanish</c:v>
                </c:pt>
                <c:pt idx="8">
                  <c:v>Spanish NC</c:v>
                </c:pt>
                <c:pt idx="9">
                  <c:v>English</c:v>
                </c:pt>
              </c:strCache>
            </c:strRef>
          </c:cat>
          <c:val>
            <c:numRef>
              <c:f>Лист1!$I$27:$R$27</c:f>
              <c:numCache>
                <c:formatCode>0.00%</c:formatCode>
                <c:ptCount val="10"/>
                <c:pt idx="0">
                  <c:v>0.31930000000000003</c:v>
                </c:pt>
                <c:pt idx="1">
                  <c:v>0.1694</c:v>
                </c:pt>
                <c:pt idx="2">
                  <c:v>0.26989999999999997</c:v>
                </c:pt>
                <c:pt idx="3">
                  <c:v>0.28049090823060369</c:v>
                </c:pt>
                <c:pt idx="4">
                  <c:v>0.35470000000000002</c:v>
                </c:pt>
                <c:pt idx="5">
                  <c:v>0.29170000000000001</c:v>
                </c:pt>
                <c:pt idx="6">
                  <c:v>0.36460000000000004</c:v>
                </c:pt>
                <c:pt idx="7">
                  <c:v>0.50449999999999995</c:v>
                </c:pt>
                <c:pt idx="8">
                  <c:v>0.51158789538803107</c:v>
                </c:pt>
                <c:pt idx="9">
                  <c:v>0.5131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3630528"/>
        <c:axId val="433627392"/>
      </c:barChart>
      <c:lineChart>
        <c:grouping val="standard"/>
        <c:varyColors val="0"/>
        <c:ser>
          <c:idx val="4"/>
          <c:order val="4"/>
          <c:tx>
            <c:v>% of PoS-unambiguous words</c:v>
          </c:tx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Лист1!$I$34:$R$34</c:f>
              <c:numCache>
                <c:formatCode>0.00%</c:formatCode>
                <c:ptCount val="10"/>
                <c:pt idx="0">
                  <c:v>0.67160341458397621</c:v>
                </c:pt>
                <c:pt idx="1">
                  <c:v>0.82302549101546174</c:v>
                </c:pt>
                <c:pt idx="2">
                  <c:v>0.69961046188091269</c:v>
                </c:pt>
                <c:pt idx="3">
                  <c:v>0.70449878042963943</c:v>
                </c:pt>
                <c:pt idx="4">
                  <c:v>0.52459455837019164</c:v>
                </c:pt>
                <c:pt idx="5">
                  <c:v>0.6525726536445926</c:v>
                </c:pt>
                <c:pt idx="6">
                  <c:v>0.53986400523599665</c:v>
                </c:pt>
                <c:pt idx="7">
                  <c:v>0.39950303325663916</c:v>
                </c:pt>
                <c:pt idx="8">
                  <c:v>0.41245991735287313</c:v>
                </c:pt>
                <c:pt idx="9">
                  <c:v>0.44999464036874259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3630528"/>
        <c:axId val="433627392"/>
      </c:lineChart>
      <c:catAx>
        <c:axId val="43363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3627392"/>
        <c:crosses val="autoZero"/>
        <c:auto val="1"/>
        <c:lblAlgn val="ctr"/>
        <c:lblOffset val="100"/>
        <c:noMultiLvlLbl val="0"/>
      </c:catAx>
      <c:valAx>
        <c:axId val="43362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363052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293945820051667E-3"/>
          <c:y val="0.79749448068563999"/>
          <c:w val="0.98794098981849698"/>
          <c:h val="0.20046764602210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Лист2!$A$42</c:f>
              <c:strCache>
                <c:ptCount val="1"/>
                <c:pt idx="0">
                  <c:v>Unambiguous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Лист2!$B$41:$F$41</c:f>
              <c:strCache>
                <c:ptCount val="5"/>
                <c:pt idx="0">
                  <c:v>Russian, original</c:v>
                </c:pt>
                <c:pt idx="1">
                  <c:v>Russian, no animacy and case</c:v>
                </c:pt>
                <c:pt idx="2">
                  <c:v>Russian, no animacy, person, case and number</c:v>
                </c:pt>
                <c:pt idx="3">
                  <c:v>English</c:v>
                </c:pt>
                <c:pt idx="4">
                  <c:v>Polish</c:v>
                </c:pt>
              </c:strCache>
            </c:strRef>
          </c:cat>
          <c:val>
            <c:numRef>
              <c:f>Лист2!$B$42:$F$42</c:f>
              <c:numCache>
                <c:formatCode>General</c:formatCode>
                <c:ptCount val="5"/>
                <c:pt idx="0">
                  <c:v>0.46564499999999998</c:v>
                </c:pt>
                <c:pt idx="1">
                  <c:v>0.64403500000000002</c:v>
                </c:pt>
                <c:pt idx="2">
                  <c:v>0.71296400000000004</c:v>
                </c:pt>
                <c:pt idx="3">
                  <c:v>0.36270599999999997</c:v>
                </c:pt>
                <c:pt idx="4">
                  <c:v>0.18940000000000001</c:v>
                </c:pt>
              </c:numCache>
            </c:numRef>
          </c:val>
        </c:ser>
        <c:ser>
          <c:idx val="1"/>
          <c:order val="1"/>
          <c:tx>
            <c:strRef>
              <c:f>Лист2!$A$43</c:f>
              <c:strCache>
                <c:ptCount val="1"/>
                <c:pt idx="0">
                  <c:v>Ambiguous by feature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Лист2!$B$41:$F$41</c:f>
              <c:strCache>
                <c:ptCount val="5"/>
                <c:pt idx="0">
                  <c:v>Russian, original</c:v>
                </c:pt>
                <c:pt idx="1">
                  <c:v>Russian, no animacy and case</c:v>
                </c:pt>
                <c:pt idx="2">
                  <c:v>Russian, no animacy, person, case and number</c:v>
                </c:pt>
                <c:pt idx="3">
                  <c:v>English</c:v>
                </c:pt>
                <c:pt idx="4">
                  <c:v>Polish</c:v>
                </c:pt>
              </c:strCache>
            </c:strRef>
          </c:cat>
          <c:val>
            <c:numRef>
              <c:f>Лист2!$B$43:$F$43</c:f>
              <c:numCache>
                <c:formatCode>General</c:formatCode>
                <c:ptCount val="5"/>
                <c:pt idx="0">
                  <c:v>0.29777550000000003</c:v>
                </c:pt>
                <c:pt idx="1">
                  <c:v>0.11938550000000001</c:v>
                </c:pt>
                <c:pt idx="2">
                  <c:v>5.0456499999999987E-2</c:v>
                </c:pt>
                <c:pt idx="3">
                  <c:v>2.9047989999999954E-2</c:v>
                </c:pt>
                <c:pt idx="4">
                  <c:v>0.39129999999999998</c:v>
                </c:pt>
              </c:numCache>
            </c:numRef>
          </c:val>
        </c:ser>
        <c:ser>
          <c:idx val="2"/>
          <c:order val="2"/>
          <c:tx>
            <c:strRef>
              <c:f>Лист2!$A$44</c:f>
              <c:strCache>
                <c:ptCount val="1"/>
                <c:pt idx="0">
                  <c:v>POS ambiguous</c:v>
                </c:pt>
              </c:strCache>
            </c:strRef>
          </c:tx>
          <c:spPr>
            <a:solidFill>
              <a:srgbClr val="92AA4C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Лист2!$B$41:$F$41</c:f>
              <c:strCache>
                <c:ptCount val="5"/>
                <c:pt idx="0">
                  <c:v>Russian, original</c:v>
                </c:pt>
                <c:pt idx="1">
                  <c:v>Russian, no animacy and case</c:v>
                </c:pt>
                <c:pt idx="2">
                  <c:v>Russian, no animacy, person, case and number</c:v>
                </c:pt>
                <c:pt idx="3">
                  <c:v>English</c:v>
                </c:pt>
                <c:pt idx="4">
                  <c:v>Polish</c:v>
                </c:pt>
              </c:strCache>
            </c:strRef>
          </c:cat>
          <c:val>
            <c:numRef>
              <c:f>Лист2!$B$44:$F$44</c:f>
              <c:numCache>
                <c:formatCode>General</c:formatCode>
                <c:ptCount val="5"/>
                <c:pt idx="0">
                  <c:v>8.0669500000000005E-2</c:v>
                </c:pt>
                <c:pt idx="1">
                  <c:v>8.0669500000000005E-2</c:v>
                </c:pt>
                <c:pt idx="2">
                  <c:v>8.0669500000000005E-2</c:v>
                </c:pt>
                <c:pt idx="3">
                  <c:v>0.43890200000000001</c:v>
                </c:pt>
                <c:pt idx="4">
                  <c:v>0.13489999999999999</c:v>
                </c:pt>
              </c:numCache>
            </c:numRef>
          </c:val>
        </c:ser>
        <c:ser>
          <c:idx val="3"/>
          <c:order val="3"/>
          <c:tx>
            <c:strRef>
              <c:f>Лист2!$A$45</c:f>
              <c:strCache>
                <c:ptCount val="1"/>
                <c:pt idx="0">
                  <c:v>Ambiguous by lemma and features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Лист2!$B$41:$F$41</c:f>
              <c:strCache>
                <c:ptCount val="5"/>
                <c:pt idx="0">
                  <c:v>Russian, original</c:v>
                </c:pt>
                <c:pt idx="1">
                  <c:v>Russian, no animacy and case</c:v>
                </c:pt>
                <c:pt idx="2">
                  <c:v>Russian, no animacy, person, case and number</c:v>
                </c:pt>
                <c:pt idx="3">
                  <c:v>English</c:v>
                </c:pt>
                <c:pt idx="4">
                  <c:v>Polish</c:v>
                </c:pt>
              </c:strCache>
            </c:strRef>
          </c:cat>
          <c:val>
            <c:numRef>
              <c:f>Лист2!$B$45:$F$45</c:f>
              <c:numCache>
                <c:formatCode>General</c:formatCode>
                <c:ptCount val="5"/>
                <c:pt idx="0">
                  <c:v>2.4620199999999998E-2</c:v>
                </c:pt>
                <c:pt idx="1">
                  <c:v>2.4620199999999998E-2</c:v>
                </c:pt>
                <c:pt idx="2">
                  <c:v>2.4620199999999998E-2</c:v>
                </c:pt>
                <c:pt idx="3">
                  <c:v>3.1593099999999998E-3</c:v>
                </c:pt>
                <c:pt idx="4">
                  <c:v>7.2300000000000003E-2</c:v>
                </c:pt>
              </c:numCache>
            </c:numRef>
          </c:val>
        </c:ser>
        <c:ser>
          <c:idx val="4"/>
          <c:order val="4"/>
          <c:tx>
            <c:strRef>
              <c:f>Лист2!$A$46</c:f>
              <c:strCache>
                <c:ptCount val="1"/>
                <c:pt idx="0">
                  <c:v>POS and lemma ambiguous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Лист2!$B$41:$F$41</c:f>
              <c:strCache>
                <c:ptCount val="5"/>
                <c:pt idx="0">
                  <c:v>Russian, original</c:v>
                </c:pt>
                <c:pt idx="1">
                  <c:v>Russian, no animacy and case</c:v>
                </c:pt>
                <c:pt idx="2">
                  <c:v>Russian, no animacy, person, case and number</c:v>
                </c:pt>
                <c:pt idx="3">
                  <c:v>English</c:v>
                </c:pt>
                <c:pt idx="4">
                  <c:v>Polish</c:v>
                </c:pt>
              </c:strCache>
            </c:strRef>
          </c:cat>
          <c:val>
            <c:numRef>
              <c:f>Лист2!$B$46:$F$46</c:f>
              <c:numCache>
                <c:formatCode>General</c:formatCode>
                <c:ptCount val="5"/>
                <c:pt idx="0">
                  <c:v>8.8066800000000001E-2</c:v>
                </c:pt>
                <c:pt idx="1">
                  <c:v>8.8066800000000001E-2</c:v>
                </c:pt>
                <c:pt idx="2">
                  <c:v>8.8066800000000001E-2</c:v>
                </c:pt>
                <c:pt idx="3">
                  <c:v>7.4227699999999994E-2</c:v>
                </c:pt>
                <c:pt idx="4">
                  <c:v>0.18440000000000001</c:v>
                </c:pt>
              </c:numCache>
            </c:numRef>
          </c:val>
        </c:ser>
        <c:ser>
          <c:idx val="5"/>
          <c:order val="5"/>
          <c:tx>
            <c:strRef>
              <c:f>Лист2!$A$47</c:f>
              <c:strCache>
                <c:ptCount val="1"/>
                <c:pt idx="0">
                  <c:v>Out-of-vocabulary </c:v>
                </c:pt>
              </c:strCache>
            </c:strRef>
          </c:tx>
          <c:spPr>
            <a:solidFill>
              <a:sysClr val="windowText" lastClr="000000">
                <a:lumMod val="75000"/>
                <a:lumOff val="2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Лист2!$B$41:$F$41</c:f>
              <c:strCache>
                <c:ptCount val="5"/>
                <c:pt idx="0">
                  <c:v>Russian, original</c:v>
                </c:pt>
                <c:pt idx="1">
                  <c:v>Russian, no animacy and case</c:v>
                </c:pt>
                <c:pt idx="2">
                  <c:v>Russian, no animacy, person, case and number</c:v>
                </c:pt>
                <c:pt idx="3">
                  <c:v>English</c:v>
                </c:pt>
                <c:pt idx="4">
                  <c:v>Polish</c:v>
                </c:pt>
              </c:strCache>
            </c:strRef>
          </c:cat>
          <c:val>
            <c:numRef>
              <c:f>Лист2!$B$47:$F$47</c:f>
              <c:numCache>
                <c:formatCode>General</c:formatCode>
                <c:ptCount val="5"/>
                <c:pt idx="0">
                  <c:v>4.3222999999999998E-2</c:v>
                </c:pt>
                <c:pt idx="1">
                  <c:v>4.3222999999999998E-2</c:v>
                </c:pt>
                <c:pt idx="2">
                  <c:v>4.3222999999999998E-2</c:v>
                </c:pt>
                <c:pt idx="3">
                  <c:v>9.1956700000000002E-2</c:v>
                </c:pt>
                <c:pt idx="4">
                  <c:v>2.7799999999999998E-2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3622296"/>
        <c:axId val="433628960"/>
      </c:barChart>
      <c:catAx>
        <c:axId val="433622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3628960"/>
        <c:crosses val="autoZero"/>
        <c:auto val="1"/>
        <c:lblAlgn val="ctr"/>
        <c:lblOffset val="100"/>
        <c:noMultiLvlLbl val="0"/>
      </c:catAx>
      <c:valAx>
        <c:axId val="43362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3622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Лист4!$R$70</c:f>
              <c:strCache>
                <c:ptCount val="1"/>
                <c:pt idx="0">
                  <c:v>Unambiguous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Лист4!$S$69:$W$69</c:f>
              <c:strCache>
                <c:ptCount val="5"/>
                <c:pt idx="0">
                  <c:v>news</c:v>
                </c:pt>
                <c:pt idx="1">
                  <c:v>computer news</c:v>
                </c:pt>
                <c:pt idx="2">
                  <c:v>CAD</c:v>
                </c:pt>
                <c:pt idx="3">
                  <c:v>m&amp;m</c:v>
                </c:pt>
                <c:pt idx="4">
                  <c:v>love stories</c:v>
                </c:pt>
              </c:strCache>
            </c:strRef>
          </c:cat>
          <c:val>
            <c:numRef>
              <c:f>Лист4!$S$70:$W$70</c:f>
              <c:numCache>
                <c:formatCode>General</c:formatCode>
                <c:ptCount val="5"/>
                <c:pt idx="0">
                  <c:v>0.46564499999999998</c:v>
                </c:pt>
                <c:pt idx="1">
                  <c:v>0.46829999999999999</c:v>
                </c:pt>
                <c:pt idx="2">
                  <c:v>0.42460599999999998</c:v>
                </c:pt>
                <c:pt idx="3">
                  <c:v>0.47948000000000002</c:v>
                </c:pt>
                <c:pt idx="4">
                  <c:v>0.48651699999999998</c:v>
                </c:pt>
              </c:numCache>
            </c:numRef>
          </c:val>
        </c:ser>
        <c:ser>
          <c:idx val="1"/>
          <c:order val="1"/>
          <c:tx>
            <c:strRef>
              <c:f>Лист4!$R$71</c:f>
              <c:strCache>
                <c:ptCount val="1"/>
                <c:pt idx="0">
                  <c:v>lexical features ambiguity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Лист4!$S$69:$W$69</c:f>
              <c:strCache>
                <c:ptCount val="5"/>
                <c:pt idx="0">
                  <c:v>news</c:v>
                </c:pt>
                <c:pt idx="1">
                  <c:v>computer news</c:v>
                </c:pt>
                <c:pt idx="2">
                  <c:v>CAD</c:v>
                </c:pt>
                <c:pt idx="3">
                  <c:v>m&amp;m</c:v>
                </c:pt>
                <c:pt idx="4">
                  <c:v>love stories</c:v>
                </c:pt>
              </c:strCache>
            </c:strRef>
          </c:cat>
          <c:val>
            <c:numRef>
              <c:f>Лист4!$S$71:$W$71</c:f>
              <c:numCache>
                <c:formatCode>General</c:formatCode>
                <c:ptCount val="5"/>
                <c:pt idx="0">
                  <c:v>0.29777550000000003</c:v>
                </c:pt>
                <c:pt idx="1">
                  <c:v>0.30053430000000003</c:v>
                </c:pt>
                <c:pt idx="2">
                  <c:v>0.34077210000000002</c:v>
                </c:pt>
                <c:pt idx="3">
                  <c:v>0.19618479999999999</c:v>
                </c:pt>
                <c:pt idx="4">
                  <c:v>0.17069939999999997</c:v>
                </c:pt>
              </c:numCache>
            </c:numRef>
          </c:val>
        </c:ser>
        <c:ser>
          <c:idx val="2"/>
          <c:order val="2"/>
          <c:tx>
            <c:strRef>
              <c:f>Лист4!$R$72</c:f>
              <c:strCache>
                <c:ptCount val="1"/>
                <c:pt idx="0">
                  <c:v>PoS ambiguity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Лист4!$S$69:$W$69</c:f>
              <c:strCache>
                <c:ptCount val="5"/>
                <c:pt idx="0">
                  <c:v>news</c:v>
                </c:pt>
                <c:pt idx="1">
                  <c:v>computer news</c:v>
                </c:pt>
                <c:pt idx="2">
                  <c:v>CAD</c:v>
                </c:pt>
                <c:pt idx="3">
                  <c:v>m&amp;m</c:v>
                </c:pt>
                <c:pt idx="4">
                  <c:v>love stories</c:v>
                </c:pt>
              </c:strCache>
            </c:strRef>
          </c:cat>
          <c:val>
            <c:numRef>
              <c:f>Лист4!$S$72:$W$72</c:f>
              <c:numCache>
                <c:formatCode>General</c:formatCode>
                <c:ptCount val="5"/>
                <c:pt idx="0">
                  <c:v>8.0669500000000005E-2</c:v>
                </c:pt>
                <c:pt idx="1">
                  <c:v>8.0421999999999993E-2</c:v>
                </c:pt>
                <c:pt idx="2">
                  <c:v>8.5675899999999999E-2</c:v>
                </c:pt>
                <c:pt idx="3">
                  <c:v>0.12829499999999999</c:v>
                </c:pt>
                <c:pt idx="4">
                  <c:v>0.128138</c:v>
                </c:pt>
              </c:numCache>
            </c:numRef>
          </c:val>
        </c:ser>
        <c:ser>
          <c:idx val="3"/>
          <c:order val="3"/>
          <c:tx>
            <c:strRef>
              <c:f>Лист4!$R$73</c:f>
              <c:strCache>
                <c:ptCount val="1"/>
                <c:pt idx="0">
                  <c:v>lemma  ambiguity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Лист4!$S$69:$W$69</c:f>
              <c:strCache>
                <c:ptCount val="5"/>
                <c:pt idx="0">
                  <c:v>news</c:v>
                </c:pt>
                <c:pt idx="1">
                  <c:v>computer news</c:v>
                </c:pt>
                <c:pt idx="2">
                  <c:v>CAD</c:v>
                </c:pt>
                <c:pt idx="3">
                  <c:v>m&amp;m</c:v>
                </c:pt>
                <c:pt idx="4">
                  <c:v>love stories</c:v>
                </c:pt>
              </c:strCache>
            </c:strRef>
          </c:cat>
          <c:val>
            <c:numRef>
              <c:f>Лист4!$S$73:$W$73</c:f>
              <c:numCache>
                <c:formatCode>General</c:formatCode>
                <c:ptCount val="5"/>
                <c:pt idx="0">
                  <c:v>2.4620199999999998E-2</c:v>
                </c:pt>
                <c:pt idx="1">
                  <c:v>2.1507999999999999E-2</c:v>
                </c:pt>
                <c:pt idx="2">
                  <c:v>2.1080000000000002E-2</c:v>
                </c:pt>
                <c:pt idx="3">
                  <c:v>2.9760200000000001E-2</c:v>
                </c:pt>
                <c:pt idx="4">
                  <c:v>2.56406E-2</c:v>
                </c:pt>
              </c:numCache>
            </c:numRef>
          </c:val>
        </c:ser>
        <c:ser>
          <c:idx val="4"/>
          <c:order val="4"/>
          <c:tx>
            <c:strRef>
              <c:f>Лист4!$R$74</c:f>
              <c:strCache>
                <c:ptCount val="1"/>
                <c:pt idx="0">
                  <c:v>PoS and lemma  ambiguity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Лист4!$S$69:$W$69</c:f>
              <c:strCache>
                <c:ptCount val="5"/>
                <c:pt idx="0">
                  <c:v>news</c:v>
                </c:pt>
                <c:pt idx="1">
                  <c:v>computer news</c:v>
                </c:pt>
                <c:pt idx="2">
                  <c:v>CAD</c:v>
                </c:pt>
                <c:pt idx="3">
                  <c:v>m&amp;m</c:v>
                </c:pt>
                <c:pt idx="4">
                  <c:v>love stories</c:v>
                </c:pt>
              </c:strCache>
            </c:strRef>
          </c:cat>
          <c:val>
            <c:numRef>
              <c:f>Лист4!$S$74:$W$74</c:f>
              <c:numCache>
                <c:formatCode>General</c:formatCode>
                <c:ptCount val="5"/>
                <c:pt idx="0">
                  <c:v>8.8066800000000001E-2</c:v>
                </c:pt>
                <c:pt idx="1">
                  <c:v>8.96367E-2</c:v>
                </c:pt>
                <c:pt idx="2">
                  <c:v>0.101715</c:v>
                </c:pt>
                <c:pt idx="3">
                  <c:v>0.11763800000000001</c:v>
                </c:pt>
                <c:pt idx="4">
                  <c:v>0.12317500000000001</c:v>
                </c:pt>
              </c:numCache>
            </c:numRef>
          </c:val>
        </c:ser>
        <c:ser>
          <c:idx val="5"/>
          <c:order val="5"/>
          <c:tx>
            <c:strRef>
              <c:f>Лист4!$R$75</c:f>
              <c:strCache>
                <c:ptCount val="1"/>
                <c:pt idx="0">
                  <c:v>unknown tokens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Лист4!$S$69:$W$69</c:f>
              <c:strCache>
                <c:ptCount val="5"/>
                <c:pt idx="0">
                  <c:v>news</c:v>
                </c:pt>
                <c:pt idx="1">
                  <c:v>computer news</c:v>
                </c:pt>
                <c:pt idx="2">
                  <c:v>CAD</c:v>
                </c:pt>
                <c:pt idx="3">
                  <c:v>m&amp;m</c:v>
                </c:pt>
                <c:pt idx="4">
                  <c:v>love stories</c:v>
                </c:pt>
              </c:strCache>
            </c:strRef>
          </c:cat>
          <c:val>
            <c:numRef>
              <c:f>Лист4!$S$75:$W$75</c:f>
              <c:numCache>
                <c:formatCode>General</c:formatCode>
                <c:ptCount val="5"/>
                <c:pt idx="0">
                  <c:v>4.3222999999999998E-2</c:v>
                </c:pt>
                <c:pt idx="1">
                  <c:v>3.9599099999999998E-2</c:v>
                </c:pt>
                <c:pt idx="2">
                  <c:v>2.61517E-2</c:v>
                </c:pt>
                <c:pt idx="3">
                  <c:v>4.8641400000000001E-2</c:v>
                </c:pt>
                <c:pt idx="4">
                  <c:v>6.5829299999999993E-2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3623864"/>
        <c:axId val="433632096"/>
      </c:barChart>
      <c:catAx>
        <c:axId val="433623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3632096"/>
        <c:crosses val="autoZero"/>
        <c:auto val="1"/>
        <c:lblAlgn val="ctr"/>
        <c:lblOffset val="100"/>
        <c:noMultiLvlLbl val="0"/>
      </c:catAx>
      <c:valAx>
        <c:axId val="43363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3623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7A9A-01F3-4A4D-A0CC-519EF13C00ED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369-4F21-41A2-87D4-502B6F69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2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7A9A-01F3-4A4D-A0CC-519EF13C00ED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369-4F21-41A2-87D4-502B6F69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2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7A9A-01F3-4A4D-A0CC-519EF13C00ED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369-4F21-41A2-87D4-502B6F69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80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7A9A-01F3-4A4D-A0CC-519EF13C00ED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369-4F21-41A2-87D4-502B6F69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1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7A9A-01F3-4A4D-A0CC-519EF13C00ED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369-4F21-41A2-87D4-502B6F69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03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7A9A-01F3-4A4D-A0CC-519EF13C00ED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369-4F21-41A2-87D4-502B6F69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2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7A9A-01F3-4A4D-A0CC-519EF13C00ED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369-4F21-41A2-87D4-502B6F69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41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7A9A-01F3-4A4D-A0CC-519EF13C00ED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369-4F21-41A2-87D4-502B6F69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02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7A9A-01F3-4A4D-A0CC-519EF13C00ED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369-4F21-41A2-87D4-502B6F69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7A9A-01F3-4A4D-A0CC-519EF13C00ED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369-4F21-41A2-87D4-502B6F69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11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7A9A-01F3-4A4D-A0CC-519EF13C00ED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369-4F21-41A2-87D4-502B6F69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4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7A9A-01F3-4A4D-A0CC-519EF13C00ED}" type="datetimeFigureOut">
              <a:rPr lang="ru-RU" smtClean="0"/>
              <a:t>25.07.2017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C369-4F21-41A2-87D4-502B6F69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17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osyco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u="none" strike="noStrike" dirty="0" smtClean="0">
                <a:effectLst/>
              </a:rPr>
              <a:t>Особенности анализа текстов на естественном языке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Летняя школа по АОТ и АД</a:t>
            </a:r>
          </a:p>
          <a:p>
            <a:r>
              <a:rPr lang="ru-RU" dirty="0" smtClean="0"/>
              <a:t>25 июля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5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омонимии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3599"/>
            <a:ext cx="10867239" cy="3696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Введем шесть классов омонимии: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1. </a:t>
            </a:r>
            <a:r>
              <a:rPr lang="ru-RU" sz="3600" dirty="0" smtClean="0"/>
              <a:t>Неомонимичные</a:t>
            </a:r>
            <a:r>
              <a:rPr lang="en-US" sz="3600" dirty="0" smtClean="0"/>
              <a:t> (</a:t>
            </a:r>
            <a:r>
              <a:rPr lang="ru-RU" sz="3600" dirty="0" smtClean="0"/>
              <a:t>один вариант анализа</a:t>
            </a:r>
            <a:r>
              <a:rPr lang="en-US" sz="3600" dirty="0" smtClean="0"/>
              <a:t>)</a:t>
            </a:r>
            <a:endParaRPr lang="en-US" sz="3600" dirty="0" smtClean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OBVIOUSLY [</a:t>
            </a:r>
            <a:r>
              <a:rPr lang="en-US" sz="3600" dirty="0" err="1" smtClean="0"/>
              <a:t>adv</a:t>
            </a:r>
            <a:r>
              <a:rPr lang="en-US" sz="3600" dirty="0"/>
              <a:t>]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омонимии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3599"/>
            <a:ext cx="10867239" cy="3696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Введем шесть классов омонимии: </a:t>
            </a:r>
          </a:p>
          <a:p>
            <a:pPr marL="0" indent="0">
              <a:buNone/>
            </a:pPr>
            <a:r>
              <a:rPr lang="en-US" sz="3600" dirty="0" smtClean="0"/>
              <a:t>2</a:t>
            </a:r>
            <a:r>
              <a:rPr lang="en-US" sz="3600" dirty="0" smtClean="0"/>
              <a:t>. </a:t>
            </a:r>
            <a:r>
              <a:rPr lang="ru-RU" sz="3600" dirty="0" smtClean="0"/>
              <a:t>Омонимичные по грамматическим параметрам</a:t>
            </a:r>
            <a:endParaRPr lang="en-US" sz="3600" dirty="0" smtClean="0"/>
          </a:p>
          <a:p>
            <a:endParaRPr lang="en-US" sz="3600" dirty="0"/>
          </a:p>
          <a:p>
            <a:pPr marL="0" indent="0">
              <a:buNone/>
            </a:pPr>
            <a:r>
              <a:rPr lang="en-GB" sz="3600" dirty="0" smtClean="0"/>
              <a:t>WOHNEN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[V_</a:t>
            </a:r>
            <a:r>
              <a:rPr lang="en-GB" sz="3600" b="1" dirty="0" smtClean="0">
                <a:solidFill>
                  <a:srgbClr val="FF0000"/>
                </a:solidFill>
              </a:rPr>
              <a:t>INF</a:t>
            </a:r>
            <a:r>
              <a:rPr lang="en-GB" sz="3600" dirty="0"/>
              <a:t>, </a:t>
            </a:r>
            <a:r>
              <a:rPr lang="en-GB" sz="3600" dirty="0" smtClean="0"/>
              <a:t>V_</a:t>
            </a:r>
            <a:r>
              <a:rPr lang="en-GB" sz="3600" b="1" dirty="0" smtClean="0">
                <a:solidFill>
                  <a:srgbClr val="FF0000"/>
                </a:solidFill>
              </a:rPr>
              <a:t>Pres2Pl</a:t>
            </a:r>
            <a:r>
              <a:rPr lang="en-GB" sz="3600" dirty="0"/>
              <a:t>, </a:t>
            </a:r>
            <a:r>
              <a:rPr lang="en-GB" sz="3600" dirty="0" smtClean="0"/>
              <a:t>V_</a:t>
            </a:r>
            <a:r>
              <a:rPr lang="en-GB" sz="3600" b="1" dirty="0" smtClean="0">
                <a:solidFill>
                  <a:srgbClr val="FF0000"/>
                </a:solidFill>
              </a:rPr>
              <a:t>Pres3Pl</a:t>
            </a:r>
            <a:r>
              <a:rPr lang="en-GB" sz="3600" dirty="0"/>
              <a:t>, </a:t>
            </a:r>
            <a:r>
              <a:rPr lang="en-GB" sz="3600" dirty="0" smtClean="0"/>
              <a:t>V_</a:t>
            </a:r>
            <a:r>
              <a:rPr lang="en-GB" sz="3600" b="1" dirty="0" smtClean="0">
                <a:solidFill>
                  <a:srgbClr val="FF0000"/>
                </a:solidFill>
              </a:rPr>
              <a:t>Pres2SgPolit</a:t>
            </a:r>
            <a:r>
              <a:rPr lang="en-GB" sz="3600" dirty="0" smtClean="0"/>
              <a:t>]</a:t>
            </a:r>
            <a:endParaRPr lang="en-US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омонимии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3599"/>
            <a:ext cx="10867239" cy="3696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Введем шесть классов омонимии </a:t>
            </a:r>
            <a:r>
              <a:rPr lang="en-US" sz="3600" dirty="0" smtClean="0"/>
              <a:t>: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3. </a:t>
            </a:r>
            <a:r>
              <a:rPr lang="ru-RU" sz="3600" dirty="0" smtClean="0"/>
              <a:t>Омонимичные по части речи</a:t>
            </a:r>
            <a:endParaRPr lang="en-US" sz="3600" dirty="0" smtClean="0"/>
          </a:p>
          <a:p>
            <a:endParaRPr lang="en-US" sz="3600" dirty="0"/>
          </a:p>
          <a:p>
            <a:pPr marL="0" indent="0">
              <a:buNone/>
            </a:pPr>
            <a:r>
              <a:rPr lang="en-GB" sz="3600" dirty="0" smtClean="0"/>
              <a:t>PROCESS [</a:t>
            </a:r>
            <a:r>
              <a:rPr lang="en-GB" sz="3600" b="1" dirty="0" err="1" smtClean="0">
                <a:solidFill>
                  <a:srgbClr val="FF0000"/>
                </a:solidFill>
              </a:rPr>
              <a:t>N</a:t>
            </a:r>
            <a:r>
              <a:rPr lang="en-GB" sz="3600" dirty="0" err="1" smtClean="0"/>
              <a:t>_Sg</a:t>
            </a:r>
            <a:r>
              <a:rPr lang="en-GB" sz="3600" dirty="0" smtClean="0"/>
              <a:t>, </a:t>
            </a:r>
            <a:r>
              <a:rPr lang="en-GB" sz="3600" b="1" dirty="0" err="1" smtClean="0">
                <a:solidFill>
                  <a:srgbClr val="FF0000"/>
                </a:solidFill>
              </a:rPr>
              <a:t>V</a:t>
            </a:r>
            <a:r>
              <a:rPr lang="en-GB" sz="3600" dirty="0" err="1" smtClean="0"/>
              <a:t>_Pres</a:t>
            </a:r>
            <a:r>
              <a:rPr lang="en-GB" sz="3600" dirty="0" smtClean="0"/>
              <a:t>, </a:t>
            </a:r>
            <a:r>
              <a:rPr lang="en-GB" sz="3600" b="1" dirty="0" smtClean="0">
                <a:solidFill>
                  <a:srgbClr val="FF0000"/>
                </a:solidFill>
              </a:rPr>
              <a:t>A</a:t>
            </a:r>
            <a:r>
              <a:rPr lang="en-GB" sz="3600" dirty="0" smtClean="0"/>
              <a:t>]</a:t>
            </a:r>
            <a:endParaRPr lang="en-US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омонимии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3599"/>
            <a:ext cx="11250336" cy="3696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Введем шесть классов омонимии </a:t>
            </a:r>
            <a:r>
              <a:rPr lang="en-US" sz="3600" dirty="0" smtClean="0"/>
              <a:t>: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4. </a:t>
            </a:r>
            <a:r>
              <a:rPr lang="ru-RU" sz="3600" dirty="0" smtClean="0"/>
              <a:t>Омонимичные по лемме </a:t>
            </a:r>
            <a:br>
              <a:rPr lang="ru-RU" sz="3600" dirty="0" smtClean="0"/>
            </a:br>
            <a:r>
              <a:rPr lang="en-US" sz="3600" dirty="0" smtClean="0"/>
              <a:t>(</a:t>
            </a:r>
            <a:r>
              <a:rPr lang="ru-RU" sz="3600" dirty="0" smtClean="0"/>
              <a:t>вкл. неоднозначность параметров</a:t>
            </a:r>
            <a:r>
              <a:rPr lang="en-US" sz="3600" dirty="0" smtClean="0"/>
              <a:t>)</a:t>
            </a:r>
            <a:endParaRPr lang="en-US" sz="3600" dirty="0" smtClean="0"/>
          </a:p>
          <a:p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СМЕЛИ</a:t>
            </a:r>
            <a:r>
              <a:rPr lang="en-GB" sz="3600" dirty="0" smtClean="0"/>
              <a:t> </a:t>
            </a:r>
            <a:r>
              <a:rPr lang="en-GB" sz="3600" dirty="0" smtClean="0"/>
              <a:t>[</a:t>
            </a:r>
            <a:r>
              <a:rPr lang="ru-RU" sz="3600" b="1" dirty="0" smtClean="0">
                <a:solidFill>
                  <a:srgbClr val="FF0000"/>
                </a:solidFill>
              </a:rPr>
              <a:t>СМЕТЬ</a:t>
            </a:r>
            <a:r>
              <a:rPr lang="en-GB" sz="3600" dirty="0" smtClean="0"/>
              <a:t>_V</a:t>
            </a:r>
            <a:r>
              <a:rPr lang="en-GB" sz="3600" dirty="0" smtClean="0">
                <a:solidFill>
                  <a:schemeClr val="tx1"/>
                </a:solidFill>
              </a:rPr>
              <a:t>Past3Pl</a:t>
            </a:r>
            <a:r>
              <a:rPr lang="en-GB" sz="3600" dirty="0" smtClean="0"/>
              <a:t>, </a:t>
            </a:r>
            <a:r>
              <a:rPr lang="ru-RU" sz="3600" b="1" dirty="0" smtClean="0">
                <a:solidFill>
                  <a:srgbClr val="FF0000"/>
                </a:solidFill>
              </a:rPr>
              <a:t>СМОЛОТЬ</a:t>
            </a:r>
            <a:r>
              <a:rPr lang="en-GB" sz="3600" dirty="0" smtClean="0"/>
              <a:t>_V</a:t>
            </a:r>
            <a:r>
              <a:rPr lang="en-GB" sz="3600" dirty="0" smtClean="0">
                <a:solidFill>
                  <a:schemeClr val="tx1"/>
                </a:solidFill>
              </a:rPr>
              <a:t>Past3Pl</a:t>
            </a:r>
            <a:r>
              <a:rPr lang="en-GB" sz="3600" dirty="0" smtClean="0"/>
              <a:t>]</a:t>
            </a:r>
          </a:p>
          <a:p>
            <a:pPr marL="0" indent="0">
              <a:buNone/>
            </a:pPr>
            <a:r>
              <a:rPr lang="ru-RU" sz="3600" dirty="0" smtClean="0"/>
              <a:t>ВИНА </a:t>
            </a:r>
            <a:r>
              <a:rPr lang="en-US" sz="3600" dirty="0" smtClean="0"/>
              <a:t>[</a:t>
            </a:r>
            <a:r>
              <a:rPr lang="ru-RU" sz="3600" b="1" dirty="0" smtClean="0">
                <a:solidFill>
                  <a:srgbClr val="FF0000"/>
                </a:solidFill>
              </a:rPr>
              <a:t>ВИНА</a:t>
            </a:r>
            <a:r>
              <a:rPr lang="en-GB" sz="3600" dirty="0" smtClean="0"/>
              <a:t>_</a:t>
            </a:r>
            <a:r>
              <a:rPr lang="en-GB" sz="3600" dirty="0" err="1" smtClean="0"/>
              <a:t>N</a:t>
            </a:r>
            <a:r>
              <a:rPr lang="en-GB" sz="3600" b="1" dirty="0" err="1" smtClean="0">
                <a:solidFill>
                  <a:srgbClr val="FF0000"/>
                </a:solidFill>
              </a:rPr>
              <a:t>NomSg</a:t>
            </a:r>
            <a:r>
              <a:rPr lang="en-GB" sz="3600" dirty="0" smtClean="0"/>
              <a:t>, </a:t>
            </a:r>
            <a:r>
              <a:rPr lang="ru-RU" sz="3600" b="1" dirty="0" smtClean="0">
                <a:solidFill>
                  <a:srgbClr val="FF0000"/>
                </a:solidFill>
              </a:rPr>
              <a:t>ВИНО</a:t>
            </a:r>
            <a:r>
              <a:rPr lang="en-GB" sz="3600" dirty="0" smtClean="0"/>
              <a:t>_</a:t>
            </a:r>
            <a:r>
              <a:rPr lang="en-GB" sz="3600" dirty="0" err="1" smtClean="0"/>
              <a:t>N</a:t>
            </a:r>
            <a:r>
              <a:rPr lang="en-GB" sz="3600" b="1" dirty="0" err="1" smtClean="0">
                <a:solidFill>
                  <a:srgbClr val="FF0000"/>
                </a:solidFill>
              </a:rPr>
              <a:t>NomPl</a:t>
            </a:r>
            <a:r>
              <a:rPr lang="en-GB" sz="3600" dirty="0" smtClean="0"/>
              <a:t>, </a:t>
            </a:r>
            <a:r>
              <a:rPr lang="ru-RU" sz="3600" b="1" dirty="0" smtClean="0">
                <a:solidFill>
                  <a:srgbClr val="FF0000"/>
                </a:solidFill>
              </a:rPr>
              <a:t>ВИНО</a:t>
            </a:r>
            <a:r>
              <a:rPr lang="en-GB" sz="3600" dirty="0" smtClean="0"/>
              <a:t>_</a:t>
            </a:r>
            <a:r>
              <a:rPr lang="en-GB" sz="3600" dirty="0" err="1" smtClean="0"/>
              <a:t>N</a:t>
            </a:r>
            <a:r>
              <a:rPr lang="en-GB" sz="3600" b="1" dirty="0" err="1" smtClean="0">
                <a:solidFill>
                  <a:srgbClr val="FF0000"/>
                </a:solidFill>
              </a:rPr>
              <a:t>AccSg</a:t>
            </a:r>
            <a:r>
              <a:rPr lang="en-US" sz="3600" dirty="0" smtClean="0"/>
              <a:t>]</a:t>
            </a:r>
            <a:endParaRPr lang="en-US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омонимии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3599"/>
            <a:ext cx="11250336" cy="3696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Введем шесть классов омонимии </a:t>
            </a:r>
            <a:r>
              <a:rPr lang="en-US" sz="3600" dirty="0" smtClean="0"/>
              <a:t>: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5. </a:t>
            </a:r>
            <a:r>
              <a:rPr lang="ru-RU" sz="3600" dirty="0" smtClean="0"/>
              <a:t>Омонимичны по части речи и лемма</a:t>
            </a:r>
            <a:endParaRPr lang="en-US" sz="3600" dirty="0" smtClean="0"/>
          </a:p>
          <a:p>
            <a:endParaRPr lang="en-US" sz="3600" dirty="0" smtClean="0"/>
          </a:p>
          <a:p>
            <a:pPr marL="0" indent="0">
              <a:buNone/>
            </a:pPr>
            <a:r>
              <a:rPr lang="en-GB" sz="3600" dirty="0" smtClean="0"/>
              <a:t>EST [</a:t>
            </a:r>
            <a:r>
              <a:rPr lang="en-GB" sz="3600" b="1" dirty="0" err="1" smtClean="0">
                <a:solidFill>
                  <a:srgbClr val="FF0000"/>
                </a:solidFill>
              </a:rPr>
              <a:t>EAST</a:t>
            </a:r>
            <a:r>
              <a:rPr lang="en-GB" sz="3600" dirty="0" err="1" smtClean="0"/>
              <a:t>_</a:t>
            </a:r>
            <a:r>
              <a:rPr lang="en-GB" sz="3600" b="1" dirty="0" err="1" smtClean="0">
                <a:solidFill>
                  <a:srgbClr val="FF0000"/>
                </a:solidFill>
              </a:rPr>
              <a:t>N</a:t>
            </a:r>
            <a:r>
              <a:rPr lang="en-GB" sz="3600" dirty="0" err="1" smtClean="0"/>
              <a:t>Sg</a:t>
            </a:r>
            <a:r>
              <a:rPr lang="en-GB" sz="3600" dirty="0" smtClean="0"/>
              <a:t>, </a:t>
            </a:r>
            <a:r>
              <a:rPr lang="en-GB" sz="3600" b="1" dirty="0" smtClean="0">
                <a:solidFill>
                  <a:srgbClr val="FF0000"/>
                </a:solidFill>
              </a:rPr>
              <a:t>TO_BE</a:t>
            </a:r>
            <a:r>
              <a:rPr lang="en-GB" sz="3600" dirty="0" smtClean="0"/>
              <a:t>_</a:t>
            </a:r>
            <a:r>
              <a:rPr lang="en-GB" sz="3600" b="1" dirty="0" smtClean="0">
                <a:solidFill>
                  <a:srgbClr val="FF0000"/>
                </a:solidFill>
              </a:rPr>
              <a:t>V</a:t>
            </a:r>
            <a:r>
              <a:rPr lang="en-GB" sz="3600" dirty="0" smtClean="0"/>
              <a:t>3Sg]</a:t>
            </a:r>
            <a:endParaRPr lang="ru-RU" sz="3600" dirty="0">
              <a:solidFill>
                <a:srgbClr val="00000A"/>
              </a:solidFill>
              <a:latin typeface="Times New Roman" panose="02020603050405020304" pitchFamily="18" charset="0"/>
              <a:ea typeface="WenQuanYi Micro Hei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омонимии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3599"/>
            <a:ext cx="11250336" cy="3696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Введем шесть классов омонимии </a:t>
            </a:r>
            <a:r>
              <a:rPr lang="en-US" sz="3600" dirty="0" smtClean="0"/>
              <a:t>: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6. </a:t>
            </a:r>
            <a:r>
              <a:rPr lang="ru-RU" sz="3600" dirty="0" err="1" smtClean="0"/>
              <a:t>Несловарные</a:t>
            </a:r>
            <a:r>
              <a:rPr lang="ru-RU" sz="3600" dirty="0" smtClean="0"/>
              <a:t> слова (ноль разборов)</a:t>
            </a:r>
            <a:endParaRPr lang="en-US" sz="3600" dirty="0" smtClean="0"/>
          </a:p>
          <a:p>
            <a:endParaRPr lang="en-US" sz="3600" dirty="0" smtClean="0"/>
          </a:p>
          <a:p>
            <a:pPr marL="0" indent="0">
              <a:buNone/>
            </a:pPr>
            <a:r>
              <a:rPr lang="en-GB" sz="3600" dirty="0" err="1" smtClean="0"/>
              <a:t>Mamihlapinatapai</a:t>
            </a:r>
            <a:r>
              <a:rPr lang="en-GB" sz="3600" dirty="0" smtClean="0"/>
              <a:t> [ ? ]</a:t>
            </a:r>
            <a:endParaRPr lang="ru-RU" sz="3600" dirty="0">
              <a:solidFill>
                <a:srgbClr val="00000A"/>
              </a:solidFill>
              <a:latin typeface="Times New Roman" panose="02020603050405020304" pitchFamily="18" charset="0"/>
              <a:ea typeface="WenQuanYi Micro Hei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будем анализировать?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43363" y="2890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1" y="1753298"/>
            <a:ext cx="11158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Новостные тексты на разных языках</a:t>
            </a:r>
            <a:r>
              <a:rPr lang="en-US" sz="3600" dirty="0" smtClean="0"/>
              <a:t>: </a:t>
            </a:r>
            <a:r>
              <a:rPr lang="en-US" sz="3600" dirty="0" smtClean="0"/>
              <a:t>7-300 </a:t>
            </a:r>
            <a:r>
              <a:rPr lang="ru-RU" sz="3600" dirty="0" smtClean="0"/>
              <a:t>млн словоупотреблений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Parallel News Commentary Corpus </a:t>
            </a:r>
            <a:r>
              <a:rPr lang="ru-RU" sz="3600" dirty="0" smtClean="0"/>
              <a:t>в качестве проверяемой основы</a:t>
            </a:r>
            <a:r>
              <a:rPr lang="en-US" sz="3600" dirty="0" smtClean="0"/>
              <a:t>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омонимии по классам</a:t>
            </a:r>
            <a:endParaRPr lang="ru-RU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/>
          </p:nvPr>
        </p:nvGraphicFramePr>
        <p:xfrm>
          <a:off x="1988192" y="1375794"/>
          <a:ext cx="9664116" cy="5125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Частеречная</a:t>
            </a:r>
            <a:r>
              <a:rPr lang="ru-RU" dirty="0" smtClean="0"/>
              <a:t> омонимия</a:t>
            </a:r>
            <a:endParaRPr lang="ru-RU" dirty="0"/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/>
          </p:nvPr>
        </p:nvGraphicFramePr>
        <p:xfrm>
          <a:off x="1971413" y="1375794"/>
          <a:ext cx="9739618" cy="509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43916" y="1803632"/>
            <a:ext cx="3120705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POS-ambiguous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43916" y="3874162"/>
            <a:ext cx="3497597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POS-unambiguous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Может всё зависит от параметров?</a:t>
            </a:r>
            <a:endParaRPr lang="ru-RU" dirty="0"/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/>
          </p:nvPr>
        </p:nvGraphicFramePr>
        <p:xfrm>
          <a:off x="1937857" y="1367407"/>
          <a:ext cx="9748007" cy="5125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3452" y="1825625"/>
            <a:ext cx="60603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Я – молодой исследователь, который никогда не видел омонимии, но очень хочет познакомиться.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1490"/>
            <a:ext cx="4225168" cy="52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Может играет роль размер словаря?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57" y="1382234"/>
            <a:ext cx="9718157" cy="509299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Может всё зависит от частотности слова?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57" y="1382234"/>
            <a:ext cx="9707524" cy="501856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Может всё зависит от стиля текста?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/>
          </p:nvPr>
        </p:nvGraphicFramePr>
        <p:xfrm>
          <a:off x="1945757" y="1360967"/>
          <a:ext cx="9728792" cy="508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как это можно использовать?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Давайте попробуем построить базу </a:t>
            </a:r>
            <a:br>
              <a:rPr lang="ru-RU" sz="3600" dirty="0" smtClean="0"/>
            </a:br>
            <a:r>
              <a:rPr lang="ru-RU" sz="3600" dirty="0" smtClean="0"/>
              <a:t>сочетаемости слов.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5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как?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Давайте попробуем поверхностно-синтаксические шаблоны.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059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Синтаксическая инверсия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3599"/>
            <a:ext cx="10867239" cy="4128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Из двух синтаксически связанных слов с фиксированной частью речи и заданным типом связи одно находится в правой позиции, а другое в левой. В случае если в тексте главное слово в данном типе связи присутствует как в правой, так и в левой позиции, можно говорить о наличии инверсии.</a:t>
            </a:r>
            <a:endParaRPr lang="en-US" sz="3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количественного анализа синтаксической инверсии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3599"/>
            <a:ext cx="10867239" cy="4128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1. Считаются частоты для всех кортежей вида</a:t>
            </a:r>
            <a:br>
              <a:rPr lang="ru-RU" sz="3200" dirty="0" smtClean="0"/>
            </a:br>
            <a:r>
              <a:rPr lang="en-US" sz="3200" dirty="0"/>
              <a:t>&lt;</a:t>
            </a:r>
            <a:r>
              <a:rPr lang="en-US" sz="3200" dirty="0" err="1"/>
              <a:t>родительская</a:t>
            </a:r>
            <a:r>
              <a:rPr lang="en-US" sz="3200" dirty="0"/>
              <a:t> </a:t>
            </a:r>
            <a:r>
              <a:rPr lang="en-US" sz="3200" dirty="0" err="1"/>
              <a:t>вершина</a:t>
            </a:r>
            <a:r>
              <a:rPr lang="en-US" sz="3200" dirty="0"/>
              <a:t>, </a:t>
            </a:r>
            <a:r>
              <a:rPr lang="en-US" sz="3200" dirty="0" err="1"/>
              <a:t>дочерняя</a:t>
            </a:r>
            <a:r>
              <a:rPr lang="en-US" sz="3200" dirty="0"/>
              <a:t> </a:t>
            </a:r>
            <a:r>
              <a:rPr lang="en-US" sz="3200" dirty="0" err="1"/>
              <a:t>вершина</a:t>
            </a:r>
            <a:r>
              <a:rPr lang="en-US" sz="3200" dirty="0"/>
              <a:t>, </a:t>
            </a:r>
            <a:r>
              <a:rPr lang="en-US" sz="3200" dirty="0" err="1"/>
              <a:t>тип</a:t>
            </a:r>
            <a:r>
              <a:rPr lang="en-US" sz="3200" dirty="0"/>
              <a:t> </a:t>
            </a:r>
            <a:r>
              <a:rPr lang="en-US" sz="3200" dirty="0" err="1"/>
              <a:t>связи</a:t>
            </a:r>
            <a:r>
              <a:rPr lang="en-US" sz="3200" dirty="0"/>
              <a:t>, </a:t>
            </a:r>
            <a:r>
              <a:rPr lang="en-US" sz="3200" dirty="0" err="1"/>
              <a:t>направление</a:t>
            </a:r>
            <a:r>
              <a:rPr lang="en-US" sz="3200" dirty="0"/>
              <a:t> </a:t>
            </a:r>
            <a:r>
              <a:rPr lang="en-US" sz="3200" dirty="0" err="1"/>
              <a:t>связи</a:t>
            </a:r>
            <a:r>
              <a:rPr lang="en-US" sz="3200" dirty="0" smtClean="0"/>
              <a:t>&gt;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2. Находятся все кортежи, отличающиеся только направлением связи.</a:t>
            </a:r>
          </a:p>
          <a:p>
            <a:pPr marL="0" indent="0">
              <a:buNone/>
            </a:pPr>
            <a:r>
              <a:rPr lang="ru-RU" sz="3200" dirty="0" smtClean="0"/>
              <a:t>3. Критерий симметричности: </a:t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где </a:t>
            </a:r>
            <a:r>
              <a:rPr lang="en-US" sz="3200" i="1" dirty="0" smtClean="0"/>
              <a:t>f</a:t>
            </a:r>
            <a:r>
              <a:rPr lang="en-US" sz="3200" i="1" baseline="-25000" dirty="0" smtClean="0"/>
              <a:t>1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en-US" sz="3200" i="1" dirty="0" smtClean="0"/>
              <a:t>f</a:t>
            </a:r>
            <a:r>
              <a:rPr lang="ru-RU" sz="3200" i="1" baseline="-25000" dirty="0" smtClean="0"/>
              <a:t>2</a:t>
            </a:r>
            <a:r>
              <a:rPr lang="en-US" sz="3200" i="1" baseline="-25000" dirty="0" smtClean="0"/>
              <a:t> </a:t>
            </a:r>
            <a:r>
              <a:rPr lang="en-US" sz="3200" dirty="0" smtClean="0"/>
              <a:t>– </a:t>
            </a:r>
            <a:r>
              <a:rPr lang="ru-RU" sz="3200" dirty="0" smtClean="0"/>
              <a:t>частоты соответствующих кортежей.</a:t>
            </a:r>
            <a:endParaRPr lang="en-US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26" y="4286775"/>
            <a:ext cx="3420716" cy="119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9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Десять языков </a:t>
            </a:r>
            <a:br>
              <a:rPr lang="ru-RU" dirty="0" smtClean="0"/>
            </a:br>
            <a:r>
              <a:rPr lang="ru-RU" dirty="0" smtClean="0"/>
              <a:t>с самым строгим синтаксисом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9116227" cy="4128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/>
          </p:nvPr>
        </p:nvGraphicFramePr>
        <p:xfrm>
          <a:off x="1593909" y="2046914"/>
          <a:ext cx="9840286" cy="447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1760"/>
                <a:gridCol w="2166730"/>
                <a:gridCol w="2380324"/>
                <a:gridCol w="2231472"/>
              </a:tblGrid>
              <a:tr h="3515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Язык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Размер, </a:t>
                      </a:r>
                      <a:r>
                        <a:rPr lang="ru-RU" sz="2400" u="none" strike="noStrike" dirty="0" smtClean="0">
                          <a:effectLst/>
                        </a:rPr>
                        <a:t/>
                      </a:r>
                      <a:br>
                        <a:rPr lang="ru-RU" sz="2400" u="none" strike="noStrike" dirty="0" smtClean="0">
                          <a:effectLst/>
                        </a:rPr>
                      </a:br>
                      <a:r>
                        <a:rPr lang="ru-RU" sz="2400" u="none" strike="noStrike" dirty="0" smtClean="0">
                          <a:effectLst/>
                        </a:rPr>
                        <a:t>тыс</a:t>
                      </a:r>
                      <a:r>
                        <a:rPr lang="ru-RU" sz="2400" u="none" strike="noStrike" dirty="0">
                          <a:effectLst/>
                        </a:rPr>
                        <a:t>. слов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 smtClean="0">
                          <a:effectLst/>
                        </a:rPr>
                        <a:t>Важность,</a:t>
                      </a:r>
                      <a:br>
                        <a:rPr lang="ru-RU" sz="2400" u="none" strike="noStrike" dirty="0" smtClean="0">
                          <a:effectLst/>
                        </a:rPr>
                      </a:br>
                      <a:r>
                        <a:rPr lang="ru-RU" sz="2400" u="none" strike="noStrike" baseline="0" dirty="0" smtClean="0">
                          <a:effectLst/>
                        </a:rPr>
                        <a:t>все связи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dirty="0">
                          <a:effectLst/>
                        </a:rPr>
                        <a:t>Важность, </a:t>
                      </a:r>
                      <a:r>
                        <a:rPr lang="en-US" sz="2400" b="1" u="none" strike="noStrike" dirty="0">
                          <a:effectLst/>
                        </a:rPr>
                        <a:t>top10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Испанский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0,09</a:t>
                      </a: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Каталанский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0,086</a:t>
                      </a: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Арабский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0,08</a:t>
                      </a: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Французский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0,079</a:t>
                      </a: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Английский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0,072</a:t>
                      </a: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Фарси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0,052</a:t>
                      </a: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Турецкий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0,047</a:t>
                      </a: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Урду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0,035</a:t>
                      </a: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Хинди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0,018</a:t>
                      </a: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Японский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0,001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5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Десять языков </a:t>
            </a:r>
            <a:br>
              <a:rPr lang="ru-RU" dirty="0" smtClean="0"/>
            </a:br>
            <a:r>
              <a:rPr lang="ru-RU" dirty="0" smtClean="0"/>
              <a:t>с самым свободным синтаксисом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/>
          </p:nvPr>
        </p:nvGraphicFramePr>
        <p:xfrm>
          <a:off x="1593909" y="2046914"/>
          <a:ext cx="9840286" cy="447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1760"/>
                <a:gridCol w="2166730"/>
                <a:gridCol w="2380324"/>
                <a:gridCol w="2231472"/>
              </a:tblGrid>
              <a:tr h="3515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Язык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Размер, </a:t>
                      </a:r>
                      <a:r>
                        <a:rPr lang="ru-RU" sz="2400" u="none" strike="noStrike" dirty="0" smtClean="0">
                          <a:effectLst/>
                        </a:rPr>
                        <a:t/>
                      </a:r>
                      <a:br>
                        <a:rPr lang="ru-RU" sz="2400" u="none" strike="noStrike" dirty="0" smtClean="0">
                          <a:effectLst/>
                        </a:rPr>
                      </a:br>
                      <a:r>
                        <a:rPr lang="ru-RU" sz="2400" u="none" strike="noStrike" dirty="0" smtClean="0">
                          <a:effectLst/>
                        </a:rPr>
                        <a:t>тыс</a:t>
                      </a:r>
                      <a:r>
                        <a:rPr lang="ru-RU" sz="2400" u="none" strike="noStrike" dirty="0">
                          <a:effectLst/>
                        </a:rPr>
                        <a:t>. слов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 smtClean="0">
                          <a:effectLst/>
                        </a:rPr>
                        <a:t>Важность,</a:t>
                      </a:r>
                      <a:br>
                        <a:rPr lang="ru-RU" sz="2400" u="none" strike="noStrike" dirty="0" smtClean="0">
                          <a:effectLst/>
                        </a:rPr>
                      </a:br>
                      <a:r>
                        <a:rPr lang="ru-RU" sz="2400" u="none" strike="noStrike" baseline="0" dirty="0" smtClean="0">
                          <a:effectLst/>
                        </a:rPr>
                        <a:t>все связи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dirty="0">
                          <a:effectLst/>
                        </a:rPr>
                        <a:t>Важность, </a:t>
                      </a:r>
                      <a:r>
                        <a:rPr lang="en-US" sz="2400" b="1" u="none" strike="noStrike" dirty="0">
                          <a:effectLst/>
                        </a:rPr>
                        <a:t>top10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u="none" strike="noStrike" dirty="0">
                          <a:effectLst/>
                        </a:rPr>
                        <a:t>Эстонский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u="none" strike="noStrike" dirty="0">
                          <a:effectLst/>
                        </a:rPr>
                        <a:t>34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0,447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0,274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u="none" strike="noStrike" dirty="0">
                          <a:effectLst/>
                        </a:rPr>
                        <a:t>Финский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u="none" strike="noStrike" dirty="0">
                          <a:effectLst/>
                        </a:rPr>
                        <a:t>324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0,342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0,222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u="none" strike="noStrike" dirty="0">
                          <a:effectLst/>
                        </a:rPr>
                        <a:t>Словацкий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u="none" strike="noStrike" dirty="0">
                          <a:effectLst/>
                        </a:rPr>
                        <a:t>93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0,376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0,214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u="none" strike="noStrike">
                          <a:effectLst/>
                        </a:rPr>
                        <a:t>Польский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u="none" strike="noStrike" dirty="0">
                          <a:effectLst/>
                        </a:rPr>
                        <a:t>72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0,355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0,21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u="none" strike="noStrike">
                          <a:effectLst/>
                        </a:rPr>
                        <a:t>Словенский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u="none" strike="noStrike">
                          <a:effectLst/>
                        </a:rPr>
                        <a:t>145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0,309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0,169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u="none" strike="noStrike">
                          <a:effectLst/>
                        </a:rPr>
                        <a:t>Голландский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u="none" strike="noStrike">
                          <a:effectLst/>
                        </a:rPr>
                        <a:t>290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0,278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0,166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u="none" strike="noStrike">
                          <a:effectLst/>
                        </a:rPr>
                        <a:t>Чешский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u="none" strike="noStrike">
                          <a:effectLst/>
                        </a:rPr>
                        <a:t>1 838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0,317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0,159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u="none" strike="noStrike">
                          <a:effectLst/>
                        </a:rPr>
                        <a:t>Немецкий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u="none" strike="noStrike">
                          <a:effectLst/>
                        </a:rPr>
                        <a:t>277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0,278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0,157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u="none" strike="noStrike">
                          <a:effectLst/>
                        </a:rPr>
                        <a:t>Латышский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u="none" strike="noStrike">
                          <a:effectLst/>
                        </a:rPr>
                        <a:t>44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0,353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0,155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35157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u="none" strike="noStrike">
                          <a:effectLst/>
                        </a:rPr>
                        <a:t>Венгерский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2400" u="none" strike="noStrike">
                          <a:effectLst/>
                        </a:rPr>
                        <a:t>37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0,278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0,143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Корреляция между языками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241147"/>
              </p:ext>
            </p:extLst>
          </p:nvPr>
        </p:nvGraphicFramePr>
        <p:xfrm>
          <a:off x="1568732" y="1329488"/>
          <a:ext cx="10050020" cy="5391987"/>
        </p:xfrm>
        <a:graphic>
          <a:graphicData uri="http://schemas.openxmlformats.org/drawingml/2006/table">
            <a:tbl>
              <a:tblPr firstRow="1" firstCol="1" bandRow="1"/>
              <a:tblGrid>
                <a:gridCol w="1155289"/>
                <a:gridCol w="225379"/>
                <a:gridCol w="225379"/>
                <a:gridCol w="225379"/>
                <a:gridCol w="225379"/>
                <a:gridCol w="225379"/>
                <a:gridCol w="225379"/>
                <a:gridCol w="225379"/>
                <a:gridCol w="227891"/>
                <a:gridCol w="225379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  <a:gridCol w="285992"/>
              </a:tblGrid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Корреляция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%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Чешский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Словацкий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Польский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Русский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Болгарский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Хорватский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Словенский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Английский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Немецкий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Голландский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Испанский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46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12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Каталанский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19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13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Французский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Португальский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15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Бразильский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16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Итальянский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Румынский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18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Финский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19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Эстонский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20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Венгерский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21 </a:t>
                      </a: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Норвежский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22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Шведский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23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Датский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24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Латышский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23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25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Литовский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26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Иврит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27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Арабский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28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Хинди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29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Урду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30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Японский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31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Индонезийский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32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Фарси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33 </a:t>
                      </a: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Турецкий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45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53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68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-6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PMingLiU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701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01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Корреляция </a:t>
                      </a:r>
                      <a:r>
                        <a:rPr lang="en-US" sz="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[0.9; 1]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Корреляция </a:t>
                      </a:r>
                      <a:r>
                        <a:rPr lang="en-US" sz="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[0.8; 0.9)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Корреляция </a:t>
                      </a:r>
                      <a:r>
                        <a:rPr lang="en-US" sz="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[0.7; 0.8)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Корреляция </a:t>
                      </a:r>
                      <a:r>
                        <a:rPr lang="en-US" sz="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[0.6; 0.7)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1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400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3180" marR="331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3452" y="1825625"/>
            <a:ext cx="60603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Бабушка, давай не сегодня.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6" y="1825625"/>
            <a:ext cx="4597167" cy="383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 языков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9116227" cy="4128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731307"/>
            <a:ext cx="9197320" cy="4652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 языков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9116227" cy="4128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8851" t="21932" r="8844" b="10514"/>
          <a:stretch/>
        </p:blipFill>
        <p:spPr>
          <a:xfrm>
            <a:off x="2589212" y="1736521"/>
            <a:ext cx="9272822" cy="46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Наиболее важные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3599"/>
            <a:ext cx="10867239" cy="4128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&lt;NOUN, VERB, </a:t>
            </a:r>
            <a:r>
              <a:rPr lang="en-US" sz="3200" dirty="0" err="1" smtClean="0"/>
              <a:t>nsubj</a:t>
            </a:r>
            <a:r>
              <a:rPr lang="en-US" sz="3200" dirty="0" smtClean="0"/>
              <a:t>&gt;</a:t>
            </a:r>
            <a:r>
              <a:rPr lang="ru-RU" sz="3200" dirty="0" smtClean="0"/>
              <a:t>, 28 языков имеют важность </a:t>
            </a:r>
            <a:r>
              <a:rPr lang="en-US" sz="3200" dirty="0" smtClean="0"/>
              <a:t>&gt;</a:t>
            </a:r>
            <a:r>
              <a:rPr lang="ru-RU" sz="3200" dirty="0" smtClean="0"/>
              <a:t>0.001;</a:t>
            </a:r>
            <a:r>
              <a:rPr lang="en-US" sz="3200" dirty="0" smtClean="0"/>
              <a:t> </a:t>
            </a:r>
            <a:r>
              <a:rPr lang="ru-RU" sz="3200" dirty="0" smtClean="0"/>
              <a:t>нет только в японском, мало в урду</a:t>
            </a:r>
          </a:p>
          <a:p>
            <a:pPr marL="0" indent="0">
              <a:buNone/>
            </a:pPr>
            <a:r>
              <a:rPr lang="en-US" sz="3200" dirty="0"/>
              <a:t>&lt;NOUN, VERB, </a:t>
            </a:r>
            <a:r>
              <a:rPr lang="en-US" sz="3200" dirty="0" err="1" smtClean="0"/>
              <a:t>obl</a:t>
            </a:r>
            <a:r>
              <a:rPr lang="en-US" sz="3200" dirty="0" smtClean="0"/>
              <a:t>&gt;</a:t>
            </a:r>
            <a:r>
              <a:rPr lang="ru-RU" sz="3200" dirty="0"/>
              <a:t>, </a:t>
            </a:r>
            <a:r>
              <a:rPr lang="ru-RU" sz="3200" dirty="0" smtClean="0"/>
              <a:t>27 </a:t>
            </a:r>
            <a:r>
              <a:rPr lang="ru-RU" sz="3200" dirty="0"/>
              <a:t>языков имеют важность </a:t>
            </a:r>
            <a:r>
              <a:rPr lang="en-US" sz="3200" dirty="0"/>
              <a:t>&gt;</a:t>
            </a:r>
            <a:r>
              <a:rPr lang="ru-RU" sz="3200" dirty="0"/>
              <a:t>0.001;</a:t>
            </a:r>
            <a:r>
              <a:rPr lang="en-US" sz="3200" dirty="0"/>
              <a:t> </a:t>
            </a:r>
            <a:r>
              <a:rPr lang="ru-RU" sz="3200" dirty="0"/>
              <a:t>нет только </a:t>
            </a:r>
            <a:r>
              <a:rPr lang="ru-RU" sz="3200" dirty="0" smtClean="0"/>
              <a:t>в японском и бразильском (но есть в португальском)</a:t>
            </a:r>
          </a:p>
          <a:p>
            <a:pPr marL="0" indent="0">
              <a:buNone/>
            </a:pPr>
            <a:r>
              <a:rPr lang="en-US" sz="3200" dirty="0" smtClean="0"/>
              <a:t>&lt;VERB, </a:t>
            </a:r>
            <a:r>
              <a:rPr lang="en-US" sz="3200" dirty="0"/>
              <a:t>VERB, </a:t>
            </a:r>
            <a:r>
              <a:rPr lang="en-US" sz="3200" dirty="0" err="1" smtClean="0"/>
              <a:t>advcl</a:t>
            </a:r>
            <a:r>
              <a:rPr lang="en-US" sz="3200" dirty="0" smtClean="0"/>
              <a:t>&gt;</a:t>
            </a:r>
            <a:r>
              <a:rPr lang="ru-RU" sz="3200" dirty="0"/>
              <a:t>, </a:t>
            </a:r>
            <a:r>
              <a:rPr lang="ru-RU" sz="3200" dirty="0" smtClean="0"/>
              <a:t>2</a:t>
            </a:r>
            <a:r>
              <a:rPr lang="en-US" sz="3200" dirty="0" smtClean="0"/>
              <a:t>7</a:t>
            </a:r>
            <a:r>
              <a:rPr lang="ru-RU" sz="3200" dirty="0" smtClean="0"/>
              <a:t> </a:t>
            </a:r>
            <a:r>
              <a:rPr lang="ru-RU" sz="3200" dirty="0"/>
              <a:t>языков имеют важность </a:t>
            </a:r>
            <a:r>
              <a:rPr lang="en-US" sz="3200" dirty="0"/>
              <a:t>&gt;</a:t>
            </a:r>
            <a:r>
              <a:rPr lang="ru-RU" sz="3200" dirty="0"/>
              <a:t>0.001;</a:t>
            </a:r>
            <a:r>
              <a:rPr lang="en-US" sz="3200" dirty="0"/>
              <a:t> </a:t>
            </a:r>
            <a:r>
              <a:rPr lang="ru-RU" sz="3200" dirty="0"/>
              <a:t>нет только </a:t>
            </a:r>
            <a:r>
              <a:rPr lang="ru-RU" sz="3200" dirty="0" smtClean="0"/>
              <a:t>в японском</a:t>
            </a:r>
            <a:r>
              <a:rPr lang="en-US" sz="3200" dirty="0" smtClean="0"/>
              <a:t> </a:t>
            </a:r>
            <a:r>
              <a:rPr lang="ru-RU" sz="3200" dirty="0" smtClean="0"/>
              <a:t>и турецком</a:t>
            </a:r>
          </a:p>
          <a:p>
            <a:pPr marL="0" indent="0">
              <a:buNone/>
            </a:pPr>
            <a:r>
              <a:rPr lang="en-US" sz="3200" dirty="0" smtClean="0"/>
              <a:t>&lt;ADV, </a:t>
            </a:r>
            <a:r>
              <a:rPr lang="en-US" sz="3200" dirty="0"/>
              <a:t>VERB, </a:t>
            </a:r>
            <a:r>
              <a:rPr lang="en-US" sz="3200" dirty="0" err="1" smtClean="0"/>
              <a:t>advmod</a:t>
            </a:r>
            <a:r>
              <a:rPr lang="en-US" sz="3200" dirty="0" smtClean="0"/>
              <a:t>&gt;</a:t>
            </a:r>
            <a:r>
              <a:rPr lang="ru-RU" sz="3200" dirty="0"/>
              <a:t>, 28 языков имеют важность </a:t>
            </a:r>
            <a:r>
              <a:rPr lang="en-US" sz="3200" dirty="0"/>
              <a:t>&gt;</a:t>
            </a:r>
            <a:r>
              <a:rPr lang="ru-RU" sz="3200" dirty="0"/>
              <a:t>0.001;</a:t>
            </a:r>
            <a:r>
              <a:rPr lang="en-US" sz="3200" dirty="0"/>
              <a:t> </a:t>
            </a:r>
            <a:r>
              <a:rPr lang="ru-RU" sz="3200" dirty="0"/>
              <a:t>нет только </a:t>
            </a:r>
            <a:r>
              <a:rPr lang="ru-RU" sz="3200" dirty="0" smtClean="0"/>
              <a:t>в японском</a:t>
            </a:r>
            <a:r>
              <a:rPr lang="ru-RU" sz="3200" dirty="0"/>
              <a:t>, мало в </a:t>
            </a:r>
            <a:r>
              <a:rPr lang="ru-RU" sz="3200" dirty="0" smtClean="0"/>
              <a:t>урду, хинди, </a:t>
            </a:r>
            <a:r>
              <a:rPr lang="ru-RU" sz="3200" dirty="0" smtClean="0"/>
              <a:t>арабском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работает ли это в обратную сторону?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7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Извлечем из корпуса части речи слов и их связи внутри группы.</a:t>
            </a:r>
          </a:p>
          <a:p>
            <a:pPr marL="0" indent="0">
              <a:buNone/>
            </a:pPr>
            <a:r>
              <a:rPr lang="en-US" sz="3600" dirty="0" smtClean="0"/>
              <a:t>ADJ;CCONJ;ADV;ADJ;NOUN;</a:t>
            </a:r>
            <a:r>
              <a:rPr lang="ru-RU" sz="3600" dirty="0" smtClean="0"/>
              <a:t> </a:t>
            </a:r>
            <a:r>
              <a:rPr lang="en-US" sz="3600" dirty="0" smtClean="0"/>
              <a:t>-,3,3,-,-</a:t>
            </a:r>
            <a:r>
              <a:rPr lang="ru-RU" sz="3600" dirty="0" smtClean="0"/>
              <a:t>:</a:t>
            </a:r>
            <a:r>
              <a:rPr lang="en-US" sz="3600" dirty="0" smtClean="0"/>
              <a:t>1;</a:t>
            </a:r>
            <a:r>
              <a:rPr lang="ru-RU" sz="3600" dirty="0" smtClean="0"/>
              <a:t> </a:t>
            </a:r>
            <a:r>
              <a:rPr lang="en-US" sz="3600" dirty="0" smtClean="0"/>
              <a:t>4,3,3,0,-</a:t>
            </a:r>
            <a:r>
              <a:rPr lang="ru-RU" sz="3600" dirty="0" smtClean="0"/>
              <a:t>:</a:t>
            </a:r>
            <a:r>
              <a:rPr lang="en-US" sz="3600" dirty="0" smtClean="0"/>
              <a:t>38 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прил1;союз;нар;прил2;сущ</a:t>
            </a:r>
          </a:p>
          <a:p>
            <a:pPr marL="0" indent="0">
              <a:buNone/>
            </a:pPr>
            <a:r>
              <a:rPr lang="ru-RU" sz="3600" dirty="0" smtClean="0"/>
              <a:t>38 раз прил1 подчиняется </a:t>
            </a:r>
            <a:r>
              <a:rPr lang="ru-RU" sz="3600" dirty="0" err="1" smtClean="0"/>
              <a:t>сущ</a:t>
            </a:r>
            <a:r>
              <a:rPr lang="ru-RU" sz="3600" dirty="0" smtClean="0"/>
              <a:t>, союз, нар подчиняются прил2, прил2 подчиняется прил1, </a:t>
            </a:r>
            <a:r>
              <a:rPr lang="ru-RU" sz="3600" dirty="0" err="1" smtClean="0"/>
              <a:t>сущ</a:t>
            </a:r>
            <a:r>
              <a:rPr lang="ru-RU" sz="3600" dirty="0" smtClean="0"/>
              <a:t> подчиняется кому-то снаружи.</a:t>
            </a:r>
          </a:p>
          <a:p>
            <a:pPr marL="0" indent="0">
              <a:buNone/>
            </a:pPr>
            <a:r>
              <a:rPr lang="ru-RU" sz="3600" dirty="0" smtClean="0"/>
              <a:t>Один раз это не так.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246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работает ли это в обратную сторону?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7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ADJ;CCONJ;DET;PART;NOUN;</a:t>
            </a:r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3,1,-,1,-</a:t>
            </a:r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1;</a:t>
            </a:r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4,2,0,2,-</a:t>
            </a:r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45 </a:t>
            </a:r>
            <a:endParaRPr lang="ru-RU" sz="3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ADP;ADJ;DET;*;PUNCT;</a:t>
            </a:r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3,3,3,-,3</a:t>
            </a:r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endParaRPr lang="ru-RU" sz="3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ADP;ADV;ADJ;ADJ;NOUN;</a:t>
            </a:r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1,1,-,3,4</a:t>
            </a:r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1;</a:t>
            </a:r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4,2,4,4,-</a:t>
            </a:r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26 </a:t>
            </a:r>
            <a:endParaRPr lang="ru-RU" sz="3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ADP;ADV;VERB;ADJ;NOUN;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-,2,4,4,-;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1;4,2,4,4,-</a:t>
            </a:r>
            <a:r>
              <a:rPr lang="ru-RU" sz="3600" dirty="0" smtClean="0">
                <a:solidFill>
                  <a:srgbClr val="FF0000"/>
                </a:solidFill>
              </a:rPr>
              <a:t>: </a:t>
            </a:r>
            <a:r>
              <a:rPr lang="en-US" sz="3600" dirty="0" smtClean="0">
                <a:solidFill>
                  <a:srgbClr val="FF0000"/>
                </a:solidFill>
              </a:rPr>
              <a:t>30</a:t>
            </a:r>
            <a:endParaRPr lang="ru-RU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*;PROPN;X;PUNCT;PUNCT;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1,-,1,2,2</a:t>
            </a:r>
            <a:r>
              <a:rPr lang="ru-RU" sz="3600" dirty="0" smtClean="0">
                <a:solidFill>
                  <a:srgbClr val="FF0000"/>
                </a:solidFill>
              </a:rPr>
              <a:t>: </a:t>
            </a:r>
            <a:r>
              <a:rPr lang="en-US" sz="3600" dirty="0" smtClean="0">
                <a:solidFill>
                  <a:srgbClr val="FF0000"/>
                </a:solidFill>
              </a:rPr>
              <a:t>8 </a:t>
            </a:r>
            <a:endParaRPr lang="ru-RU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sz="3600" dirty="0" smtClean="0">
                <a:solidFill>
                  <a:srgbClr val="FF0000"/>
                </a:solidFill>
              </a:rPr>
              <a:t>ADP;PUNCT;NOUN;PUNCT;PUNCT;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nl-NL" sz="3600" dirty="0" smtClean="0">
                <a:solidFill>
                  <a:srgbClr val="FF0000"/>
                </a:solidFill>
              </a:rPr>
              <a:t>2,2,-,2,-</a:t>
            </a:r>
            <a:r>
              <a:rPr lang="ru-RU" sz="3600" dirty="0" smtClean="0">
                <a:solidFill>
                  <a:srgbClr val="FF0000"/>
                </a:solidFill>
              </a:rPr>
              <a:t>: </a:t>
            </a:r>
            <a:r>
              <a:rPr lang="nl-NL" sz="3600" dirty="0" smtClean="0">
                <a:solidFill>
                  <a:srgbClr val="FF0000"/>
                </a:solidFill>
              </a:rPr>
              <a:t>3;</a:t>
            </a:r>
            <a:endParaRPr lang="ru-RU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3600" dirty="0">
                <a:solidFill>
                  <a:srgbClr val="FF0000"/>
                </a:solidFill>
              </a:rPr>
              <a:t> </a:t>
            </a:r>
            <a:r>
              <a:rPr lang="ru-RU" sz="3600" dirty="0" smtClean="0">
                <a:solidFill>
                  <a:srgbClr val="FF0000"/>
                </a:solidFill>
              </a:rPr>
              <a:t>                                                              </a:t>
            </a:r>
            <a:r>
              <a:rPr lang="nl-NL" sz="3600" dirty="0" smtClean="0">
                <a:solidFill>
                  <a:srgbClr val="FF0000"/>
                </a:solidFill>
              </a:rPr>
              <a:t>2,2,-,2,2</a:t>
            </a:r>
            <a:r>
              <a:rPr lang="ru-RU" sz="3600" dirty="0" smtClean="0">
                <a:solidFill>
                  <a:srgbClr val="FF0000"/>
                </a:solidFill>
              </a:rPr>
              <a:t>: </a:t>
            </a:r>
            <a:r>
              <a:rPr lang="nl-NL" sz="3600" dirty="0" smtClean="0">
                <a:solidFill>
                  <a:srgbClr val="FF0000"/>
                </a:solidFill>
              </a:rPr>
              <a:t>62 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какие конструкции мы берем?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BEG;ADJ;NOUN; 0,2,-; +INF</a:t>
            </a:r>
          </a:p>
          <a:p>
            <a:pPr marL="0" indent="0">
              <a:buNone/>
            </a:pPr>
            <a:r>
              <a:rPr lang="en-US" sz="3600" dirty="0" smtClean="0"/>
              <a:t>BEG;ADP;ADJ;NOUN; 0,3,3,-; +INF</a:t>
            </a:r>
          </a:p>
          <a:p>
            <a:pPr marL="0" indent="0">
              <a:buNone/>
            </a:pPr>
            <a:r>
              <a:rPr lang="en-US" sz="3600" dirty="0" smtClean="0"/>
              <a:t>…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943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получаем в итоге?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hlinkClick r:id="rId2"/>
              </a:rPr>
              <a:t>http://cosyco.ru/</a:t>
            </a:r>
            <a:endParaRPr lang="en-US" sz="3600" dirty="0" smtClean="0"/>
          </a:p>
          <a:p>
            <a:pPr marL="0" indent="0">
              <a:buNone/>
            </a:pP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500" b="22334"/>
          <a:stretch/>
        </p:blipFill>
        <p:spPr>
          <a:xfrm>
            <a:off x="1442208" y="2608975"/>
            <a:ext cx="9109166" cy="38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мне для этого нужно?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Размеченный корпус со снятой омонимией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441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какой корпус я могу применить?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670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так давайте уже попробуем его найти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И зачем вообще нужны открытые корпуса?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303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заметок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158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как, всё получилось?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26386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омонимии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867239" cy="4139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У нас есть три вида сущностей</a:t>
            </a:r>
            <a:r>
              <a:rPr lang="en-US" sz="3600" dirty="0" smtClean="0"/>
              <a:t>:</a:t>
            </a:r>
            <a:endParaRPr lang="en-US" sz="3600" dirty="0" smtClean="0"/>
          </a:p>
          <a:p>
            <a:r>
              <a:rPr lang="ru-RU" sz="3600" dirty="0" smtClean="0"/>
              <a:t>лемма</a:t>
            </a:r>
            <a:r>
              <a:rPr lang="en-US" sz="3600" dirty="0" smtClean="0"/>
              <a:t> </a:t>
            </a:r>
            <a:r>
              <a:rPr lang="en-US" sz="3600" dirty="0" smtClean="0"/>
              <a:t>(</a:t>
            </a:r>
            <a:r>
              <a:rPr lang="en-US" sz="3600" i="1" dirty="0" smtClean="0"/>
              <a:t>PROCESS, STAY</a:t>
            </a:r>
            <a:r>
              <a:rPr lang="en-US" sz="3600" dirty="0" smtClean="0"/>
              <a:t>)</a:t>
            </a:r>
            <a:endParaRPr lang="en-US" sz="3600" dirty="0"/>
          </a:p>
          <a:p>
            <a:r>
              <a:rPr lang="ru-RU" sz="3600" dirty="0" smtClean="0"/>
              <a:t>Часть речи</a:t>
            </a:r>
            <a:r>
              <a:rPr lang="en-US" sz="3600" dirty="0" smtClean="0"/>
              <a:t> </a:t>
            </a:r>
            <a:r>
              <a:rPr lang="en-US" sz="3600" dirty="0" smtClean="0"/>
              <a:t>(</a:t>
            </a:r>
            <a:r>
              <a:rPr lang="en-US" sz="3600" i="1" dirty="0" smtClean="0"/>
              <a:t>noun, verb, adjective</a:t>
            </a:r>
            <a:r>
              <a:rPr lang="en-US" sz="3600" dirty="0" smtClean="0"/>
              <a:t>)</a:t>
            </a:r>
          </a:p>
          <a:p>
            <a:r>
              <a:rPr lang="ru-RU" sz="3600" dirty="0" smtClean="0"/>
              <a:t>Грамматические параметры</a:t>
            </a:r>
            <a:r>
              <a:rPr lang="en-US" sz="3600" dirty="0" smtClean="0"/>
              <a:t> </a:t>
            </a:r>
            <a:r>
              <a:rPr lang="en-US" sz="3600" dirty="0" smtClean="0"/>
              <a:t>(</a:t>
            </a:r>
            <a:r>
              <a:rPr lang="en-US" sz="3600" i="1" dirty="0" smtClean="0"/>
              <a:t>singular, genitive, </a:t>
            </a:r>
            <a:br>
              <a:rPr lang="en-US" sz="3600" i="1" dirty="0" smtClean="0"/>
            </a:br>
            <a:r>
              <a:rPr lang="en-US" sz="3600" i="1" dirty="0" smtClean="0"/>
              <a:t>1</a:t>
            </a:r>
            <a:r>
              <a:rPr lang="en-US" sz="3600" i="1" baseline="30000" dirty="0" smtClean="0"/>
              <a:t>st</a:t>
            </a:r>
            <a:r>
              <a:rPr lang="en-US" sz="3600" i="1" dirty="0" smtClean="0"/>
              <a:t> person, infinitive form</a:t>
            </a:r>
            <a:r>
              <a:rPr lang="en-US" sz="3600" dirty="0" smtClean="0"/>
              <a:t>)</a:t>
            </a:r>
            <a:endParaRPr lang="en-US" sz="36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2071</Words>
  <Application>Microsoft Office PowerPoint</Application>
  <PresentationFormat>Широкоэкранный</PresentationFormat>
  <Paragraphs>1444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PMingLiU</vt:lpstr>
      <vt:lpstr>Times New Roman</vt:lpstr>
      <vt:lpstr>WenQuanYi Micro Hei</vt:lpstr>
      <vt:lpstr>Тема Office</vt:lpstr>
      <vt:lpstr>Особенности анализа текстов на естественном языке</vt:lpstr>
      <vt:lpstr>Презентация PowerPoint</vt:lpstr>
      <vt:lpstr>Презентация PowerPoint</vt:lpstr>
      <vt:lpstr>Что мне для этого нужно?</vt:lpstr>
      <vt:lpstr>И какой корпус я могу применить?</vt:lpstr>
      <vt:lpstr>Ну так давайте уже попробуем его найти</vt:lpstr>
      <vt:lpstr>Для заметок</vt:lpstr>
      <vt:lpstr>Ну как, всё получилось?</vt:lpstr>
      <vt:lpstr>Типы омонимии</vt:lpstr>
      <vt:lpstr>Типы омонимии</vt:lpstr>
      <vt:lpstr>Типы омонимии</vt:lpstr>
      <vt:lpstr>Типы омонимии</vt:lpstr>
      <vt:lpstr>Типы омонимии</vt:lpstr>
      <vt:lpstr>Типы омонимии</vt:lpstr>
      <vt:lpstr>Типы омонимии</vt:lpstr>
      <vt:lpstr>Что мы будем анализировать?</vt:lpstr>
      <vt:lpstr>Распределение омонимии по классам</vt:lpstr>
      <vt:lpstr>Частеречная омонимия</vt:lpstr>
      <vt:lpstr>Может всё зависит от параметров?</vt:lpstr>
      <vt:lpstr>Может играет роль размер словаря?</vt:lpstr>
      <vt:lpstr>Может всё зависит от частотности слова?</vt:lpstr>
      <vt:lpstr>Может всё зависит от стиля текста?</vt:lpstr>
      <vt:lpstr>И как это можно использовать?</vt:lpstr>
      <vt:lpstr>Но как?</vt:lpstr>
      <vt:lpstr>Синтаксическая инверсия</vt:lpstr>
      <vt:lpstr>Метод количественного анализа синтаксической инверсии</vt:lpstr>
      <vt:lpstr>Десять языков  с самым строгим синтаксисом</vt:lpstr>
      <vt:lpstr>Десять языков  с самым свободным синтаксисом</vt:lpstr>
      <vt:lpstr>Корреляция между языками</vt:lpstr>
      <vt:lpstr>Кластеризация языков</vt:lpstr>
      <vt:lpstr>Кластеризация языков</vt:lpstr>
      <vt:lpstr>Наиболее важные конструкции</vt:lpstr>
      <vt:lpstr>Но работает ли это в обратную сторону?</vt:lpstr>
      <vt:lpstr>Но работает ли это в обратную сторону?</vt:lpstr>
      <vt:lpstr>И какие конструкции мы берем?</vt:lpstr>
      <vt:lpstr>Что получаем в итоге?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edward klyshinsky</dc:creator>
  <cp:lastModifiedBy>edward klyshinsky</cp:lastModifiedBy>
  <cp:revision>10</cp:revision>
  <dcterms:created xsi:type="dcterms:W3CDTF">2017-07-25T05:28:05Z</dcterms:created>
  <dcterms:modified xsi:type="dcterms:W3CDTF">2017-07-25T13:59:35Z</dcterms:modified>
</cp:coreProperties>
</file>