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13" r:id="rId3"/>
    <p:sldId id="295" r:id="rId4"/>
    <p:sldId id="299" r:id="rId5"/>
    <p:sldId id="300" r:id="rId6"/>
    <p:sldId id="291" r:id="rId7"/>
    <p:sldId id="292" r:id="rId8"/>
    <p:sldId id="314" r:id="rId9"/>
    <p:sldId id="316" r:id="rId10"/>
    <p:sldId id="315" r:id="rId11"/>
    <p:sldId id="317" r:id="rId12"/>
    <p:sldId id="318" r:id="rId13"/>
    <p:sldId id="320" r:id="rId14"/>
    <p:sldId id="319" r:id="rId15"/>
    <p:sldId id="262" r:id="rId1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04" autoAdjust="0"/>
  </p:normalViewPr>
  <p:slideViewPr>
    <p:cSldViewPr snapToGrid="0" snapToObjects="1">
      <p:cViewPr>
        <p:scale>
          <a:sx n="112" d="100"/>
          <a:sy n="112" d="100"/>
        </p:scale>
        <p:origin x="-704" y="-8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2B455-018B-CF47-A761-B86DBF3C773B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7FA31-77E8-E848-861C-C8D96099C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92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</a:t>
            </a:r>
            <a:r>
              <a:rPr lang="ru-RU" baseline="0" dirty="0" smtClean="0"/>
              <a:t> с этим столкнулся я</a:t>
            </a:r>
          </a:p>
          <a:p>
            <a:r>
              <a:rPr lang="ru-RU" baseline="0" dirty="0" smtClean="0"/>
              <a:t>Решил сделать небольшой исследовательский проект, для которого нужно было собрать данные с одного сайта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7FA31-77E8-E848-861C-C8D96099C6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88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Логит</a:t>
            </a:r>
            <a:r>
              <a:rPr lang="ru-RU" dirty="0" smtClean="0"/>
              <a:t> сам по себе хорошо себя показал, так как линейные модели лучше работают с разреженными данными</a:t>
            </a:r>
          </a:p>
          <a:p>
            <a:r>
              <a:rPr lang="ru-RU" dirty="0" smtClean="0"/>
              <a:t>Лес я смог обучить только после того, как поставил</a:t>
            </a:r>
            <a:r>
              <a:rPr lang="ru-RU" baseline="0" dirty="0" smtClean="0"/>
              <a:t> для </a:t>
            </a:r>
            <a:r>
              <a:rPr lang="ru-RU" baseline="0" dirty="0" err="1" smtClean="0"/>
              <a:t>tf-idf</a:t>
            </a:r>
            <a:r>
              <a:rPr lang="ru-RU" baseline="0" dirty="0" smtClean="0"/>
              <a:t> порог в минимальную частоту встречаемости в документах, до этого просто захлебывался от количества признаков</a:t>
            </a:r>
          </a:p>
          <a:p>
            <a:r>
              <a:rPr lang="ru-RU" baseline="0" dirty="0" smtClean="0"/>
              <a:t>Модели ошибались в разных местах, поэтому сделал смесь, в результате чего на </a:t>
            </a:r>
            <a:r>
              <a:rPr lang="ru-RU" baseline="0" dirty="0" err="1" smtClean="0"/>
              <a:t>confusion</a:t>
            </a:r>
            <a:r>
              <a:rPr lang="ru-RU" baseline="0" dirty="0" smtClean="0"/>
              <a:t> </a:t>
            </a:r>
            <a:r>
              <a:rPr lang="ru-RU" baseline="0" dirty="0" err="1" smtClean="0"/>
              <a:t>matrix</a:t>
            </a:r>
            <a:r>
              <a:rPr lang="ru-RU" baseline="0" dirty="0" smtClean="0"/>
              <a:t> диагональ стала заметнее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7FA31-77E8-E848-861C-C8D96099C6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1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самые позабытые </a:t>
            </a:r>
            <a:r>
              <a:rPr lang="ru-RU" dirty="0" err="1" smtClean="0"/>
              <a:t>мемы</a:t>
            </a:r>
            <a:r>
              <a:rPr lang="ru-RU" dirty="0" smtClean="0"/>
              <a:t> - когда-то популярный, но уже почти умерший </a:t>
            </a:r>
            <a:r>
              <a:rPr lang="ru-RU" dirty="0" err="1" smtClean="0"/>
              <a:t>team</a:t>
            </a:r>
            <a:r>
              <a:rPr lang="ru-RU" dirty="0" smtClean="0"/>
              <a:t> </a:t>
            </a:r>
            <a:r>
              <a:rPr lang="ru-RU" dirty="0" err="1" smtClean="0"/>
              <a:t>fortress</a:t>
            </a:r>
            <a:r>
              <a:rPr lang="ru-RU" dirty="0" smtClean="0"/>
              <a:t>, </a:t>
            </a:r>
            <a:r>
              <a:rPr lang="ru-RU" dirty="0" err="1" smtClean="0"/>
              <a:t>playstation</a:t>
            </a:r>
            <a:r>
              <a:rPr lang="ru-RU" dirty="0" smtClean="0"/>
              <a:t>, довольно много слов, связанных с национальностями, скучными оказались </a:t>
            </a:r>
            <a:r>
              <a:rPr lang="ru-RU" dirty="0" err="1" smtClean="0"/>
              <a:t>french</a:t>
            </a:r>
            <a:r>
              <a:rPr lang="ru-RU" dirty="0" smtClean="0"/>
              <a:t>, </a:t>
            </a:r>
            <a:r>
              <a:rPr lang="ru-RU" dirty="0" err="1" smtClean="0"/>
              <a:t>dutch</a:t>
            </a:r>
            <a:r>
              <a:rPr lang="ru-RU" dirty="0" smtClean="0"/>
              <a:t>, </a:t>
            </a:r>
            <a:r>
              <a:rPr lang="ru-RU" dirty="0" err="1" smtClean="0"/>
              <a:t>russian</a:t>
            </a:r>
            <a:r>
              <a:rPr lang="ru-RU" dirty="0" smtClean="0"/>
              <a:t>, также сюда снова попали </a:t>
            </a:r>
            <a:r>
              <a:rPr lang="ru-RU" dirty="0" err="1" smtClean="0"/>
              <a:t>покемоны</a:t>
            </a:r>
            <a:r>
              <a:rPr lang="ru-RU" dirty="0" smtClean="0"/>
              <a:t>, но написанные без фирменного знака ударения, скорее всего, это были </a:t>
            </a:r>
            <a:r>
              <a:rPr lang="ru-RU" dirty="0" err="1" smtClean="0"/>
              <a:t>мемы</a:t>
            </a:r>
            <a:r>
              <a:rPr lang="ru-RU" dirty="0" smtClean="0"/>
              <a:t>-подделки, которые особой популярности никогда не собирают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(</a:t>
            </a:r>
            <a:r>
              <a:rPr lang="en-US" dirty="0" err="1" smtClean="0"/>
              <a:t>категория</a:t>
            </a:r>
            <a:r>
              <a:rPr lang="en-US" dirty="0" smtClean="0"/>
              <a:t> Popular) </a:t>
            </a:r>
            <a:r>
              <a:rPr lang="en-US" dirty="0" err="1" smtClean="0"/>
              <a:t>есть</a:t>
            </a:r>
            <a:r>
              <a:rPr lang="en-US" dirty="0" smtClean="0"/>
              <a:t> </a:t>
            </a:r>
            <a:r>
              <a:rPr lang="en-US" dirty="0" err="1" smtClean="0"/>
              <a:t>политика</a:t>
            </a:r>
            <a:r>
              <a:rPr lang="en-US" dirty="0" smtClean="0"/>
              <a:t>, </a:t>
            </a:r>
            <a:r>
              <a:rPr lang="en-US" dirty="0" err="1" smtClean="0"/>
              <a:t>тут</a:t>
            </a:r>
            <a:r>
              <a:rPr lang="en-US" dirty="0" smtClean="0"/>
              <a:t> </a:t>
            </a:r>
            <a:r>
              <a:rPr lang="en-US" dirty="0" err="1" smtClean="0"/>
              <a:t>и</a:t>
            </a:r>
            <a:r>
              <a:rPr lang="en-US" dirty="0" smtClean="0"/>
              <a:t> trump, </a:t>
            </a:r>
            <a:r>
              <a:rPr lang="en-US" dirty="0" err="1" smtClean="0"/>
              <a:t>и</a:t>
            </a:r>
            <a:r>
              <a:rPr lang="en-US" dirty="0" smtClean="0"/>
              <a:t> politics, </a:t>
            </a:r>
            <a:r>
              <a:rPr lang="en-US" dirty="0" err="1" smtClean="0"/>
              <a:t>и</a:t>
            </a:r>
            <a:r>
              <a:rPr lang="en-US" dirty="0" smtClean="0"/>
              <a:t> activism. </a:t>
            </a:r>
            <a:r>
              <a:rPr lang="en-US" dirty="0" err="1" smtClean="0"/>
              <a:t>А</a:t>
            </a:r>
            <a:r>
              <a:rPr lang="en-US" dirty="0" smtClean="0"/>
              <a:t> </a:t>
            </a:r>
            <a:r>
              <a:rPr lang="en-US" dirty="0" err="1" smtClean="0"/>
              <a:t>еще</a:t>
            </a:r>
            <a:r>
              <a:rPr lang="en-US" dirty="0" smtClean="0"/>
              <a:t> </a:t>
            </a:r>
            <a:r>
              <a:rPr lang="en-US" dirty="0" err="1" smtClean="0"/>
              <a:t>сюда</a:t>
            </a:r>
            <a:r>
              <a:rPr lang="en-US" dirty="0" smtClean="0"/>
              <a:t> </a:t>
            </a:r>
            <a:r>
              <a:rPr lang="en-US" dirty="0" err="1" smtClean="0"/>
              <a:t>попал</a:t>
            </a:r>
            <a:r>
              <a:rPr lang="en-US" dirty="0" smtClean="0"/>
              <a:t> </a:t>
            </a:r>
            <a:r>
              <a:rPr lang="en-US" dirty="0" err="1" smtClean="0"/>
              <a:t>pokemon</a:t>
            </a:r>
            <a:r>
              <a:rPr lang="en-US" dirty="0" smtClean="0"/>
              <a:t>, </a:t>
            </a:r>
            <a:r>
              <a:rPr lang="en-US" dirty="0" err="1" smtClean="0"/>
              <a:t>главный</a:t>
            </a:r>
            <a:r>
              <a:rPr lang="en-US" dirty="0" smtClean="0"/>
              <a:t> </a:t>
            </a:r>
            <a:r>
              <a:rPr lang="en-US" dirty="0" err="1" smtClean="0"/>
              <a:t>тренд</a:t>
            </a:r>
            <a:r>
              <a:rPr lang="en-US" dirty="0" smtClean="0"/>
              <a:t> </a:t>
            </a:r>
            <a:r>
              <a:rPr lang="en-US" dirty="0" err="1" smtClean="0"/>
              <a:t>лета</a:t>
            </a:r>
            <a:r>
              <a:rPr lang="en-US" dirty="0" smtClean="0"/>
              <a:t> :)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7FA31-77E8-E848-861C-C8D96099C6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1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этом всё, большой спасибо!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7FA31-77E8-E848-861C-C8D96099C6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6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Проект был посвящен </a:t>
            </a:r>
            <a:r>
              <a:rPr lang="ru-RU" dirty="0" err="1" smtClean="0"/>
              <a:t>мемам</a:t>
            </a:r>
            <a:r>
              <a:rPr lang="ru-RU" dirty="0" smtClean="0"/>
              <a:t>, а точнее </a:t>
            </a:r>
            <a:r>
              <a:rPr lang="mr-IN" dirty="0" smtClean="0"/>
              <a:t>–</a:t>
            </a:r>
            <a:r>
              <a:rPr lang="ru-RU" dirty="0" smtClean="0"/>
              <a:t> предсказанию их популярности по текстовому описанию, хотел</a:t>
            </a:r>
            <a:r>
              <a:rPr lang="ru-RU" baseline="0" dirty="0" smtClean="0"/>
              <a:t> немного разобраться с NLP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7FA31-77E8-E848-861C-C8D96099C6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15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Сайт</a:t>
            </a:r>
            <a:r>
              <a:rPr lang="ru-RU" baseline="0" dirty="0" smtClean="0"/>
              <a:t>-источник данных </a:t>
            </a:r>
            <a:r>
              <a:rPr lang="mr-IN" baseline="0" dirty="0" smtClean="0"/>
              <a:t>–</a:t>
            </a:r>
            <a:r>
              <a:rPr lang="ru-RU" baseline="0" dirty="0" smtClean="0"/>
              <a:t> аккумулятор основных </a:t>
            </a:r>
            <a:r>
              <a:rPr lang="ru-RU" baseline="0" dirty="0" err="1" smtClean="0"/>
              <a:t>мемов</a:t>
            </a:r>
            <a:r>
              <a:rPr lang="ru-RU" baseline="0" dirty="0" smtClean="0"/>
              <a:t>, которые добавляют пользователи, заполняя кучу полей описания</a:t>
            </a:r>
          </a:p>
          <a:p>
            <a:r>
              <a:rPr lang="ru-RU" baseline="0" dirty="0" smtClean="0"/>
              <a:t>Разбрасываются по категориям, по тегам и по популярности</a:t>
            </a:r>
          </a:p>
          <a:p>
            <a:r>
              <a:rPr lang="ru-RU" baseline="0" dirty="0" smtClean="0"/>
              <a:t>По 40 </a:t>
            </a:r>
            <a:r>
              <a:rPr lang="ru-RU" baseline="0" dirty="0" err="1" smtClean="0"/>
              <a:t>мемов</a:t>
            </a:r>
            <a:r>
              <a:rPr lang="ru-RU" baseline="0" dirty="0" smtClean="0"/>
              <a:t> на странице ~400 страниц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7FA31-77E8-E848-861C-C8D96099C6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47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</a:t>
            </a:r>
            <a:r>
              <a:rPr lang="ru-RU" baseline="0" dirty="0" smtClean="0"/>
              <a:t> выглядит обычная страница с </a:t>
            </a:r>
            <a:r>
              <a:rPr lang="ru-RU" baseline="0" dirty="0" err="1" smtClean="0"/>
              <a:t>мемом</a:t>
            </a:r>
            <a:r>
              <a:rPr lang="ru-RU" baseline="0" dirty="0" smtClean="0"/>
              <a:t> </a:t>
            </a:r>
            <a:r>
              <a:rPr lang="mr-IN" baseline="0" dirty="0" smtClean="0"/>
              <a:t>–</a:t>
            </a:r>
            <a:r>
              <a:rPr lang="ru-RU" baseline="0" dirty="0" smtClean="0"/>
              <a:t> названия, дата публикации, число просмотров/комментариев и куча текста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7FA31-77E8-E848-861C-C8D96099C6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1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baseline="0" dirty="0" smtClean="0"/>
              <a:t> вот так выглядят первые строчки финального </a:t>
            </a:r>
            <a:r>
              <a:rPr lang="ru-RU" baseline="0" dirty="0" err="1" smtClean="0"/>
              <a:t>датасета</a:t>
            </a:r>
            <a:r>
              <a:rPr lang="ru-RU" baseline="0" dirty="0" smtClean="0"/>
              <a:t>, который мне удалось собрать </a:t>
            </a:r>
            <a:r>
              <a:rPr lang="mr-IN" baseline="0" dirty="0" smtClean="0"/>
              <a:t>–</a:t>
            </a:r>
            <a:r>
              <a:rPr lang="ru-RU" baseline="0" dirty="0" smtClean="0"/>
              <a:t> имя, дата добавления, число просмотров и комментариев, статус на сайте, «год», в который попали тэги, сами тэги, и три поля для разных описаний </a:t>
            </a:r>
            <a:r>
              <a:rPr lang="ru-RU" baseline="0" dirty="0" err="1" smtClean="0"/>
              <a:t>мема</a:t>
            </a:r>
            <a:r>
              <a:rPr lang="ru-RU" baseline="0" dirty="0" smtClean="0"/>
              <a:t>, суммарно вышло около 12K наблюдений</a:t>
            </a:r>
            <a:br>
              <a:rPr lang="ru-RU" baseline="0" dirty="0" smtClean="0"/>
            </a:br>
            <a:r>
              <a:rPr lang="ru-RU" baseline="0" dirty="0" smtClean="0"/>
              <a:t/>
            </a:r>
            <a:br>
              <a:rPr lang="ru-RU" baseline="0" dirty="0" smtClean="0"/>
            </a:br>
            <a:r>
              <a:rPr lang="ru-RU" baseline="0" dirty="0" smtClean="0"/>
              <a:t>Кстати, как вы думаете, какой </a:t>
            </a:r>
            <a:r>
              <a:rPr lang="ru-RU" baseline="0" dirty="0" err="1" smtClean="0"/>
              <a:t>мем</a:t>
            </a:r>
            <a:r>
              <a:rPr lang="ru-RU" baseline="0" dirty="0" smtClean="0"/>
              <a:t> самый популярный в мире?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7FA31-77E8-E848-861C-C8D96099C6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1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Конечно, ДОГЕ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7FA31-77E8-E848-861C-C8D96099C6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1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гистограмме месяца есть небольшой провал в сентябре (возможно, у основной аудитории в этот месяц начинаются уроки)</a:t>
            </a:r>
          </a:p>
          <a:p>
            <a:r>
              <a:rPr lang="ru-RU" dirty="0" smtClean="0"/>
              <a:t>День ничего необычного не принес, распределено достаточно равномерно</a:t>
            </a:r>
          </a:p>
          <a:p>
            <a:r>
              <a:rPr lang="ru-RU" dirty="0" smtClean="0"/>
              <a:t>Гистограмма часа достаточно показательная - в ночной период активность значительно снижается, а затем растет, достигая пика примерно после уроков</a:t>
            </a:r>
          </a:p>
          <a:p>
            <a:r>
              <a:rPr lang="ru-RU" dirty="0" smtClean="0"/>
              <a:t>По дням недели есть заметное снижения на выходных, интересно, почему бы это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7FA31-77E8-E848-861C-C8D96099C6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1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7FA31-77E8-E848-861C-C8D96099C6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1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Для TF-IDF используем</a:t>
            </a:r>
            <a:r>
              <a:rPr lang="ru-RU" baseline="0" dirty="0" smtClean="0"/>
              <a:t> </a:t>
            </a:r>
            <a:r>
              <a:rPr lang="ru-RU" dirty="0" smtClean="0"/>
              <a:t>биграммы, а чтобы словарь не раздувался до неадекватных размеров, ограничил</a:t>
            </a:r>
            <a:r>
              <a:rPr lang="ru-RU" baseline="0" dirty="0" smtClean="0"/>
              <a:t> </a:t>
            </a:r>
            <a:r>
              <a:rPr lang="ru-RU" dirty="0" smtClean="0"/>
              <a:t>минимальную частоту содержания слов в документах 0.1%. То есть будем выкидывать такие слова и биграммы, которые встречаются реже, 1</a:t>
            </a:r>
            <a:r>
              <a:rPr lang="ru-RU" baseline="0" dirty="0" smtClean="0"/>
              <a:t> раз на тысячу описаний</a:t>
            </a:r>
            <a:r>
              <a:rPr lang="ru-RU" dirty="0" smtClean="0"/>
              <a:t>. Это позволит сократить размерность с 363K до 6.4K слов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7FA31-77E8-E848-861C-C8D96099C6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8E9D-536E-D549-93A7-FEB6F3C94DB2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5107-AC5D-EE4E-AC5F-EB370C4D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0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8E9D-536E-D549-93A7-FEB6F3C94DB2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5107-AC5D-EE4E-AC5F-EB370C4D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7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8E9D-536E-D549-93A7-FEB6F3C94DB2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5107-AC5D-EE4E-AC5F-EB370C4D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8E9D-536E-D549-93A7-FEB6F3C94DB2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5107-AC5D-EE4E-AC5F-EB370C4D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20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8E9D-536E-D549-93A7-FEB6F3C94DB2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5107-AC5D-EE4E-AC5F-EB370C4D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2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8E9D-536E-D549-93A7-FEB6F3C94DB2}" type="datetimeFigureOut">
              <a:rPr lang="en-US" smtClean="0"/>
              <a:t>7/28/17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5107-AC5D-EE4E-AC5F-EB370C4D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6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8E9D-536E-D549-93A7-FEB6F3C94DB2}" type="datetimeFigureOut">
              <a:rPr lang="en-US" smtClean="0"/>
              <a:t>7/28/17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5107-AC5D-EE4E-AC5F-EB370C4D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2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8E9D-536E-D549-93A7-FEB6F3C94DB2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5107-AC5D-EE4E-AC5F-EB370C4D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5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8E9D-536E-D549-93A7-FEB6F3C94DB2}" type="datetimeFigureOut">
              <a:rPr lang="en-US" smtClean="0"/>
              <a:t>7/28/17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5107-AC5D-EE4E-AC5F-EB370C4D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8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8E9D-536E-D549-93A7-FEB6F3C94DB2}" type="datetimeFigureOut">
              <a:rPr lang="en-US" smtClean="0"/>
              <a:t>7/28/17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5107-AC5D-EE4E-AC5F-EB370C4D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8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8E9D-536E-D549-93A7-FEB6F3C94DB2}" type="datetimeFigureOut">
              <a:rPr lang="en-US" smtClean="0"/>
              <a:t>7/28/17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5107-AC5D-EE4E-AC5F-EB370C4D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0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D8E9D-536E-D549-93A7-FEB6F3C94DB2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C5107-AC5D-EE4E-AC5F-EB370C4D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8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mitrySerg/memology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713" y="2152403"/>
            <a:ext cx="8499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 smtClean="0">
                <a:latin typeface="Helvetica Light"/>
                <a:cs typeface="Helvetica Light"/>
              </a:rPr>
              <a:t>Applied</a:t>
            </a:r>
            <a:r>
              <a:rPr lang="ru-RU" sz="4800" dirty="0" smtClean="0">
                <a:latin typeface="Helvetica Light"/>
                <a:cs typeface="Helvetica Light"/>
              </a:rPr>
              <a:t> </a:t>
            </a:r>
            <a:r>
              <a:rPr lang="ru-RU" sz="4800" dirty="0" err="1" smtClean="0">
                <a:latin typeface="Helvetica Light"/>
                <a:cs typeface="Helvetica Light"/>
              </a:rPr>
              <a:t>Memology</a:t>
            </a:r>
            <a:endParaRPr lang="en-US" sz="3200" dirty="0" smtClean="0">
              <a:latin typeface="Helvetica Light"/>
              <a:cs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800" y="4222206"/>
            <a:ext cx="8499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Helvetica Light"/>
                <a:cs typeface="Helvetica Light"/>
              </a:rPr>
              <a:t>Дмитрий Сергеев</a:t>
            </a:r>
          </a:p>
          <a:p>
            <a:pPr algn="ctr"/>
            <a:r>
              <a:rPr lang="ru-RU" sz="2400" dirty="0" err="1" smtClean="0">
                <a:latin typeface="Helvetica Light"/>
                <a:cs typeface="Helvetica Light"/>
              </a:rPr>
              <a:t>ZeptoLab</a:t>
            </a:r>
            <a:endParaRPr lang="en-US" sz="1400" dirty="0" smtClean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0832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64800" y="236638"/>
            <a:ext cx="8499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 smtClean="0">
                <a:latin typeface="Helvetica Light"/>
                <a:cs typeface="Helvetica Light"/>
              </a:rPr>
              <a:t>Data</a:t>
            </a:r>
            <a:endParaRPr lang="en-US" sz="2400" dirty="0" smtClean="0">
              <a:latin typeface="Helvetica Light"/>
              <a:cs typeface="Helvetica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151" y="892999"/>
            <a:ext cx="7073332" cy="48220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0" y="128784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20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64800" y="236638"/>
            <a:ext cx="8499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 smtClean="0">
                <a:latin typeface="Helvetica Light"/>
                <a:cs typeface="Helvetica Light"/>
              </a:rPr>
              <a:t>Target</a:t>
            </a:r>
            <a:endParaRPr lang="en-US" sz="2400" dirty="0" smtClean="0">
              <a:latin typeface="Helvetica Light"/>
              <a:cs typeface="Helvetica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4613" y="1240827"/>
            <a:ext cx="8096501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2400" b="1" dirty="0" smtClean="0"/>
              <a:t>совсем мертвые </a:t>
            </a:r>
            <a:r>
              <a:rPr lang="ru-RU" sz="2400" dirty="0" smtClean="0"/>
              <a:t>- </a:t>
            </a:r>
            <a:r>
              <a:rPr lang="ru-RU" sz="2400" dirty="0"/>
              <a:t>если просмотров меньше 1 в день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2400" b="1" dirty="0"/>
              <a:t>непопулярные</a:t>
            </a:r>
            <a:r>
              <a:rPr lang="ru-RU" sz="2400" dirty="0"/>
              <a:t> - если от 1 до 6 просмотров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2400" b="1" dirty="0"/>
              <a:t>средние</a:t>
            </a:r>
            <a:r>
              <a:rPr lang="ru-RU" sz="2400" dirty="0"/>
              <a:t> - от 6 до 24 просмотров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2400" b="1" dirty="0"/>
              <a:t>популярные</a:t>
            </a:r>
            <a:r>
              <a:rPr lang="ru-RU" sz="2400" dirty="0"/>
              <a:t> - от 24 до 74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2400" b="1" dirty="0"/>
              <a:t>супер популярные </a:t>
            </a:r>
            <a:r>
              <a:rPr lang="ru-RU" sz="2400" dirty="0"/>
              <a:t>(</a:t>
            </a:r>
            <a:r>
              <a:rPr lang="ru-RU" sz="2400" dirty="0" err="1"/>
              <a:t>виральные</a:t>
            </a:r>
            <a:r>
              <a:rPr lang="ru-RU" sz="2400" dirty="0"/>
              <a:t>) - выше 74 просмотров в день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83491" y="4890544"/>
            <a:ext cx="9144000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/>
              <a:t>Наблюдений в классах поровну, наивный </a:t>
            </a:r>
            <a:r>
              <a:rPr lang="ru-RU" sz="2000" dirty="0" err="1" smtClean="0"/>
              <a:t>бейзлайн</a:t>
            </a:r>
            <a:r>
              <a:rPr lang="ru-RU" sz="2000" dirty="0" smtClean="0"/>
              <a:t> для точности </a:t>
            </a:r>
            <a:r>
              <a:rPr lang="mr-IN" sz="2000" dirty="0" smtClean="0"/>
              <a:t>–</a:t>
            </a:r>
            <a:r>
              <a:rPr lang="ru-RU" sz="2000" dirty="0" smtClean="0"/>
              <a:t> 0.2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2596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64800" y="236638"/>
            <a:ext cx="8499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 smtClean="0">
                <a:latin typeface="Helvetica Light"/>
                <a:cs typeface="Helvetica Light"/>
              </a:rPr>
              <a:t>Pipeline</a:t>
            </a:r>
            <a:endParaRPr lang="en-US" sz="2400" dirty="0" smtClean="0">
              <a:latin typeface="Helvetica Light"/>
              <a:cs typeface="Helvetica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2933" y="1125817"/>
            <a:ext cx="334818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NLTK </a:t>
            </a:r>
            <a:r>
              <a:rPr lang="ru-RU" sz="2400" dirty="0" err="1" smtClean="0"/>
              <a:t>snowball</a:t>
            </a:r>
            <a:r>
              <a:rPr lang="ru-RU" sz="2400" dirty="0" smtClean="0"/>
              <a:t> </a:t>
            </a:r>
            <a:r>
              <a:rPr lang="ru-RU" sz="2400" dirty="0" err="1" smtClean="0"/>
              <a:t>Stemmer</a:t>
            </a:r>
            <a:r>
              <a:rPr lang="ru-RU" sz="2400" dirty="0" smtClean="0"/>
              <a:t>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02933" y="1890539"/>
            <a:ext cx="334818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Удаляем стоп-слова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02933" y="2723296"/>
            <a:ext cx="657505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err="1" smtClean="0"/>
              <a:t>Tf-idf</a:t>
            </a:r>
            <a:r>
              <a:rPr lang="ru-RU" sz="2400" dirty="0" smtClean="0"/>
              <a:t> из </a:t>
            </a:r>
            <a:r>
              <a:rPr lang="ru-RU" sz="2400" dirty="0" err="1" smtClean="0"/>
              <a:t>sklearn</a:t>
            </a:r>
            <a:r>
              <a:rPr lang="ru-RU" sz="2400" dirty="0" smtClean="0"/>
              <a:t>, </a:t>
            </a:r>
            <a:r>
              <a:rPr lang="ru-RU" sz="2400" dirty="0" err="1" smtClean="0"/>
              <a:t>уни+биграммы</a:t>
            </a:r>
            <a:r>
              <a:rPr lang="ru-RU" sz="2400" dirty="0" smtClean="0"/>
              <a:t>, </a:t>
            </a:r>
            <a:r>
              <a:rPr lang="ru-RU" sz="2400" dirty="0" err="1" smtClean="0"/>
              <a:t>min_df</a:t>
            </a:r>
            <a:r>
              <a:rPr lang="ru-RU" sz="2400" dirty="0" smtClean="0"/>
              <a:t> = 0.001 </a:t>
            </a:r>
            <a:endParaRPr lang="en-US" sz="2400" dirty="0"/>
          </a:p>
        </p:txBody>
      </p:sp>
      <p:sp>
        <p:nvSpPr>
          <p:cNvPr id="9" name="Right Arrow 8"/>
          <p:cNvSpPr/>
          <p:nvPr/>
        </p:nvSpPr>
        <p:spPr>
          <a:xfrm rot="5400000">
            <a:off x="-1486976" y="3076705"/>
            <a:ext cx="3703552" cy="212324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2933" y="3524016"/>
            <a:ext cx="657505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err="1" smtClean="0"/>
              <a:t>Логит</a:t>
            </a:r>
            <a:r>
              <a:rPr lang="ru-RU" sz="2400" dirty="0" smtClean="0"/>
              <a:t>-регрессия, случайный лес + композиция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602933" y="4328375"/>
            <a:ext cx="657505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Итоговая точность на тесте </a:t>
            </a:r>
            <a:r>
              <a:rPr lang="mr-IN" sz="2400" dirty="0" smtClean="0"/>
              <a:t>–</a:t>
            </a:r>
            <a:r>
              <a:rPr lang="ru-RU" sz="2400" dirty="0" smtClean="0"/>
              <a:t> 0.43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918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64800" y="236638"/>
            <a:ext cx="8499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Helvetica Light"/>
                <a:cs typeface="Helvetica Light"/>
              </a:rPr>
              <a:t>Результат</a:t>
            </a:r>
            <a:endParaRPr lang="en-US" sz="2400" dirty="0" smtClean="0">
              <a:latin typeface="Helvetica Light"/>
              <a:cs typeface="Helvetica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509" y="1031875"/>
            <a:ext cx="4305474" cy="44694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14618" y="2235119"/>
            <a:ext cx="886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/>
              <a:t>0.421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129140" y="3481047"/>
            <a:ext cx="886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/>
              <a:t>0.429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85445" y="2081231"/>
            <a:ext cx="176705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err="1" smtClean="0"/>
              <a:t>Логит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129140" y="2850672"/>
            <a:ext cx="886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 smtClean="0"/>
              <a:t>0.4</a:t>
            </a:r>
            <a:r>
              <a:rPr lang="ru-RU" sz="2400" dirty="0" smtClean="0"/>
              <a:t>08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99967" y="2696784"/>
            <a:ext cx="176705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Лес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99967" y="3327159"/>
            <a:ext cx="176705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Смесь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786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64800" y="236638"/>
            <a:ext cx="8499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 smtClean="0">
                <a:latin typeface="Helvetica Light"/>
                <a:cs typeface="Helvetica Light"/>
              </a:rPr>
              <a:t>Немношко</a:t>
            </a:r>
            <a:r>
              <a:rPr lang="ru-RU" sz="4000" dirty="0" smtClean="0">
                <a:latin typeface="Helvetica Light"/>
                <a:cs typeface="Helvetica Light"/>
              </a:rPr>
              <a:t> картинок</a:t>
            </a:r>
            <a:endParaRPr lang="en-US" sz="2400" dirty="0" smtClean="0">
              <a:latin typeface="Helvetica Light"/>
              <a:cs typeface="Helvetica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85" y="1091935"/>
            <a:ext cx="7960425" cy="23643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85" y="3308917"/>
            <a:ext cx="8001890" cy="238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7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1848" y="4835399"/>
            <a:ext cx="730881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3"/>
              </a:rPr>
              <a:t>https://</a:t>
            </a:r>
            <a:r>
              <a:rPr lang="en-US" sz="3200" dirty="0" err="1">
                <a:hlinkClick r:id="rId3"/>
              </a:rPr>
              <a:t>github.com</a:t>
            </a:r>
            <a:r>
              <a:rPr lang="en-US" sz="3200" dirty="0">
                <a:hlinkClick r:id="rId3"/>
              </a:rPr>
              <a:t>/</a:t>
            </a:r>
            <a:r>
              <a:rPr lang="en-US" sz="3200" dirty="0" err="1">
                <a:hlinkClick r:id="rId3"/>
              </a:rPr>
              <a:t>DmitrySerg</a:t>
            </a:r>
            <a:r>
              <a:rPr lang="en-US" sz="3200" dirty="0">
                <a:hlinkClick r:id="rId3"/>
              </a:rPr>
              <a:t>/</a:t>
            </a:r>
            <a:r>
              <a:rPr lang="en-US" sz="3200" dirty="0" err="1">
                <a:hlinkClick r:id="rId3"/>
              </a:rPr>
              <a:t>memology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34" y="396875"/>
            <a:ext cx="7624914" cy="428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96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800" y="236638"/>
            <a:ext cx="8499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Helvetica Light"/>
                <a:cs typeface="Helvetica Light"/>
              </a:rPr>
              <a:t>Предыстория вопроса</a:t>
            </a:r>
            <a:endParaRPr lang="en-US" sz="2400" dirty="0" smtClean="0">
              <a:latin typeface="Helvetica Light"/>
              <a:cs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390" y="1363262"/>
            <a:ext cx="84998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ru-RU" sz="3200" dirty="0" smtClean="0">
                <a:latin typeface="Helvetica Light"/>
                <a:cs typeface="Helvetica Light"/>
              </a:rPr>
              <a:t>Небольшой исследовательский проект</a:t>
            </a:r>
            <a:endParaRPr lang="x-none" sz="3200" dirty="0">
              <a:latin typeface="Helvetica Light"/>
              <a:cs typeface="Helvetica Light"/>
            </a:endParaRPr>
          </a:p>
          <a:p>
            <a:pPr marL="457200" indent="-457200">
              <a:buFontTx/>
              <a:buChar char="-"/>
            </a:pPr>
            <a:endParaRPr lang="x-none" sz="3200" dirty="0">
              <a:latin typeface="Helvetica Light"/>
              <a:cs typeface="Helvetica Light"/>
            </a:endParaRPr>
          </a:p>
          <a:p>
            <a:pPr marL="457200" indent="-457200">
              <a:buFontTx/>
              <a:buChar char="-"/>
            </a:pPr>
            <a:endParaRPr lang="x-none" sz="3200" dirty="0" smtClean="0">
              <a:latin typeface="Helvetica Light"/>
              <a:cs typeface="Helvetica Light"/>
            </a:endParaRPr>
          </a:p>
          <a:p>
            <a:pPr marL="457200" indent="-457200">
              <a:buFontTx/>
              <a:buChar char="-"/>
            </a:pPr>
            <a:endParaRPr lang="x-none" sz="3200" dirty="0" smtClean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6488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800" y="236638"/>
            <a:ext cx="8499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Helvetica Light"/>
                <a:cs typeface="Helvetica Light"/>
              </a:rPr>
              <a:t>Предыстория вопроса</a:t>
            </a:r>
            <a:endParaRPr lang="en-US" sz="2400" dirty="0" smtClean="0">
              <a:latin typeface="Helvetica Light"/>
              <a:cs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390" y="1363262"/>
            <a:ext cx="84998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ru-RU" sz="3200" dirty="0" smtClean="0">
                <a:latin typeface="Helvetica Light"/>
                <a:cs typeface="Helvetica Light"/>
              </a:rPr>
              <a:t>Небольшой исследовательский проект</a:t>
            </a:r>
          </a:p>
          <a:p>
            <a:pPr marL="457200" indent="-457200">
              <a:buFontTx/>
              <a:buChar char="-"/>
            </a:pPr>
            <a:endParaRPr lang="ru-RU" sz="3200" dirty="0">
              <a:latin typeface="Helvetica Light"/>
              <a:cs typeface="Helvetica Light"/>
            </a:endParaRPr>
          </a:p>
          <a:p>
            <a:pPr marL="457200" indent="-457200">
              <a:buFontTx/>
              <a:buChar char="-"/>
            </a:pPr>
            <a:r>
              <a:rPr lang="ru-RU" sz="3200" dirty="0" smtClean="0">
                <a:latin typeface="Helvetica Light"/>
                <a:cs typeface="Helvetica Light"/>
              </a:rPr>
              <a:t>Предсказание популярности </a:t>
            </a:r>
            <a:r>
              <a:rPr lang="ru-RU" sz="3200" dirty="0" err="1" smtClean="0">
                <a:latin typeface="Helvetica Light"/>
                <a:cs typeface="Helvetica Light"/>
              </a:rPr>
              <a:t>мема</a:t>
            </a:r>
            <a:r>
              <a:rPr lang="ru-RU" sz="3200" dirty="0" smtClean="0">
                <a:latin typeface="Helvetica Light"/>
                <a:cs typeface="Helvetica Light"/>
              </a:rPr>
              <a:t> по его описанию</a:t>
            </a:r>
            <a:endParaRPr lang="x-none" sz="3200" dirty="0">
              <a:latin typeface="Helvetica Light"/>
              <a:cs typeface="Helvetica Light"/>
            </a:endParaRPr>
          </a:p>
          <a:p>
            <a:pPr marL="457200" indent="-457200">
              <a:buFontTx/>
              <a:buChar char="-"/>
            </a:pPr>
            <a:endParaRPr lang="x-none" sz="3200" dirty="0" smtClean="0">
              <a:latin typeface="Helvetica Light"/>
              <a:cs typeface="Helvetica Light"/>
            </a:endParaRPr>
          </a:p>
          <a:p>
            <a:pPr marL="457200" indent="-457200">
              <a:buFontTx/>
              <a:buChar char="-"/>
            </a:pPr>
            <a:endParaRPr lang="x-none" sz="3200" dirty="0" smtClean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535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800" y="236638"/>
            <a:ext cx="8499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Helvetica Light"/>
                <a:cs typeface="Helvetica Light"/>
              </a:rPr>
              <a:t>Предыстория вопроса</a:t>
            </a:r>
            <a:endParaRPr lang="en-US" sz="2400" dirty="0" smtClean="0">
              <a:latin typeface="Helvetica Light"/>
              <a:cs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390" y="1363262"/>
            <a:ext cx="84998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ru-RU" sz="3200" dirty="0" smtClean="0">
                <a:latin typeface="Helvetica Light"/>
                <a:cs typeface="Helvetica Light"/>
              </a:rPr>
              <a:t>Небольшой исследовательский проект</a:t>
            </a:r>
          </a:p>
          <a:p>
            <a:pPr marL="457200" indent="-457200">
              <a:buFontTx/>
              <a:buChar char="-"/>
            </a:pPr>
            <a:endParaRPr lang="ru-RU" sz="3200" dirty="0">
              <a:latin typeface="Helvetica Light"/>
              <a:cs typeface="Helvetica Light"/>
            </a:endParaRPr>
          </a:p>
          <a:p>
            <a:pPr marL="457200" indent="-457200">
              <a:buFontTx/>
              <a:buChar char="-"/>
            </a:pPr>
            <a:r>
              <a:rPr lang="ru-RU" sz="3200" dirty="0" smtClean="0">
                <a:latin typeface="Helvetica Light"/>
                <a:cs typeface="Helvetica Light"/>
              </a:rPr>
              <a:t>Предсказание популярности </a:t>
            </a:r>
            <a:r>
              <a:rPr lang="ru-RU" sz="3200" dirty="0" err="1" smtClean="0">
                <a:latin typeface="Helvetica Light"/>
                <a:cs typeface="Helvetica Light"/>
              </a:rPr>
              <a:t>мема</a:t>
            </a:r>
            <a:r>
              <a:rPr lang="ru-RU" sz="3200" dirty="0" smtClean="0">
                <a:latin typeface="Helvetica Light"/>
                <a:cs typeface="Helvetica Light"/>
              </a:rPr>
              <a:t> по его описанию</a:t>
            </a:r>
          </a:p>
          <a:p>
            <a:pPr marL="457200" indent="-457200">
              <a:buFontTx/>
              <a:buChar char="-"/>
            </a:pPr>
            <a:endParaRPr lang="ru-RU" sz="3200" dirty="0">
              <a:latin typeface="Helvetica Light"/>
              <a:cs typeface="Helvetica Light"/>
            </a:endParaRPr>
          </a:p>
          <a:p>
            <a:pPr marL="457200" indent="-457200">
              <a:buFontTx/>
              <a:buChar char="-"/>
            </a:pPr>
            <a:r>
              <a:rPr lang="ru-RU" sz="3200" dirty="0" smtClean="0">
                <a:latin typeface="Helvetica Light"/>
                <a:cs typeface="Helvetica Light"/>
              </a:rPr>
              <a:t>Зачем </a:t>
            </a:r>
            <a:r>
              <a:rPr lang="ru-RU" sz="3200" dirty="0">
                <a:latin typeface="Helvetica Light"/>
                <a:cs typeface="Helvetica Light"/>
              </a:rPr>
              <a:t>- «</a:t>
            </a:r>
            <a:r>
              <a:rPr lang="ru-RU" sz="3200" dirty="0" err="1">
                <a:latin typeface="Helvetica Light"/>
                <a:cs typeface="Helvetica Light"/>
              </a:rPr>
              <a:t>for</a:t>
            </a:r>
            <a:r>
              <a:rPr lang="ru-RU" sz="3200" dirty="0">
                <a:latin typeface="Helvetica Light"/>
                <a:cs typeface="Helvetica Light"/>
              </a:rPr>
              <a:t> </a:t>
            </a:r>
            <a:r>
              <a:rPr lang="ru-RU" sz="3200" dirty="0" err="1">
                <a:latin typeface="Helvetica Light"/>
                <a:cs typeface="Helvetica Light"/>
              </a:rPr>
              <a:t>research</a:t>
            </a:r>
            <a:r>
              <a:rPr lang="ru-RU" sz="3200" dirty="0">
                <a:latin typeface="Helvetica Light"/>
                <a:cs typeface="Helvetica Light"/>
              </a:rPr>
              <a:t> </a:t>
            </a:r>
            <a:r>
              <a:rPr lang="ru-RU" sz="3200" dirty="0" err="1">
                <a:latin typeface="Helvetica Light"/>
                <a:cs typeface="Helvetica Light"/>
              </a:rPr>
              <a:t>purposes</a:t>
            </a:r>
            <a:r>
              <a:rPr lang="ru-RU" sz="3200" dirty="0">
                <a:latin typeface="Helvetica Light"/>
                <a:cs typeface="Helvetica Light"/>
              </a:rPr>
              <a:t>»</a:t>
            </a:r>
          </a:p>
          <a:p>
            <a:pPr marL="457200" indent="-457200">
              <a:buFontTx/>
              <a:buChar char="-"/>
            </a:pPr>
            <a:endParaRPr lang="x-none" sz="3200" dirty="0">
              <a:latin typeface="Helvetica Light"/>
              <a:cs typeface="Helvetica Light"/>
            </a:endParaRPr>
          </a:p>
          <a:p>
            <a:pPr marL="457200" indent="-457200">
              <a:buFontTx/>
              <a:buChar char="-"/>
            </a:pPr>
            <a:endParaRPr lang="x-none" sz="3200" dirty="0" smtClean="0">
              <a:latin typeface="Helvetica Light"/>
              <a:cs typeface="Helvetica Light"/>
            </a:endParaRPr>
          </a:p>
          <a:p>
            <a:pPr marL="457200" indent="-457200">
              <a:buFontTx/>
              <a:buChar char="-"/>
            </a:pPr>
            <a:endParaRPr lang="x-none" sz="3200" dirty="0" smtClean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06114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800" y="236638"/>
            <a:ext cx="8499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Helvetica Light"/>
                <a:cs typeface="Helvetica Light"/>
              </a:rPr>
              <a:t>Предыстория вопроса</a:t>
            </a:r>
            <a:endParaRPr lang="en-US" sz="2400" dirty="0" smtClean="0">
              <a:latin typeface="Helvetica Light"/>
              <a:cs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390" y="1363262"/>
            <a:ext cx="849980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ru-RU" sz="3200" dirty="0" smtClean="0">
                <a:latin typeface="Helvetica Light"/>
                <a:cs typeface="Helvetica Light"/>
              </a:rPr>
              <a:t>Небольшой исследовательский проект</a:t>
            </a:r>
          </a:p>
          <a:p>
            <a:pPr marL="457200" indent="-457200">
              <a:buFontTx/>
              <a:buChar char="-"/>
            </a:pPr>
            <a:endParaRPr lang="ru-RU" sz="3200" dirty="0">
              <a:latin typeface="Helvetica Light"/>
              <a:cs typeface="Helvetica Light"/>
            </a:endParaRPr>
          </a:p>
          <a:p>
            <a:pPr marL="457200" indent="-457200">
              <a:buFontTx/>
              <a:buChar char="-"/>
            </a:pPr>
            <a:r>
              <a:rPr lang="ru-RU" sz="3200" dirty="0" smtClean="0">
                <a:latin typeface="Helvetica Light"/>
                <a:cs typeface="Helvetica Light"/>
              </a:rPr>
              <a:t>Предсказание популярности </a:t>
            </a:r>
            <a:r>
              <a:rPr lang="ru-RU" sz="3200" dirty="0" err="1" smtClean="0">
                <a:latin typeface="Helvetica Light"/>
                <a:cs typeface="Helvetica Light"/>
              </a:rPr>
              <a:t>мема</a:t>
            </a:r>
            <a:r>
              <a:rPr lang="ru-RU" sz="3200" dirty="0" smtClean="0">
                <a:latin typeface="Helvetica Light"/>
                <a:cs typeface="Helvetica Light"/>
              </a:rPr>
              <a:t> по его описанию</a:t>
            </a:r>
          </a:p>
          <a:p>
            <a:pPr marL="457200" indent="-457200">
              <a:buFontTx/>
              <a:buChar char="-"/>
            </a:pPr>
            <a:endParaRPr lang="ru-RU" sz="3200" dirty="0">
              <a:latin typeface="Helvetica Light"/>
              <a:cs typeface="Helvetica Light"/>
            </a:endParaRPr>
          </a:p>
          <a:p>
            <a:pPr marL="457200" indent="-457200">
              <a:buFontTx/>
              <a:buChar char="-"/>
            </a:pPr>
            <a:r>
              <a:rPr lang="ru-RU" sz="3200" dirty="0" smtClean="0">
                <a:latin typeface="Helvetica Light"/>
                <a:cs typeface="Helvetica Light"/>
              </a:rPr>
              <a:t>Зачем </a:t>
            </a:r>
            <a:r>
              <a:rPr lang="ru-RU" sz="3200" dirty="0">
                <a:latin typeface="Helvetica Light"/>
                <a:cs typeface="Helvetica Light"/>
              </a:rPr>
              <a:t>- «</a:t>
            </a:r>
            <a:r>
              <a:rPr lang="ru-RU" sz="3200" dirty="0" err="1">
                <a:latin typeface="Helvetica Light"/>
                <a:cs typeface="Helvetica Light"/>
              </a:rPr>
              <a:t>for</a:t>
            </a:r>
            <a:r>
              <a:rPr lang="ru-RU" sz="3200" dirty="0">
                <a:latin typeface="Helvetica Light"/>
                <a:cs typeface="Helvetica Light"/>
              </a:rPr>
              <a:t> </a:t>
            </a:r>
            <a:r>
              <a:rPr lang="ru-RU" sz="3200" dirty="0" err="1">
                <a:latin typeface="Helvetica Light"/>
                <a:cs typeface="Helvetica Light"/>
              </a:rPr>
              <a:t>research</a:t>
            </a:r>
            <a:r>
              <a:rPr lang="ru-RU" sz="3200" dirty="0">
                <a:latin typeface="Helvetica Light"/>
                <a:cs typeface="Helvetica Light"/>
              </a:rPr>
              <a:t> </a:t>
            </a:r>
            <a:r>
              <a:rPr lang="ru-RU" sz="3200" dirty="0" err="1">
                <a:latin typeface="Helvetica Light"/>
                <a:cs typeface="Helvetica Light"/>
              </a:rPr>
              <a:t>purposes</a:t>
            </a:r>
            <a:r>
              <a:rPr lang="ru-RU" sz="3200" dirty="0" smtClean="0">
                <a:latin typeface="Helvetica Light"/>
                <a:cs typeface="Helvetica Light"/>
              </a:rPr>
              <a:t>»</a:t>
            </a:r>
          </a:p>
          <a:p>
            <a:pPr marL="457200" indent="-457200">
              <a:buFontTx/>
              <a:buChar char="-"/>
            </a:pPr>
            <a:endParaRPr lang="ru-RU" sz="3200" dirty="0">
              <a:latin typeface="Helvetica Light"/>
              <a:cs typeface="Helvetica Light"/>
            </a:endParaRPr>
          </a:p>
          <a:p>
            <a:pPr marL="457200" indent="-457200">
              <a:buFontTx/>
              <a:buChar char="-"/>
            </a:pPr>
            <a:r>
              <a:rPr lang="ru-RU" sz="3200" dirty="0" smtClean="0">
                <a:latin typeface="Helvetica Light"/>
                <a:cs typeface="Helvetica Light"/>
              </a:rPr>
              <a:t>Надо собирать </a:t>
            </a:r>
            <a:r>
              <a:rPr lang="ru-RU" sz="3200" dirty="0" err="1" smtClean="0">
                <a:latin typeface="Helvetica Light"/>
                <a:cs typeface="Helvetica Light"/>
              </a:rPr>
              <a:t>датасет</a:t>
            </a:r>
            <a:endParaRPr lang="ru-RU" sz="3200" dirty="0">
              <a:latin typeface="Helvetica Light"/>
              <a:cs typeface="Helvetica Light"/>
            </a:endParaRPr>
          </a:p>
          <a:p>
            <a:pPr marL="457200" indent="-457200">
              <a:buFontTx/>
              <a:buChar char="-"/>
            </a:pPr>
            <a:endParaRPr lang="x-none" sz="3200" dirty="0">
              <a:latin typeface="Helvetica Light"/>
              <a:cs typeface="Helvetica Light"/>
            </a:endParaRPr>
          </a:p>
          <a:p>
            <a:pPr marL="457200" indent="-457200">
              <a:buFontTx/>
              <a:buChar char="-"/>
            </a:pPr>
            <a:endParaRPr lang="x-none" sz="3200" dirty="0" smtClean="0">
              <a:latin typeface="Helvetica Light"/>
              <a:cs typeface="Helvetica Light"/>
            </a:endParaRPr>
          </a:p>
          <a:p>
            <a:pPr marL="457200" indent="-457200">
              <a:buFontTx/>
              <a:buChar char="-"/>
            </a:pPr>
            <a:endParaRPr lang="x-none" sz="3200" dirty="0" smtClean="0">
              <a:latin typeface="Helvetica Light"/>
              <a:cs typeface="Helvetica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103" y="3642578"/>
            <a:ext cx="1816092" cy="181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86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4800" y="236638"/>
            <a:ext cx="8499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 smtClean="0">
                <a:latin typeface="Helvetica Light"/>
                <a:cs typeface="Helvetica Light"/>
              </a:rPr>
              <a:t>Applied</a:t>
            </a:r>
            <a:r>
              <a:rPr lang="ru-RU" sz="4000" dirty="0" smtClean="0">
                <a:latin typeface="Helvetica Light"/>
                <a:cs typeface="Helvetica Light"/>
              </a:rPr>
              <a:t> </a:t>
            </a:r>
            <a:r>
              <a:rPr lang="ru-RU" sz="4000" dirty="0" err="1" smtClean="0">
                <a:latin typeface="Helvetica Light"/>
                <a:cs typeface="Helvetica Light"/>
              </a:rPr>
              <a:t>Memology</a:t>
            </a:r>
            <a:endParaRPr lang="en-US" sz="2400" dirty="0" smtClean="0">
              <a:latin typeface="Helvetica Light"/>
              <a:cs typeface="Helvetica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597" y="944524"/>
            <a:ext cx="6106677" cy="47704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9999" y="5556250"/>
            <a:ext cx="1009228" cy="15874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4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574" y="1077543"/>
            <a:ext cx="6435211" cy="4433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4800" y="236638"/>
            <a:ext cx="8499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 smtClean="0">
                <a:latin typeface="Helvetica Light"/>
                <a:cs typeface="Helvetica Light"/>
              </a:rPr>
              <a:t>Applied</a:t>
            </a:r>
            <a:r>
              <a:rPr lang="ru-RU" sz="4000" dirty="0" smtClean="0">
                <a:latin typeface="Helvetica Light"/>
                <a:cs typeface="Helvetica Light"/>
              </a:rPr>
              <a:t> </a:t>
            </a:r>
            <a:r>
              <a:rPr lang="ru-RU" sz="4000" dirty="0" err="1" smtClean="0">
                <a:latin typeface="Helvetica Light"/>
                <a:cs typeface="Helvetica Light"/>
              </a:rPr>
              <a:t>Memology</a:t>
            </a:r>
            <a:endParaRPr lang="en-US" sz="2400" dirty="0" smtClean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17305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64800" y="236638"/>
            <a:ext cx="8499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 smtClean="0">
                <a:latin typeface="Helvetica Light"/>
                <a:cs typeface="Helvetica Light"/>
              </a:rPr>
              <a:t>Data</a:t>
            </a:r>
            <a:endParaRPr lang="en-US" sz="2400" dirty="0" smtClean="0">
              <a:latin typeface="Helvetica Light"/>
              <a:cs typeface="Helvetica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65" y="1406071"/>
            <a:ext cx="8360440" cy="35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3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64800" y="236638"/>
            <a:ext cx="8499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 smtClean="0">
                <a:latin typeface="Helvetica Light"/>
                <a:cs typeface="Helvetica Light"/>
              </a:rPr>
              <a:t>Data</a:t>
            </a:r>
            <a:endParaRPr lang="en-US" sz="2400" dirty="0" smtClean="0">
              <a:latin typeface="Helvetica Light"/>
              <a:cs typeface="Helvetica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03" y="1179286"/>
            <a:ext cx="8722959" cy="437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35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3980</TotalTime>
  <Words>586</Words>
  <Application>Microsoft Macintosh PowerPoint</Application>
  <PresentationFormat>On-screen Show (16:10)</PresentationFormat>
  <Paragraphs>85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Zeptolab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Sergeyev</dc:creator>
  <cp:lastModifiedBy>Dmitry Sergeyev</cp:lastModifiedBy>
  <cp:revision>70</cp:revision>
  <dcterms:created xsi:type="dcterms:W3CDTF">2016-10-07T22:22:06Z</dcterms:created>
  <dcterms:modified xsi:type="dcterms:W3CDTF">2017-07-27T21:31:50Z</dcterms:modified>
</cp:coreProperties>
</file>