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59" r:id="rId6"/>
    <p:sldId id="282" r:id="rId7"/>
    <p:sldId id="283" r:id="rId8"/>
    <p:sldId id="285" r:id="rId9"/>
    <p:sldId id="260" r:id="rId10"/>
    <p:sldId id="280" r:id="rId11"/>
    <p:sldId id="281" r:id="rId12"/>
    <p:sldId id="284" r:id="rId13"/>
    <p:sldId id="266" r:id="rId14"/>
    <p:sldId id="265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1mas\Desktop\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7.6033924667503985E-2"/>
          <c:y val="1.7018621862528092E-2"/>
          <c:w val="0.8379666439161858"/>
          <c:h val="0.69790756955380584"/>
        </c:manualLayout>
      </c:layout>
      <c:lineChart>
        <c:grouping val="standard"/>
        <c:ser>
          <c:idx val="0"/>
          <c:order val="0"/>
          <c:tx>
            <c:v>Признак №1: оптимальное начальное расписание построено</c:v>
          </c:tx>
          <c:spPr>
            <a:ln w="25400">
              <a:solidFill>
                <a:schemeClr val="accent1"/>
              </a:solidFill>
              <a:prstDash val="dash"/>
            </a:ln>
          </c:spPr>
          <c:marker>
            <c:symbol val="diamond"/>
            <c:size val="2"/>
          </c:marker>
          <c:val>
            <c:numRef>
              <c:f>[Statistics.xlsx]Лист3!$C$2:$C$90</c:f>
              <c:numCache>
                <c:formatCode>General</c:formatCode>
                <c:ptCount val="89"/>
              </c:numCache>
            </c:numRef>
          </c:val>
        </c:ser>
        <c:ser>
          <c:idx val="1"/>
          <c:order val="1"/>
          <c:tx>
            <c:v>Признак №1: начальное расписание построено и существует допустимое продолжение</c:v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4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val>
            <c:numRef>
              <c:f>[Statistics.xlsx]Лист3!$D$2:$D$90</c:f>
              <c:numCache>
                <c:formatCode>General</c:formatCode>
                <c:ptCount val="89"/>
              </c:numCache>
            </c:numRef>
          </c:val>
        </c:ser>
        <c:ser>
          <c:idx val="2"/>
          <c:order val="2"/>
          <c:tx>
            <c:v> Признак №2: оптимальное начальное расписание построено</c:v>
          </c:tx>
          <c:spPr>
            <a:ln w="25400">
              <a:prstDash val="dash"/>
            </a:ln>
          </c:spPr>
          <c:marker>
            <c:symbol val="diamond"/>
            <c:size val="2"/>
          </c:marker>
          <c:val>
            <c:numRef>
              <c:f>[Statistics.xlsx]Лист3!$E$1:$E$89</c:f>
              <c:numCache>
                <c:formatCode>General</c:formatCode>
                <c:ptCount val="89"/>
              </c:numCache>
            </c:numRef>
          </c:val>
        </c:ser>
        <c:ser>
          <c:idx val="3"/>
          <c:order val="3"/>
          <c:tx>
            <c:v>поточний алгоритм</c:v>
          </c:tx>
          <c:spPr>
            <a:ln w="25400">
              <a:solidFill>
                <a:schemeClr val="accent3">
                  <a:shade val="76000"/>
                  <a:shade val="95000"/>
                  <a:satMod val="105000"/>
                </a:schemeClr>
              </a:solidFill>
            </a:ln>
          </c:spPr>
          <c:marker>
            <c:symbol val="diamond"/>
            <c:size val="4"/>
            <c:spPr>
              <a:solidFill>
                <a:schemeClr val="accent3"/>
              </a:solidFill>
              <a:ln>
                <a:solidFill>
                  <a:schemeClr val="accent3">
                    <a:shade val="76000"/>
                    <a:shade val="95000"/>
                    <a:satMod val="105000"/>
                  </a:schemeClr>
                </a:solidFill>
              </a:ln>
            </c:spPr>
          </c:marker>
          <c:val>
            <c:numRef>
              <c:f>[Statistics.xlsx]Лист3!$F$2:$F$90</c:f>
              <c:numCache>
                <c:formatCode>General</c:formatCode>
                <c:ptCount val="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0.70000000000000007</c:v>
                </c:pt>
                <c:pt idx="5">
                  <c:v>2.1</c:v>
                </c:pt>
                <c:pt idx="6">
                  <c:v>4.3</c:v>
                </c:pt>
                <c:pt idx="7">
                  <c:v>8.2000000000000011</c:v>
                </c:pt>
                <c:pt idx="8">
                  <c:v>14.3</c:v>
                </c:pt>
                <c:pt idx="9">
                  <c:v>17.2</c:v>
                </c:pt>
                <c:pt idx="10">
                  <c:v>23.3</c:v>
                </c:pt>
                <c:pt idx="11">
                  <c:v>23.4</c:v>
                </c:pt>
                <c:pt idx="12">
                  <c:v>32</c:v>
                </c:pt>
                <c:pt idx="13">
                  <c:v>38</c:v>
                </c:pt>
                <c:pt idx="14">
                  <c:v>39.150000000000006</c:v>
                </c:pt>
                <c:pt idx="15">
                  <c:v>39.449999999999996</c:v>
                </c:pt>
                <c:pt idx="16">
                  <c:v>40.35</c:v>
                </c:pt>
                <c:pt idx="17">
                  <c:v>41.55</c:v>
                </c:pt>
                <c:pt idx="18">
                  <c:v>40.5</c:v>
                </c:pt>
                <c:pt idx="19">
                  <c:v>38.400000000000006</c:v>
                </c:pt>
                <c:pt idx="20">
                  <c:v>39</c:v>
                </c:pt>
                <c:pt idx="21">
                  <c:v>38.550000000000004</c:v>
                </c:pt>
                <c:pt idx="22">
                  <c:v>37.650000000000006</c:v>
                </c:pt>
                <c:pt idx="23">
                  <c:v>33</c:v>
                </c:pt>
                <c:pt idx="24">
                  <c:v>35.100000000000009</c:v>
                </c:pt>
                <c:pt idx="25">
                  <c:v>30.900000000000002</c:v>
                </c:pt>
                <c:pt idx="26">
                  <c:v>34.5</c:v>
                </c:pt>
                <c:pt idx="27">
                  <c:v>30.599999999999994</c:v>
                </c:pt>
                <c:pt idx="28">
                  <c:v>30</c:v>
                </c:pt>
                <c:pt idx="29">
                  <c:v>28.00000000000005</c:v>
                </c:pt>
                <c:pt idx="30">
                  <c:v>27</c:v>
                </c:pt>
                <c:pt idx="31">
                  <c:v>23.50000000000005</c:v>
                </c:pt>
                <c:pt idx="32">
                  <c:v>28.00000000000005</c:v>
                </c:pt>
                <c:pt idx="33">
                  <c:v>19.999999999999947</c:v>
                </c:pt>
                <c:pt idx="34">
                  <c:v>23.50000000000005</c:v>
                </c:pt>
                <c:pt idx="35">
                  <c:v>26.50000000000005</c:v>
                </c:pt>
                <c:pt idx="36">
                  <c:v>21</c:v>
                </c:pt>
                <c:pt idx="37">
                  <c:v>19.999999999999947</c:v>
                </c:pt>
                <c:pt idx="38">
                  <c:v>21.499999999999947</c:v>
                </c:pt>
                <c:pt idx="39">
                  <c:v>21</c:v>
                </c:pt>
                <c:pt idx="40">
                  <c:v>23.50000000000005</c:v>
                </c:pt>
                <c:pt idx="41">
                  <c:v>22.5</c:v>
                </c:pt>
                <c:pt idx="42">
                  <c:v>21</c:v>
                </c:pt>
                <c:pt idx="43">
                  <c:v>12.499999999999998</c:v>
                </c:pt>
                <c:pt idx="44">
                  <c:v>10.999999999999998</c:v>
                </c:pt>
                <c:pt idx="45">
                  <c:v>11.500000000000004</c:v>
                </c:pt>
                <c:pt idx="46">
                  <c:v>17.50000000000005</c:v>
                </c:pt>
                <c:pt idx="47">
                  <c:v>18</c:v>
                </c:pt>
                <c:pt idx="48">
                  <c:v>16.5</c:v>
                </c:pt>
                <c:pt idx="49">
                  <c:v>14.500000000000004</c:v>
                </c:pt>
                <c:pt idx="50">
                  <c:v>12</c:v>
                </c:pt>
                <c:pt idx="51">
                  <c:v>16.5</c:v>
                </c:pt>
                <c:pt idx="52">
                  <c:v>15.499999999999952</c:v>
                </c:pt>
                <c:pt idx="53">
                  <c:v>10.999999999999998</c:v>
                </c:pt>
                <c:pt idx="54">
                  <c:v>9.4999999999999982</c:v>
                </c:pt>
                <c:pt idx="55">
                  <c:v>12.499999999999998</c:v>
                </c:pt>
                <c:pt idx="56">
                  <c:v>13.000000000000004</c:v>
                </c:pt>
                <c:pt idx="57">
                  <c:v>13.5</c:v>
                </c:pt>
                <c:pt idx="58">
                  <c:v>13.5</c:v>
                </c:pt>
                <c:pt idx="59">
                  <c:v>7.5</c:v>
                </c:pt>
                <c:pt idx="60">
                  <c:v>13.999999999999998</c:v>
                </c:pt>
                <c:pt idx="61">
                  <c:v>9</c:v>
                </c:pt>
                <c:pt idx="62">
                  <c:v>9</c:v>
                </c:pt>
                <c:pt idx="63">
                  <c:v>7.5</c:v>
                </c:pt>
                <c:pt idx="64">
                  <c:v>8.5000000000000036</c:v>
                </c:pt>
                <c:pt idx="65">
                  <c:v>10.5</c:v>
                </c:pt>
                <c:pt idx="66">
                  <c:v>11.500000000000004</c:v>
                </c:pt>
                <c:pt idx="67">
                  <c:v>8.5000000000000036</c:v>
                </c:pt>
                <c:pt idx="68">
                  <c:v>5.5000000000000053</c:v>
                </c:pt>
                <c:pt idx="69">
                  <c:v>7.9999999999999964</c:v>
                </c:pt>
                <c:pt idx="70">
                  <c:v>7.5</c:v>
                </c:pt>
                <c:pt idx="71">
                  <c:v>9.4999999999999982</c:v>
                </c:pt>
                <c:pt idx="72">
                  <c:v>8.5000000000000036</c:v>
                </c:pt>
                <c:pt idx="73">
                  <c:v>6</c:v>
                </c:pt>
                <c:pt idx="74">
                  <c:v>8.5000000000000036</c:v>
                </c:pt>
                <c:pt idx="75">
                  <c:v>7.0000000000000044</c:v>
                </c:pt>
                <c:pt idx="76">
                  <c:v>4.9999999999999956</c:v>
                </c:pt>
                <c:pt idx="77">
                  <c:v>4.9999999999999956</c:v>
                </c:pt>
                <c:pt idx="78">
                  <c:v>7.5</c:v>
                </c:pt>
                <c:pt idx="79">
                  <c:v>4.9999999999999956</c:v>
                </c:pt>
                <c:pt idx="80">
                  <c:v>5.5000000000000053</c:v>
                </c:pt>
                <c:pt idx="81">
                  <c:v>4.5</c:v>
                </c:pt>
                <c:pt idx="82">
                  <c:v>4.5</c:v>
                </c:pt>
                <c:pt idx="83">
                  <c:v>4.9999999999999956</c:v>
                </c:pt>
                <c:pt idx="84">
                  <c:v>4.9999999999999956</c:v>
                </c:pt>
                <c:pt idx="85">
                  <c:v>5.5000000000000053</c:v>
                </c:pt>
                <c:pt idx="86">
                  <c:v>4.9999999999999956</c:v>
                </c:pt>
                <c:pt idx="87">
                  <c:v>4.5</c:v>
                </c:pt>
                <c:pt idx="88">
                  <c:v>3</c:v>
                </c:pt>
              </c:numCache>
            </c:numRef>
          </c:val>
        </c:ser>
        <c:ser>
          <c:idx val="4"/>
          <c:order val="4"/>
          <c:tx>
            <c:v>Признак №3: оптимальное начальное расписание построено</c:v>
          </c:tx>
          <c:spPr>
            <a:ln w="25400">
              <a:solidFill>
                <a:schemeClr val="accent6"/>
              </a:solidFill>
              <a:prstDash val="dash"/>
            </a:ln>
          </c:spPr>
          <c:marker>
            <c:symbol val="diamond"/>
            <c:size val="2"/>
            <c:spPr>
              <a:solidFill>
                <a:schemeClr val="accent6"/>
              </a:solidFill>
              <a:ln>
                <a:solidFill>
                  <a:schemeClr val="accent6">
                    <a:shade val="76000"/>
                    <a:shade val="95000"/>
                    <a:satMod val="105000"/>
                  </a:schemeClr>
                </a:solidFill>
              </a:ln>
            </c:spPr>
          </c:marker>
          <c:val>
            <c:numRef>
              <c:f>[Statistics.xlsx]Лист3!$G$2:$G$90</c:f>
              <c:numCache>
                <c:formatCode>General</c:formatCode>
                <c:ptCount val="89"/>
              </c:numCache>
            </c:numRef>
          </c:val>
        </c:ser>
        <c:ser>
          <c:idx val="5"/>
          <c:order val="5"/>
          <c:tx>
            <c:v>новий алгоритм</c:v>
          </c:tx>
          <c:spPr>
            <a:ln w="25400"/>
          </c:spPr>
          <c:marker>
            <c:symbol val="diamond"/>
            <c:size val="4"/>
            <c:spPr>
              <a:solidFill>
                <a:schemeClr val="accent6"/>
              </a:solidFill>
            </c:spPr>
          </c:marker>
          <c:val>
            <c:numRef>
              <c:f>[Statistics.xlsx]Лист3!$H$2:$H$90</c:f>
              <c:numCache>
                <c:formatCode>General</c:formatCode>
                <c:ptCount val="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8.0000000000000029E-2</c:v>
                </c:pt>
                <c:pt idx="4">
                  <c:v>0.55999999999999994</c:v>
                </c:pt>
                <c:pt idx="5">
                  <c:v>1.7600000000000005</c:v>
                </c:pt>
                <c:pt idx="6">
                  <c:v>3.6799999999999997</c:v>
                </c:pt>
                <c:pt idx="7">
                  <c:v>7.5200000000000005</c:v>
                </c:pt>
                <c:pt idx="8">
                  <c:v>13.680000000000001</c:v>
                </c:pt>
                <c:pt idx="9">
                  <c:v>17.600000000000001</c:v>
                </c:pt>
                <c:pt idx="10">
                  <c:v>25.040000000000003</c:v>
                </c:pt>
                <c:pt idx="11">
                  <c:v>28.560000000000002</c:v>
                </c:pt>
                <c:pt idx="12">
                  <c:v>31.919999999999998</c:v>
                </c:pt>
                <c:pt idx="13">
                  <c:v>37.68</c:v>
                </c:pt>
                <c:pt idx="14">
                  <c:v>40.64</c:v>
                </c:pt>
                <c:pt idx="15">
                  <c:v>45.120000000000012</c:v>
                </c:pt>
                <c:pt idx="16">
                  <c:v>50.720000000000006</c:v>
                </c:pt>
                <c:pt idx="17">
                  <c:v>51.839999999999996</c:v>
                </c:pt>
                <c:pt idx="18">
                  <c:v>56.800000000000004</c:v>
                </c:pt>
                <c:pt idx="19">
                  <c:v>58.400000000000006</c:v>
                </c:pt>
                <c:pt idx="20">
                  <c:v>59.44</c:v>
                </c:pt>
                <c:pt idx="21">
                  <c:v>62.08</c:v>
                </c:pt>
                <c:pt idx="22">
                  <c:v>63.760000000000012</c:v>
                </c:pt>
                <c:pt idx="23">
                  <c:v>65.2</c:v>
                </c:pt>
                <c:pt idx="24">
                  <c:v>66.319999999999993</c:v>
                </c:pt>
                <c:pt idx="25">
                  <c:v>68.08</c:v>
                </c:pt>
                <c:pt idx="26">
                  <c:v>69.040000000000006</c:v>
                </c:pt>
                <c:pt idx="27">
                  <c:v>70.960000000000022</c:v>
                </c:pt>
                <c:pt idx="28">
                  <c:v>70.666666666666643</c:v>
                </c:pt>
                <c:pt idx="29">
                  <c:v>72.266666666666637</c:v>
                </c:pt>
                <c:pt idx="30">
                  <c:v>72.533333333333346</c:v>
                </c:pt>
                <c:pt idx="31">
                  <c:v>72</c:v>
                </c:pt>
                <c:pt idx="32">
                  <c:v>73.600000000000009</c:v>
                </c:pt>
                <c:pt idx="33">
                  <c:v>75.2</c:v>
                </c:pt>
                <c:pt idx="34">
                  <c:v>74.133333333333354</c:v>
                </c:pt>
                <c:pt idx="35">
                  <c:v>74.133333333333354</c:v>
                </c:pt>
                <c:pt idx="36">
                  <c:v>74.933333333333351</c:v>
                </c:pt>
                <c:pt idx="37">
                  <c:v>76</c:v>
                </c:pt>
                <c:pt idx="38">
                  <c:v>74.666666666666643</c:v>
                </c:pt>
                <c:pt idx="39">
                  <c:v>77.333333333333357</c:v>
                </c:pt>
                <c:pt idx="40">
                  <c:v>76</c:v>
                </c:pt>
                <c:pt idx="41">
                  <c:v>76.800000000000011</c:v>
                </c:pt>
                <c:pt idx="42">
                  <c:v>76.533333333333346</c:v>
                </c:pt>
                <c:pt idx="43">
                  <c:v>77.066666666666663</c:v>
                </c:pt>
                <c:pt idx="44">
                  <c:v>76.266666666666637</c:v>
                </c:pt>
                <c:pt idx="45">
                  <c:v>77.333333333333357</c:v>
                </c:pt>
                <c:pt idx="46">
                  <c:v>77.600000000000009</c:v>
                </c:pt>
                <c:pt idx="47">
                  <c:v>77.333333333333357</c:v>
                </c:pt>
                <c:pt idx="48">
                  <c:v>78.133333333333354</c:v>
                </c:pt>
                <c:pt idx="49">
                  <c:v>78.400000000000006</c:v>
                </c:pt>
                <c:pt idx="50">
                  <c:v>78.933333333333351</c:v>
                </c:pt>
                <c:pt idx="51">
                  <c:v>78.400000000000006</c:v>
                </c:pt>
                <c:pt idx="52">
                  <c:v>80</c:v>
                </c:pt>
                <c:pt idx="53">
                  <c:v>78.400000000000006</c:v>
                </c:pt>
                <c:pt idx="54">
                  <c:v>78.666666666666643</c:v>
                </c:pt>
                <c:pt idx="55">
                  <c:v>78.933333333333351</c:v>
                </c:pt>
                <c:pt idx="56">
                  <c:v>77.866666666666646</c:v>
                </c:pt>
                <c:pt idx="57">
                  <c:v>78.400000000000006</c:v>
                </c:pt>
                <c:pt idx="58">
                  <c:v>79.466666666666654</c:v>
                </c:pt>
                <c:pt idx="59">
                  <c:v>78.666666666666643</c:v>
                </c:pt>
                <c:pt idx="60">
                  <c:v>79.466666666666654</c:v>
                </c:pt>
                <c:pt idx="61">
                  <c:v>78.133333333333354</c:v>
                </c:pt>
                <c:pt idx="62">
                  <c:v>78.933333333333351</c:v>
                </c:pt>
                <c:pt idx="63">
                  <c:v>79.466666666666654</c:v>
                </c:pt>
                <c:pt idx="64">
                  <c:v>80</c:v>
                </c:pt>
                <c:pt idx="65">
                  <c:v>79.733333333333348</c:v>
                </c:pt>
                <c:pt idx="66">
                  <c:v>78.933333333333351</c:v>
                </c:pt>
                <c:pt idx="67">
                  <c:v>79.466666666666654</c:v>
                </c:pt>
                <c:pt idx="68">
                  <c:v>79.466666666666654</c:v>
                </c:pt>
                <c:pt idx="69">
                  <c:v>79.2</c:v>
                </c:pt>
                <c:pt idx="70">
                  <c:v>79.466666666666654</c:v>
                </c:pt>
                <c:pt idx="71">
                  <c:v>79.466666666666654</c:v>
                </c:pt>
                <c:pt idx="72">
                  <c:v>79.733333333333348</c:v>
                </c:pt>
                <c:pt idx="73">
                  <c:v>79.2</c:v>
                </c:pt>
                <c:pt idx="74">
                  <c:v>79.466666666666654</c:v>
                </c:pt>
                <c:pt idx="75">
                  <c:v>79.2</c:v>
                </c:pt>
                <c:pt idx="76">
                  <c:v>80</c:v>
                </c:pt>
                <c:pt idx="77">
                  <c:v>80</c:v>
                </c:pt>
                <c:pt idx="78">
                  <c:v>79.733333333333348</c:v>
                </c:pt>
                <c:pt idx="79">
                  <c:v>79.733333333333348</c:v>
                </c:pt>
                <c:pt idx="80">
                  <c:v>79.2</c:v>
                </c:pt>
                <c:pt idx="81">
                  <c:v>79.733333333333348</c:v>
                </c:pt>
                <c:pt idx="82">
                  <c:v>79.466666666666654</c:v>
                </c:pt>
                <c:pt idx="83">
                  <c:v>80</c:v>
                </c:pt>
                <c:pt idx="84">
                  <c:v>79.733333333333348</c:v>
                </c:pt>
                <c:pt idx="85">
                  <c:v>79.466666666666654</c:v>
                </c:pt>
                <c:pt idx="86">
                  <c:v>79.466666666666654</c:v>
                </c:pt>
                <c:pt idx="87">
                  <c:v>80</c:v>
                </c:pt>
                <c:pt idx="88">
                  <c:v>80</c:v>
                </c:pt>
              </c:numCache>
            </c:numRef>
          </c:val>
        </c:ser>
        <c:dLbls/>
        <c:marker val="1"/>
        <c:axId val="109560576"/>
        <c:axId val="127275008"/>
      </c:lineChart>
      <c:catAx>
        <c:axId val="109560576"/>
        <c:scaling>
          <c:orientation val="minMax"/>
        </c:scaling>
        <c:axPos val="b"/>
        <c:title>
          <c:tx>
            <c:rich>
              <a:bodyPr anchor="t" anchorCtr="1"/>
              <a:lstStyle/>
              <a:p>
                <a:pPr algn="ctr" rtl="0"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1</a:t>
                </a:r>
                <a:r>
                  <a:rPr lang="en-US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/𝜆</a:t>
                </a:r>
                <a:endParaRPr lang="ru-RU"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</c:title>
        <c:numFmt formatCode="General" sourceLinked="1"/>
        <c:tickLblPos val="nextTo"/>
        <c:crossAx val="127275008"/>
        <c:crosses val="autoZero"/>
        <c:auto val="1"/>
        <c:lblAlgn val="ctr"/>
        <c:lblOffset val="100"/>
      </c:catAx>
      <c:valAx>
        <c:axId val="127275008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%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109560576"/>
        <c:crosses val="autoZero"/>
        <c:crossBetween val="between"/>
        <c:majorUnit val="10"/>
        <c:minorUnit val="5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0259192812670999"/>
          <c:y val="0.81701022572178461"/>
          <c:w val="0.7538148804112772"/>
          <c:h val="0.11607164304461946"/>
        </c:manualLayout>
      </c:layout>
    </c:legend>
    <c:plotVisOnly val="1"/>
    <c:dispBlanksAs val="gap"/>
  </c:chart>
  <c:spPr>
    <a:solidFill>
      <a:prstClr val="white">
        <a:alpha val="93000"/>
      </a:prstClr>
    </a:soli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C1520-838F-4BB4-B0E4-BC2993831188}" type="datetimeFigureOut">
              <a:rPr lang="uk-UA" smtClean="0"/>
              <a:pPr/>
              <a:t>18.06.2017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A6D9-14BB-4C73-9DEA-EB565837FF48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74733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8DFF-156B-46C8-AE12-942DE4DB6D62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9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0E1F-7078-49C6-9939-B64C2E4F675C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44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3155-ED13-4300-902D-D2D1871198BE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8162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3197-FC3C-48A4-9EA1-621D25952C38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93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C1B8-8194-4F13-ABC9-4A574A8300CE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814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DF0A-4B60-42C7-8C0C-56915528DCDC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972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9763-6957-4E0F-882F-1389881D5E62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37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0F17-6AB0-4588-8C18-132E136C9A0A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071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3347-8B0D-432A-A4DF-19D5B890A7AA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49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0E2C-398B-418F-B748-DCA157789914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75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EA3B-161D-401D-90E7-70E873A97ABB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79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EBEE-3AE2-481A-8177-EB2EBFAEF64C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12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C4C7-EEE5-415B-8FBF-5F153A94CEF5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18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C7A-EA03-4482-9F00-4B9E6B5EFB6D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88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B4AD-7414-4E61-9D16-62DEE0C0C9E8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6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4155-CD13-4101-906B-9084A7B44F9C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44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89A8-EC15-4C0C-B01A-1A4A6CAA1DD2}" type="datetime1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7F47C6-3F3E-4C3E-89E1-FFE6FB7F3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13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332656"/>
            <a:ext cx="7334632" cy="29523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uk-UA" sz="4400" b="1" dirty="0"/>
              <a:t>ДИПЛОМНИЙ ПРОЕКТ</a:t>
            </a:r>
            <a:r>
              <a:rPr lang="uk-UA" b="1" dirty="0"/>
              <a:t/>
            </a:r>
            <a:br>
              <a:rPr lang="uk-UA" b="1" dirty="0"/>
            </a:br>
            <a:r>
              <a:rPr lang="uk-UA" sz="4000" dirty="0"/>
              <a:t>на тему: </a:t>
            </a:r>
            <a:r>
              <a:rPr lang="uk-UA" dirty="0"/>
              <a:t/>
            </a:r>
            <a:br>
              <a:rPr lang="uk-UA" dirty="0"/>
            </a:br>
            <a:r>
              <a:rPr lang="uk-UA" sz="3100" dirty="0" smtClean="0"/>
              <a:t>«</a:t>
            </a:r>
            <a:r>
              <a:rPr lang="uk-UA" sz="3200" i="1" dirty="0" smtClean="0"/>
              <a:t>Система підтримки розробки та аналізу </a:t>
            </a:r>
            <a:r>
              <a:rPr lang="uk-UA" sz="3200" i="1" dirty="0" err="1" smtClean="0"/>
              <a:t>ПДС-алгоритмів</a:t>
            </a:r>
            <a:r>
              <a:rPr lang="uk-UA" sz="3200" i="1" dirty="0" smtClean="0"/>
              <a:t> побудови розкладів робіт на паралельних верстатах однакової </a:t>
            </a:r>
            <a:r>
              <a:rPr lang="uk-UA" sz="3200" i="1" dirty="0" smtClean="0"/>
              <a:t>продуктивності</a:t>
            </a:r>
            <a:r>
              <a:rPr lang="uk-UA" sz="3100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7812360" cy="1224136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1400" dirty="0">
                <a:solidFill>
                  <a:schemeClr val="tx1"/>
                </a:solidFill>
              </a:rPr>
              <a:t>Виконав:		     </a:t>
            </a:r>
            <a:r>
              <a:rPr lang="uk-UA" sz="1400" dirty="0" smtClean="0">
                <a:solidFill>
                  <a:schemeClr val="tx1"/>
                </a:solidFill>
              </a:rPr>
              <a:t>   </a:t>
            </a:r>
            <a:r>
              <a:rPr lang="uk-UA" sz="1400" u="sng" dirty="0">
                <a:solidFill>
                  <a:schemeClr val="tx1"/>
                </a:solidFill>
              </a:rPr>
              <a:t>ст. </a:t>
            </a:r>
            <a:r>
              <a:rPr lang="uk-UA" sz="1400" u="sng" dirty="0" smtClean="0">
                <a:solidFill>
                  <a:schemeClr val="tx1"/>
                </a:solidFill>
              </a:rPr>
              <a:t>гр. ІС-32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uk-UA" sz="1400" dirty="0" smtClean="0">
                <a:solidFill>
                  <a:schemeClr val="tx1"/>
                </a:solidFill>
              </a:rPr>
              <a:t>                     </a:t>
            </a:r>
            <a:r>
              <a:rPr lang="uk-UA" sz="1400" u="sng" dirty="0" err="1" smtClean="0">
                <a:solidFill>
                  <a:schemeClr val="tx1"/>
                </a:solidFill>
              </a:rPr>
              <a:t>Сінюков</a:t>
            </a:r>
            <a:r>
              <a:rPr lang="uk-UA" sz="1400" u="sng" dirty="0" smtClean="0">
                <a:solidFill>
                  <a:schemeClr val="tx1"/>
                </a:solidFill>
              </a:rPr>
              <a:t> Дмитро Геннадійович</a:t>
            </a:r>
            <a:endParaRPr lang="uk-UA" sz="1400" u="sng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1400" baseline="30000" dirty="0">
                <a:solidFill>
                  <a:schemeClr val="tx1"/>
                </a:solidFill>
              </a:rPr>
              <a:t>			</a:t>
            </a:r>
            <a:r>
              <a:rPr lang="uk-UA" sz="1200" dirty="0">
                <a:solidFill>
                  <a:schemeClr val="tx1"/>
                </a:solidFill>
              </a:rPr>
              <a:t>            </a:t>
            </a:r>
            <a:r>
              <a:rPr lang="uk-UA" sz="1200" dirty="0" smtClean="0">
                <a:solidFill>
                  <a:schemeClr val="tx1"/>
                </a:solidFill>
              </a:rPr>
              <a:t> </a:t>
            </a:r>
            <a:r>
              <a:rPr lang="uk-UA" sz="1200" baseline="30000" dirty="0">
                <a:solidFill>
                  <a:schemeClr val="tx1"/>
                </a:solidFill>
              </a:rPr>
              <a:t>(номер групи</a:t>
            </a:r>
            <a:r>
              <a:rPr lang="en-US" sz="1200" baseline="30000" dirty="0">
                <a:solidFill>
                  <a:schemeClr val="tx1"/>
                </a:solidFill>
              </a:rPr>
              <a:t>) </a:t>
            </a:r>
            <a:r>
              <a:rPr lang="uk-UA" sz="1200" baseline="30000" dirty="0">
                <a:solidFill>
                  <a:schemeClr val="tx1"/>
                </a:solidFill>
              </a:rPr>
              <a:t>                                </a:t>
            </a:r>
            <a:r>
              <a:rPr lang="uk-UA" sz="1200" baseline="30000" dirty="0" smtClean="0">
                <a:solidFill>
                  <a:schemeClr val="tx1"/>
                </a:solidFill>
              </a:rPr>
              <a:t>                                              </a:t>
            </a:r>
            <a:r>
              <a:rPr lang="uk-UA" sz="1200" baseline="30000" dirty="0">
                <a:solidFill>
                  <a:schemeClr val="tx1"/>
                </a:solidFill>
              </a:rPr>
              <a:t>(прізвище, ім'я по батькові)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uk-UA" sz="1400" baseline="30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chemeClr val="tx1"/>
                </a:solidFill>
              </a:rPr>
              <a:t>Керівник ДП:	    </a:t>
            </a:r>
            <a:r>
              <a:rPr lang="uk-UA" sz="1400" dirty="0" smtClean="0">
                <a:solidFill>
                  <a:schemeClr val="tx1"/>
                </a:solidFill>
              </a:rPr>
              <a:t>    </a:t>
            </a:r>
            <a:r>
              <a:rPr lang="uk-UA" sz="1400" u="sng" dirty="0" smtClean="0">
                <a:solidFill>
                  <a:schemeClr val="tx1"/>
                </a:solidFill>
              </a:rPr>
              <a:t>проф.</a:t>
            </a:r>
            <a:r>
              <a:rPr lang="uk-UA" sz="1400" u="sng" dirty="0" smtClean="0">
                <a:solidFill>
                  <a:schemeClr val="tx1"/>
                </a:solidFill>
              </a:rPr>
              <a:t>, </a:t>
            </a:r>
            <a:r>
              <a:rPr lang="uk-UA" sz="1400" u="sng" dirty="0" err="1">
                <a:solidFill>
                  <a:schemeClr val="tx1"/>
                </a:solidFill>
              </a:rPr>
              <a:t>д</a:t>
            </a:r>
            <a:r>
              <a:rPr lang="uk-UA" sz="1400" u="sng" dirty="0" err="1" smtClean="0">
                <a:solidFill>
                  <a:schemeClr val="tx1"/>
                </a:solidFill>
              </a:rPr>
              <a:t>.т.н</a:t>
            </a:r>
            <a:r>
              <a:rPr lang="uk-UA" sz="1400" u="sng" dirty="0" smtClean="0">
                <a:solidFill>
                  <a:schemeClr val="tx1"/>
                </a:solidFill>
              </a:rPr>
              <a:t>., проф. </a:t>
            </a:r>
            <a:r>
              <a:rPr lang="uk-UA" sz="1400" dirty="0" smtClean="0">
                <a:solidFill>
                  <a:schemeClr val="tx1"/>
                </a:solidFill>
              </a:rPr>
              <a:t>            </a:t>
            </a:r>
            <a:r>
              <a:rPr lang="uk-UA" sz="1400" u="sng" dirty="0" smtClean="0">
                <a:solidFill>
                  <a:schemeClr val="tx1"/>
                </a:solidFill>
              </a:rPr>
              <a:t>Павлов Олександр Анатолійович</a:t>
            </a:r>
            <a:endParaRPr lang="uk-UA" sz="1400" u="sn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chemeClr val="tx1"/>
                </a:solidFill>
              </a:rPr>
              <a:t>	                                </a:t>
            </a:r>
            <a:r>
              <a:rPr lang="uk-UA" sz="1400" dirty="0" smtClean="0">
                <a:solidFill>
                  <a:schemeClr val="tx1"/>
                </a:solidFill>
              </a:rPr>
              <a:t> </a:t>
            </a:r>
            <a:r>
              <a:rPr lang="uk-UA" sz="1200" baseline="30000" dirty="0">
                <a:solidFill>
                  <a:schemeClr val="tx1"/>
                </a:solidFill>
              </a:rPr>
              <a:t>(посада,</a:t>
            </a:r>
            <a:r>
              <a:rPr lang="uk-UA" sz="1200" dirty="0">
                <a:solidFill>
                  <a:schemeClr val="tx1"/>
                </a:solidFill>
              </a:rPr>
              <a:t> </a:t>
            </a:r>
            <a:r>
              <a:rPr lang="uk-UA" sz="1200" baseline="30000" dirty="0" smtClean="0">
                <a:solidFill>
                  <a:schemeClr val="tx1"/>
                </a:solidFill>
              </a:rPr>
              <a:t>звання, ступінь)                                                             </a:t>
            </a:r>
            <a:r>
              <a:rPr lang="uk-UA" sz="1200" baseline="30000" dirty="0">
                <a:solidFill>
                  <a:schemeClr val="tx1"/>
                </a:solidFill>
              </a:rPr>
              <a:t>(прізвище, ім'я, по батькові)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75656" y="6093296"/>
            <a:ext cx="7334632" cy="603448"/>
          </a:xfrm>
          <a:prstGeom prst="rect">
            <a:avLst/>
          </a:prstGeom>
        </p:spPr>
        <p:txBody>
          <a:bodyPr tIns="0" anchor="ctr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Calibri Light" panose="020F0302020204030204" pitchFamily="34" charset="0"/>
              </a:rPr>
              <a:t>Київ</a:t>
            </a:r>
            <a:r>
              <a:rPr kumimoji="0" lang="uk-UA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cs typeface="Calibri Light" panose="020F0302020204030204" pitchFamily="34" charset="0"/>
              </a:rPr>
              <a:t> - 201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Calibri Light" panose="020F0302020204030204" pitchFamily="34" charset="0"/>
              </a:rPr>
              <a:t>7</a:t>
            </a:r>
            <a:r>
              <a:rPr kumimoji="0" lang="uk-UA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75" y="258985"/>
            <a:ext cx="6589199" cy="52879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Архітектура ПЗ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098" name="Picture 2" descr="D:\University\Thesis\Work\PDS-algorithms-management-system\Documentation\Graphic\Compon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4806135" cy="5880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035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1" y="476672"/>
            <a:ext cx="6589199" cy="720080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Відео демонстрація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5201" y="1268760"/>
            <a:ext cx="6732650" cy="936104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r>
              <a:rPr lang="uk-UA" sz="1600" b="1" dirty="0" smtClean="0"/>
              <a:t>Система підтримки розробки та аналізу </a:t>
            </a:r>
            <a:r>
              <a:rPr lang="uk-UA" sz="1600" b="1" dirty="0" err="1" smtClean="0"/>
              <a:t>ПДС-алгоритмів</a:t>
            </a:r>
            <a:r>
              <a:rPr lang="uk-UA" sz="1600" b="1" dirty="0" smtClean="0"/>
              <a:t> побудови розкладів робіт на паралельних верстатах однакової продуктивності</a:t>
            </a:r>
            <a:endParaRPr lang="uk-UA" sz="1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2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6589199" cy="1004690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/>
              <a:t>Порівняння ефективності роботи алгоритмів</a:t>
            </a:r>
            <a:endParaRPr lang="en-US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1412776"/>
            <a:ext cx="6591985" cy="5760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dirty="0" smtClean="0"/>
              <a:t>Частість отримання оптимального рішення в залежності від мат. сподівання відстаней між завданнями: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/>
        </p:nvGraphicFramePr>
        <p:xfrm>
          <a:off x="467544" y="1988840"/>
          <a:ext cx="849694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Стан впровадження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28800"/>
            <a:ext cx="6410673" cy="2880320"/>
          </a:xfrm>
        </p:spPr>
        <p:txBody>
          <a:bodyPr/>
          <a:lstStyle/>
          <a:p>
            <a:pPr marL="80963" indent="641350" algn="just">
              <a:buNone/>
            </a:pPr>
            <a:r>
              <a:rPr lang="uk-UA" b="1" dirty="0" smtClean="0"/>
              <a:t>Планове місце </a:t>
            </a:r>
            <a:r>
              <a:rPr lang="uk-UA" b="1" dirty="0"/>
              <a:t>впровадження</a:t>
            </a:r>
            <a:r>
              <a:rPr lang="en-US" b="1" dirty="0"/>
              <a:t>:</a:t>
            </a:r>
            <a:endParaRPr lang="uk-UA" b="1" dirty="0"/>
          </a:p>
          <a:p>
            <a:pPr marL="80963" indent="641350" algn="just">
              <a:buNone/>
            </a:pPr>
            <a:r>
              <a:rPr lang="uk-UA" dirty="0"/>
              <a:t>Національний технічний університет України «Київський політехнічний інститут імені Ігоря Сікорського», </a:t>
            </a:r>
          </a:p>
          <a:p>
            <a:pPr marL="80963" indent="641350" algn="just">
              <a:buNone/>
            </a:pPr>
            <a:r>
              <a:rPr lang="ru-RU" dirty="0"/>
              <a:t>Факультет </a:t>
            </a:r>
            <a:r>
              <a:rPr lang="uk-UA" dirty="0"/>
              <a:t>інформатики та обчислюваної техніки, </a:t>
            </a:r>
          </a:p>
          <a:p>
            <a:pPr marL="80963" indent="641350" algn="just">
              <a:buNone/>
            </a:pPr>
            <a:r>
              <a:rPr lang="uk-UA" dirty="0"/>
              <a:t>Кафедра автоматизованих систем обробки інформації та управління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3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332656"/>
            <a:ext cx="6589199" cy="644650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ВИСНОВКИ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908720"/>
            <a:ext cx="7128791" cy="5705092"/>
          </a:xfrm>
        </p:spPr>
        <p:txBody>
          <a:bodyPr>
            <a:normAutofit fontScale="85000" lnSpcReduction="10000"/>
          </a:bodyPr>
          <a:lstStyle/>
          <a:p>
            <a:pPr marL="177800" indent="0" algn="just">
              <a:lnSpc>
                <a:spcPct val="150000"/>
              </a:lnSpc>
              <a:buNone/>
              <a:defRPr/>
            </a:pPr>
            <a:r>
              <a:rPr lang="uk-UA" dirty="0" smtClean="0"/>
              <a:t>Д</a:t>
            </a:r>
            <a:r>
              <a:rPr lang="uk-UA" dirty="0" smtClean="0"/>
              <a:t>ипломний проект реалізує цілі, які були висунуті:</a:t>
            </a:r>
            <a:endParaRPr lang="uk-UA" dirty="0" smtClean="0"/>
          </a:p>
          <a:p>
            <a:pPr lvl="0" algn="just"/>
            <a:r>
              <a:rPr lang="uk-UA" dirty="0" smtClean="0"/>
              <a:t>створення комфортних умов для ефективної командної розробки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;</a:t>
            </a:r>
          </a:p>
          <a:p>
            <a:pPr lvl="0" algn="just"/>
            <a:r>
              <a:rPr lang="uk-UA" dirty="0" smtClean="0"/>
              <a:t>підвищення ефективності процесів розробки, тестування та аналізу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;</a:t>
            </a:r>
          </a:p>
          <a:p>
            <a:pPr lvl="0" algn="just"/>
            <a:r>
              <a:rPr lang="uk-UA" dirty="0" smtClean="0"/>
              <a:t>підвищення швидкості розробки, тестування та аналізу </a:t>
            </a:r>
            <a:r>
              <a:rPr lang="uk-UA" dirty="0" err="1" smtClean="0"/>
              <a:t>ПДС-алгоритмів</a:t>
            </a:r>
            <a:r>
              <a:rPr lang="ru-RU" dirty="0" smtClean="0"/>
              <a:t>.</a:t>
            </a:r>
          </a:p>
          <a:p>
            <a:pPr marL="177800" indent="0" algn="just">
              <a:lnSpc>
                <a:spcPct val="150000"/>
              </a:lnSpc>
              <a:buNone/>
              <a:defRPr/>
            </a:pPr>
            <a:r>
              <a:rPr lang="uk-UA" dirty="0" smtClean="0"/>
              <a:t>Під час дипломного проектування </a:t>
            </a:r>
            <a:r>
              <a:rPr lang="uk-UA" dirty="0" smtClean="0"/>
              <a:t>було виконано</a:t>
            </a:r>
            <a:r>
              <a:rPr lang="uk-UA" dirty="0" smtClean="0"/>
              <a:t>:</a:t>
            </a:r>
          </a:p>
          <a:p>
            <a:pPr lvl="0" algn="just"/>
            <a:r>
              <a:rPr lang="uk-UA" dirty="0" smtClean="0"/>
              <a:t>в</a:t>
            </a:r>
            <a:r>
              <a:rPr lang="uk-UA" dirty="0" smtClean="0"/>
              <a:t>ивчено теорію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 вирішення задач складання розкладів;</a:t>
            </a:r>
          </a:p>
          <a:p>
            <a:pPr lvl="0" algn="just"/>
            <a:r>
              <a:rPr lang="uk-UA" dirty="0" smtClean="0"/>
              <a:t>реалізовано і </a:t>
            </a:r>
            <a:r>
              <a:rPr lang="uk-UA" dirty="0" err="1" smtClean="0"/>
              <a:t>протестовано</a:t>
            </a:r>
            <a:r>
              <a:rPr lang="uk-UA" dirty="0" smtClean="0"/>
              <a:t> існуючі </a:t>
            </a:r>
            <a:r>
              <a:rPr lang="uk-UA" dirty="0" err="1" smtClean="0"/>
              <a:t>ПДС-алгоритми</a:t>
            </a:r>
            <a:r>
              <a:rPr lang="uk-UA" dirty="0" smtClean="0"/>
              <a:t>;</a:t>
            </a:r>
          </a:p>
          <a:p>
            <a:pPr lvl="0" algn="just"/>
            <a:r>
              <a:rPr lang="uk-UA" dirty="0" smtClean="0"/>
              <a:t>с</a:t>
            </a:r>
            <a:r>
              <a:rPr lang="uk-UA" dirty="0" smtClean="0"/>
              <a:t>проектовано систему підтримки розробки та аналізу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;</a:t>
            </a:r>
            <a:endParaRPr lang="uk-UA" dirty="0" smtClean="0"/>
          </a:p>
          <a:p>
            <a:pPr lvl="0" algn="just"/>
            <a:r>
              <a:rPr lang="uk-UA" dirty="0" smtClean="0"/>
              <a:t>п</a:t>
            </a:r>
            <a:r>
              <a:rPr lang="uk-UA" dirty="0" smtClean="0"/>
              <a:t>роведено аналіз </a:t>
            </a:r>
            <a:r>
              <a:rPr lang="uk-UA" dirty="0" smtClean="0"/>
              <a:t>залежності ефективності роботи алгоритмів від стохастичних параметрів наборів вхідних даних</a:t>
            </a:r>
            <a:r>
              <a:rPr lang="uk-UA" dirty="0" smtClean="0"/>
              <a:t>;</a:t>
            </a:r>
            <a:endParaRPr lang="uk-UA" dirty="0" smtClean="0"/>
          </a:p>
          <a:p>
            <a:pPr lvl="0" algn="just"/>
            <a:r>
              <a:rPr lang="ru-RU" dirty="0" err="1" smtClean="0"/>
              <a:t>р</a:t>
            </a:r>
            <a:r>
              <a:rPr lang="ru-RU" dirty="0" err="1" smtClean="0"/>
              <a:t>озроблено</a:t>
            </a:r>
            <a:r>
              <a:rPr lang="ru-RU" dirty="0" smtClean="0"/>
              <a:t> </a:t>
            </a:r>
            <a:r>
              <a:rPr lang="ru-RU" dirty="0" err="1" smtClean="0"/>
              <a:t>програмний</a:t>
            </a:r>
            <a:r>
              <a:rPr lang="ru-RU" dirty="0" smtClean="0"/>
              <a:t> продукт,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реалізує</a:t>
            </a:r>
            <a:r>
              <a:rPr lang="ru-RU" dirty="0" smtClean="0"/>
              <a:t> </a:t>
            </a:r>
            <a:r>
              <a:rPr lang="ru-RU" dirty="0" err="1" smtClean="0"/>
              <a:t>висунуті</a:t>
            </a:r>
            <a:r>
              <a:rPr lang="ru-RU" dirty="0" smtClean="0"/>
              <a:t> </a:t>
            </a:r>
            <a:r>
              <a:rPr lang="ru-RU" dirty="0" err="1" smtClean="0"/>
              <a:t>вимоги</a:t>
            </a:r>
            <a:r>
              <a:rPr lang="ru-RU" dirty="0" smtClean="0"/>
              <a:t>;</a:t>
            </a:r>
          </a:p>
          <a:p>
            <a:pPr lvl="0" algn="just"/>
            <a:r>
              <a:rPr lang="ru-RU" dirty="0" err="1" smtClean="0"/>
              <a:t>розроблено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протестовано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ПДС-алгоритм</a:t>
            </a:r>
            <a:r>
              <a:rPr lang="ru-RU" dirty="0" smtClean="0"/>
              <a:t>, </a:t>
            </a:r>
            <a:r>
              <a:rPr lang="ru-RU" dirty="0" err="1" smtClean="0"/>
              <a:t>порівняно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ефективність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існуючими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63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uk-UA" sz="6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ru-RU" sz="6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4077072"/>
            <a:ext cx="78123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Виконав:		        </a:t>
            </a:r>
            <a:r>
              <a:rPr kumimoji="0" lang="uk-UA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ст. гр. ІС-32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  <a:r>
              <a:rPr kumimoji="0" lang="uk-UA" sz="1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Сінюков</a:t>
            </a:r>
            <a:r>
              <a:rPr kumimoji="0" lang="uk-UA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Дмитро Геннадійович</a:t>
            </a:r>
          </a:p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uk-UA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uk-UA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uk-UA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(номер групи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uk-UA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(прізвище, ім'я по батькові)</a:t>
            </a:r>
          </a:p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uk-UA" sz="1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Керівник </a:t>
            </a:r>
            <a:r>
              <a:rPr kumimoji="0" lang="uk-U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ДП</a:t>
            </a: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        </a:t>
            </a:r>
            <a:r>
              <a:rPr kumimoji="0" lang="uk-UA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</a:t>
            </a:r>
            <a:r>
              <a:rPr kumimoji="0" lang="uk-UA" sz="1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д.т.н</a:t>
            </a:r>
            <a:r>
              <a:rPr kumimoji="0" lang="uk-UA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проф. </a:t>
            </a: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uk-UA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Павлов Олександр Анатолійович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uk-UA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                       </a:t>
            </a:r>
            <a:r>
              <a:rPr kumimoji="0" lang="uk-UA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(посада,</a:t>
            </a:r>
            <a:r>
              <a:rPr kumimoji="0" lang="uk-UA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uk-UA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звання, ступінь)                                                               (прізвище, ім'я, по батькові)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5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2415" y="624110"/>
            <a:ext cx="6591985" cy="788666"/>
          </a:xfrm>
        </p:spPr>
        <p:txBody>
          <a:bodyPr>
            <a:normAutofit/>
          </a:bodyPr>
          <a:lstStyle/>
          <a:p>
            <a:r>
              <a:rPr lang="uk-UA" sz="3200" dirty="0"/>
              <a:t>Цілі та призначення ДП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6085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uk-UA" b="1" dirty="0"/>
              <a:t>Цілі ДП: </a:t>
            </a:r>
          </a:p>
          <a:p>
            <a:pPr lvl="0" algn="just"/>
            <a:r>
              <a:rPr lang="uk-UA" dirty="0" smtClean="0"/>
              <a:t>створення комфортних умов для ефективної командної розробки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;</a:t>
            </a:r>
            <a:endParaRPr lang="uk-UA" dirty="0"/>
          </a:p>
          <a:p>
            <a:pPr lvl="0" algn="just"/>
            <a:r>
              <a:rPr lang="uk-UA" dirty="0" smtClean="0"/>
              <a:t>підвищення ефективності процесів розробки, тестування та аналізу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;</a:t>
            </a:r>
            <a:endParaRPr lang="uk-UA" dirty="0"/>
          </a:p>
          <a:p>
            <a:pPr lvl="0" algn="just"/>
            <a:r>
              <a:rPr lang="uk-UA" dirty="0" smtClean="0"/>
              <a:t>підвищення </a:t>
            </a:r>
            <a:r>
              <a:rPr lang="uk-UA" dirty="0" smtClean="0"/>
              <a:t>швидкості розробки, </a:t>
            </a:r>
            <a:r>
              <a:rPr lang="uk-UA" dirty="0" smtClean="0"/>
              <a:t>тестування та аналізу </a:t>
            </a:r>
            <a:r>
              <a:rPr lang="uk-UA" dirty="0" err="1" smtClean="0"/>
              <a:t>ПДС-алгоритмів</a:t>
            </a:r>
            <a:r>
              <a:rPr lang="ru-RU" dirty="0" smtClean="0"/>
              <a:t>.</a:t>
            </a:r>
          </a:p>
          <a:p>
            <a:pPr lvl="0" algn="just"/>
            <a:endParaRPr lang="uk-UA" dirty="0" smtClean="0"/>
          </a:p>
          <a:p>
            <a:pPr marL="82296" indent="0">
              <a:buNone/>
            </a:pPr>
            <a:r>
              <a:rPr lang="uk-UA" b="1" dirty="0" smtClean="0"/>
              <a:t>Призначення:</a:t>
            </a:r>
          </a:p>
          <a:p>
            <a:pPr marL="82296" indent="0" algn="just">
              <a:buNone/>
            </a:pPr>
            <a:r>
              <a:rPr lang="uk-UA" dirty="0"/>
              <a:t>	Призначенням </a:t>
            </a:r>
            <a:r>
              <a:rPr lang="uk-UA" dirty="0" smtClean="0"/>
              <a:t>системи </a:t>
            </a:r>
            <a:r>
              <a:rPr lang="uk-UA" dirty="0"/>
              <a:t>є </a:t>
            </a:r>
            <a:r>
              <a:rPr lang="uk-UA" dirty="0" smtClean="0"/>
              <a:t>інформаційно-аналітичне </a:t>
            </a:r>
            <a:r>
              <a:rPr lang="uk-UA" dirty="0" smtClean="0"/>
              <a:t>забезпечення процесів </a:t>
            </a:r>
            <a:r>
              <a:rPr lang="uk-UA" dirty="0" smtClean="0"/>
              <a:t>розробки і аналізу </a:t>
            </a:r>
            <a:r>
              <a:rPr lang="uk-UA" dirty="0" err="1" smtClean="0"/>
              <a:t>ПДС-алгоритмів</a:t>
            </a:r>
            <a:r>
              <a:rPr lang="uk-UA" dirty="0" smtClean="0"/>
              <a:t> розв’язання задач </a:t>
            </a:r>
            <a:r>
              <a:rPr lang="uk-UA" dirty="0" smtClean="0"/>
              <a:t>складання розкладів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79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2415" y="624110"/>
            <a:ext cx="6591985" cy="644650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Основні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1988840"/>
            <a:ext cx="6591985" cy="3634350"/>
          </a:xfrm>
        </p:spPr>
        <p:txBody>
          <a:bodyPr/>
          <a:lstStyle/>
          <a:p>
            <a:pPr lvl="0" algn="just"/>
            <a:r>
              <a:rPr lang="uk-UA" dirty="0" smtClean="0"/>
              <a:t>забезпечення інтерпретації та виконання вихідного коду алгоритмів у</a:t>
            </a:r>
            <a:r>
              <a:rPr lang="uk-UA" dirty="0" smtClean="0"/>
              <a:t> </a:t>
            </a:r>
            <a:r>
              <a:rPr lang="uk-UA" dirty="0" smtClean="0"/>
              <a:t>режимі реального часу</a:t>
            </a:r>
            <a:r>
              <a:rPr lang="uk-UA" dirty="0" smtClean="0"/>
              <a:t>;  </a:t>
            </a:r>
          </a:p>
          <a:p>
            <a:pPr lvl="0" algn="just"/>
            <a:r>
              <a:rPr lang="uk-UA" dirty="0" smtClean="0"/>
              <a:t>ведення наборів вхідних даних для тестування та аналізу </a:t>
            </a:r>
            <a:r>
              <a:rPr lang="uk-UA" dirty="0" smtClean="0"/>
              <a:t>алгоритмів;</a:t>
            </a:r>
            <a:endParaRPr lang="uk-UA" dirty="0"/>
          </a:p>
          <a:p>
            <a:pPr lvl="0" algn="just"/>
            <a:r>
              <a:rPr lang="uk-UA" dirty="0" smtClean="0"/>
              <a:t>реалізація точного </a:t>
            </a:r>
            <a:r>
              <a:rPr lang="uk-UA" dirty="0" smtClean="0"/>
              <a:t>алгоритму вирішення задачі;</a:t>
            </a:r>
            <a:endParaRPr lang="uk-UA" dirty="0" smtClean="0"/>
          </a:p>
          <a:p>
            <a:pPr lvl="0" algn="just"/>
            <a:r>
              <a:rPr lang="uk-UA" dirty="0" smtClean="0"/>
              <a:t>накопичення оптимальних </a:t>
            </a:r>
            <a:r>
              <a:rPr lang="uk-UA" dirty="0" smtClean="0"/>
              <a:t>розв’язків;</a:t>
            </a:r>
            <a:endParaRPr lang="uk-UA" dirty="0"/>
          </a:p>
          <a:p>
            <a:pPr lvl="0" algn="just"/>
            <a:r>
              <a:rPr lang="uk-UA" dirty="0" smtClean="0"/>
              <a:t>представлення статистичної інформації аналізу алгоритмів у графічному вигляді.</a:t>
            </a:r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01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63746"/>
            <a:ext cx="6994024" cy="644650"/>
          </a:xfrm>
        </p:spPr>
        <p:txBody>
          <a:bodyPr>
            <a:normAutofit/>
          </a:bodyPr>
          <a:lstStyle/>
          <a:p>
            <a:r>
              <a:rPr lang="uk-UA" sz="3200" dirty="0"/>
              <a:t>Діаграма варіантів використання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 descr="D:\University\Thesis\Work\PDS-algorithms-management-system\Documentation\Graphic\Use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7200800" cy="5091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35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0" y="215141"/>
            <a:ext cx="6589199" cy="57264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dirty="0"/>
              <a:t>Діаграма діяльності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770668"/>
            <a:ext cx="7043639" cy="438410"/>
          </a:xfrm>
        </p:spPr>
        <p:txBody>
          <a:bodyPr/>
          <a:lstStyle/>
          <a:p>
            <a:pPr marL="82296" indent="0" algn="ctr">
              <a:buNone/>
            </a:pPr>
            <a:r>
              <a:rPr lang="uk-UA" b="1" dirty="0" smtClean="0"/>
              <a:t>процес</a:t>
            </a:r>
            <a:r>
              <a:rPr lang="uk-UA" b="1" dirty="0" smtClean="0"/>
              <a:t>: тестування та аналіз алгоритму</a:t>
            </a:r>
            <a:endParaRPr lang="uk-UA" b="1" dirty="0" smtClean="0"/>
          </a:p>
          <a:p>
            <a:pPr marL="82296" indent="0">
              <a:buNone/>
            </a:pPr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 descr="D:\University\Thesis\Work\PDS-algorithms-management-system\Documentation\Graphic\Activ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180078"/>
            <a:ext cx="4536504" cy="5584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93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Рішення з математичного забезпечення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7704" y="1484784"/>
            <a:ext cx="6591985" cy="432048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Постановка задачі: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122" name="Picture 2" descr="C:\Users\d1mas\Desktop\Formul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1916832"/>
            <a:ext cx="7422293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83768" y="1340768"/>
            <a:ext cx="5188337" cy="36004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uk-UA" dirty="0" smtClean="0"/>
              <a:t>Блок-схема нового </a:t>
            </a:r>
            <a:r>
              <a:rPr lang="uk-UA" dirty="0" err="1" smtClean="0"/>
              <a:t>ПДС-алгоритму</a:t>
            </a:r>
            <a:r>
              <a:rPr lang="uk-UA" dirty="0" smtClean="0"/>
              <a:t>: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Рішення з математичного забезпечення</a:t>
            </a:r>
            <a:endParaRPr lang="en-US" sz="3200" dirty="0"/>
          </a:p>
        </p:txBody>
      </p:sp>
      <p:pic>
        <p:nvPicPr>
          <p:cNvPr id="6146" name="Picture 2" descr="D:\University\Thesis\Work\PDS-algorithms-management-system\Documentation\Graphic\block_sche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56184"/>
            <a:ext cx="4466485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3" y="260648"/>
            <a:ext cx="6914728" cy="1280890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/>
              <a:t>Порівняння обчислювальних складностей </a:t>
            </a:r>
            <a:r>
              <a:rPr lang="uk-UA" sz="2800" dirty="0" err="1" smtClean="0"/>
              <a:t>ПДС-алгоритму</a:t>
            </a:r>
            <a:r>
              <a:rPr lang="uk-UA" sz="2800" dirty="0" smtClean="0"/>
              <a:t> і точного алгоритму</a:t>
            </a:r>
            <a:endParaRPr lang="en-US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 descr="C:\Users\d1mas\Desktop\DRDO_Course_Work\PDSComplexit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392488" cy="31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d1mas\Desktop\DRDO_Course_Work\BBComplexit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176463" cy="3168352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" name="TextBox 7"/>
          <p:cNvSpPr txBox="1"/>
          <p:nvPr/>
        </p:nvSpPr>
        <p:spPr>
          <a:xfrm>
            <a:off x="395536" y="5229200"/>
            <a:ext cx="381642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Точний алгоритм</a:t>
            </a:r>
            <a:br>
              <a:rPr lang="uk-UA" dirty="0" smtClean="0"/>
            </a:br>
            <a:r>
              <a:rPr lang="uk-UA" dirty="0" smtClean="0"/>
              <a:t>(метод гілок та меж)</a:t>
            </a:r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4932040" y="5229200"/>
            <a:ext cx="38164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ПДС-алгоритм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Структура бази даних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47C6-3F3E-4C3E-89E1-FFE6FB7F3D9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4" name="Picture 2" descr="D:\University\Thesis\Work\PDS-algorithms-management-system\Documentation\Graphic\PD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491" y="1268760"/>
            <a:ext cx="8894509" cy="5046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99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2148</TotalTime>
  <Words>319</Words>
  <Application>Microsoft Office PowerPoint</Application>
  <PresentationFormat>Экран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Легкий дым</vt:lpstr>
      <vt:lpstr>ДИПЛОМНИЙ ПРОЕКТ на тему:  «Система підтримки розробки та аналізу ПДС-алгоритмів побудови розкладів робіт на паралельних верстатах однакової продуктивності»</vt:lpstr>
      <vt:lpstr>Цілі та призначення ДП</vt:lpstr>
      <vt:lpstr>Основні задачі</vt:lpstr>
      <vt:lpstr>Діаграма варіантів використання</vt:lpstr>
      <vt:lpstr>Діаграма діяльності</vt:lpstr>
      <vt:lpstr>Рішення з математичного забезпечення</vt:lpstr>
      <vt:lpstr>Рішення з математичного забезпечення</vt:lpstr>
      <vt:lpstr>Порівняння обчислювальних складностей ПДС-алгоритму і точного алгоритму</vt:lpstr>
      <vt:lpstr>Структура бази даних</vt:lpstr>
      <vt:lpstr>Архітектура ПЗ</vt:lpstr>
      <vt:lpstr>Відео демонстрація</vt:lpstr>
      <vt:lpstr>Порівняння ефективності роботи алгоритмів</vt:lpstr>
      <vt:lpstr>Стан впровадження</vt:lpstr>
      <vt:lpstr>ВИСНОВКИ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дипломного проекту</dc:title>
  <dc:creator>Maya</dc:creator>
  <cp:lastModifiedBy>Dmitry Sinyukov</cp:lastModifiedBy>
  <cp:revision>60</cp:revision>
  <dcterms:created xsi:type="dcterms:W3CDTF">2012-04-17T15:59:54Z</dcterms:created>
  <dcterms:modified xsi:type="dcterms:W3CDTF">2017-06-18T22:16:58Z</dcterms:modified>
</cp:coreProperties>
</file>