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40" d="100"/>
          <a:sy n="40" d="100"/>
        </p:scale>
        <p:origin x="51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43952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91301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26027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90960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B9D848-0A1B-4ABE-B1B7-AE4DEE1055AB}" type="datetimeFigureOut">
              <a:rPr lang="en-US" smtClean="0"/>
              <a:t>08/16/2016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17374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B9D848-0A1B-4ABE-B1B7-AE4DEE1055AB}" type="datetimeFigureOut">
              <a:rPr lang="en-US" smtClean="0"/>
              <a:t>08/16/2016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78906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B9D848-0A1B-4ABE-B1B7-AE4DEE1055AB}" type="datetimeFigureOut">
              <a:rPr lang="en-US" smtClean="0"/>
              <a:t>08/16/2016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16858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B9D848-0A1B-4ABE-B1B7-AE4DEE1055AB}" type="datetimeFigureOut">
              <a:rPr lang="en-US" smtClean="0"/>
              <a:t>08/16/2016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9877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9D848-0A1B-4ABE-B1B7-AE4DEE1055AB}" type="datetimeFigureOut">
              <a:rPr lang="en-US" smtClean="0"/>
              <a:t>08/16/2016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4564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21B9D848-0A1B-4ABE-B1B7-AE4DEE1055AB}" type="datetimeFigureOut">
              <a:rPr lang="en-US" smtClean="0"/>
              <a:t>08/16/2016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85985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21B9D848-0A1B-4ABE-B1B7-AE4DEE1055AB}" type="datetimeFigureOut">
              <a:rPr lang="en-US" smtClean="0"/>
              <a:t>08/16/2016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146052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21B9D848-0A1B-4ABE-B1B7-AE4DEE1055AB}" type="datetimeFigureOut">
              <a:rPr lang="en-US" smtClean="0"/>
              <a:t>08/16/2016</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EEA04F9B-85E1-4A3A-94A8-6FD3EC5A3AA6}" type="slidenum">
              <a:rPr lang="en-US" smtClean="0"/>
              <a:t>‹#›</a:t>
            </a:fld>
            <a:endParaRPr lang="en-US"/>
          </a:p>
        </p:txBody>
      </p:sp>
    </p:spTree>
    <p:extLst>
      <p:ext uri="{BB962C8B-B14F-4D97-AF65-F5344CB8AC3E}">
        <p14:creationId xmlns:p14="http://schemas.microsoft.com/office/powerpoint/2010/main" val="3859137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tif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gif"/><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614227" y="26551854"/>
            <a:ext cx="8001000" cy="12087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687252" y="22132237"/>
            <a:ext cx="8000999" cy="563231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It was clear that </a:t>
            </a:r>
            <a:r>
              <a:rPr lang="en-US" b="1" dirty="0" smtClean="0">
                <a:latin typeface="Times New Roman" panose="02020603050405020304" pitchFamily="18" charset="0"/>
                <a:cs typeface="Times New Roman" panose="02020603050405020304" pitchFamily="18" charset="0"/>
              </a:rPr>
              <a:t>there was an issue within Sirepo</a:t>
            </a:r>
            <a:r>
              <a:rPr lang="en-US" dirty="0" smtClean="0">
                <a:latin typeface="Times New Roman" panose="02020603050405020304" pitchFamily="18" charset="0"/>
                <a:cs typeface="Times New Roman" panose="02020603050405020304" pitchFamily="18" charset="0"/>
              </a:rPr>
              <a:t>. It was </a:t>
            </a:r>
            <a:r>
              <a:rPr lang="en-US" dirty="0" smtClean="0">
                <a:latin typeface="Times New Roman" panose="02020603050405020304" pitchFamily="18" charset="0"/>
                <a:cs typeface="Times New Roman" panose="02020603050405020304" pitchFamily="18" charset="0"/>
              </a:rPr>
              <a:t>then </a:t>
            </a:r>
            <a:r>
              <a:rPr lang="en-US" dirty="0" smtClean="0">
                <a:latin typeface="Times New Roman" panose="02020603050405020304" pitchFamily="18" charset="0"/>
                <a:cs typeface="Times New Roman" panose="02020603050405020304" pitchFamily="18" charset="0"/>
              </a:rPr>
              <a:t>necessary to </a:t>
            </a:r>
            <a:r>
              <a:rPr lang="en-US" b="1" dirty="0" smtClean="0">
                <a:latin typeface="Times New Roman" panose="02020603050405020304" pitchFamily="18" charset="0"/>
                <a:cs typeface="Times New Roman" panose="02020603050405020304" pitchFamily="18" charset="0"/>
              </a:rPr>
              <a:t>determine what process within Sirepo was taking too much time</a:t>
            </a:r>
            <a:r>
              <a:rPr lang="en-US" dirty="0" smtClean="0">
                <a:latin typeface="Times New Roman" panose="02020603050405020304" pitchFamily="18" charset="0"/>
                <a:cs typeface="Times New Roman" panose="02020603050405020304" pitchFamily="18" charset="0"/>
              </a:rPr>
              <a:t>. The processes performed by Sirepo are, briefly, such: waiting for server to prepare for calculation, waiting for server to perform calculation, transferring calculation results from server. I needed to find out which one contributed the most to the low performance of Sirepo. The correlation between resolution parameters and </a:t>
            </a:r>
            <a:r>
              <a:rPr lang="en-US" dirty="0" err="1" smtClean="0">
                <a:latin typeface="Times New Roman" panose="02020603050405020304" pitchFamily="18" charset="0"/>
                <a:cs typeface="Times New Roman" panose="02020603050405020304" pitchFamily="18" charset="0"/>
              </a:rPr>
              <a:t>Sirepo’s</a:t>
            </a:r>
            <a:r>
              <a:rPr lang="en-US" dirty="0" smtClean="0">
                <a:latin typeface="Times New Roman" panose="02020603050405020304" pitchFamily="18" charset="0"/>
                <a:cs typeface="Times New Roman" panose="02020603050405020304" pitchFamily="18" charset="0"/>
              </a:rPr>
              <a:t> lag behind command line (as illustrated by Figure </a:t>
            </a: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led my mentor to propose that the cause of </a:t>
            </a:r>
            <a:r>
              <a:rPr lang="en-US" dirty="0" err="1" smtClean="0">
                <a:latin typeface="Times New Roman" panose="02020603050405020304" pitchFamily="18" charset="0"/>
                <a:cs typeface="Times New Roman" panose="02020603050405020304" pitchFamily="18" charset="0"/>
              </a:rPr>
              <a:t>Sirepo’s</a:t>
            </a:r>
            <a:r>
              <a:rPr lang="en-US" dirty="0" smtClean="0">
                <a:latin typeface="Times New Roman" panose="02020603050405020304" pitchFamily="18" charset="0"/>
                <a:cs typeface="Times New Roman" panose="02020603050405020304" pitchFamily="18" charset="0"/>
              </a:rPr>
              <a:t> long wait times was the time spent on transferring results data from server to client. </a:t>
            </a:r>
            <a:r>
              <a:rPr lang="en-US" dirty="0" smtClean="0">
                <a:latin typeface="Times New Roman" panose="02020603050405020304" pitchFamily="18" charset="0"/>
                <a:cs typeface="Times New Roman" panose="02020603050405020304" pitchFamily="18" charset="0"/>
              </a:rPr>
              <a:t>When the command  line interface is used, the resulting simulation report image (a graph) is rendered </a:t>
            </a:r>
            <a:r>
              <a:rPr lang="en-US" dirty="0" smtClean="0">
                <a:latin typeface="Times New Roman" panose="02020603050405020304" pitchFamily="18" charset="0"/>
                <a:cs typeface="Times New Roman" panose="02020603050405020304" pitchFamily="18" charset="0"/>
              </a:rPr>
              <a:t>on the server, and</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only </a:t>
            </a:r>
            <a:r>
              <a:rPr lang="en-US" dirty="0"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small </a:t>
            </a:r>
            <a:r>
              <a:rPr lang="en-US" dirty="0" smtClean="0">
                <a:latin typeface="Times New Roman" panose="02020603050405020304" pitchFamily="18" charset="0"/>
                <a:cs typeface="Times New Roman" panose="02020603050405020304" pitchFamily="18" charset="0"/>
              </a:rPr>
              <a:t>image is sent</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client; at the same time, </a:t>
            </a:r>
            <a:r>
              <a:rPr lang="en-US" dirty="0" smtClean="0">
                <a:latin typeface="Times New Roman" panose="02020603050405020304" pitchFamily="18" charset="0"/>
                <a:cs typeface="Times New Roman" panose="02020603050405020304" pitchFamily="18" charset="0"/>
              </a:rPr>
              <a:t>Sirepo </a:t>
            </a:r>
            <a:r>
              <a:rPr lang="en-US" dirty="0" smtClean="0">
                <a:latin typeface="Times New Roman" panose="02020603050405020304" pitchFamily="18" charset="0"/>
                <a:cs typeface="Times New Roman" panose="02020603050405020304" pitchFamily="18" charset="0"/>
              </a:rPr>
              <a:t>sends </a:t>
            </a:r>
            <a:r>
              <a:rPr lang="en-US" dirty="0" smtClean="0">
                <a:latin typeface="Times New Roman" panose="02020603050405020304" pitchFamily="18" charset="0"/>
                <a:cs typeface="Times New Roman" panose="02020603050405020304" pitchFamily="18" charset="0"/>
              </a:rPr>
              <a:t>all of the </a:t>
            </a:r>
            <a:r>
              <a:rPr lang="en-US" dirty="0" smtClean="0">
                <a:latin typeface="Times New Roman" panose="02020603050405020304" pitchFamily="18" charset="0"/>
                <a:cs typeface="Times New Roman" panose="02020603050405020304" pitchFamily="18" charset="0"/>
              </a:rPr>
              <a:t>results </a:t>
            </a:r>
            <a:r>
              <a:rPr lang="en-US" dirty="0" smtClean="0">
                <a:latin typeface="Times New Roman" panose="02020603050405020304" pitchFamily="18" charset="0"/>
                <a:cs typeface="Times New Roman" panose="02020603050405020304" pitchFamily="18" charset="0"/>
              </a:rPr>
              <a:t>data to the user’s </a:t>
            </a:r>
            <a:r>
              <a:rPr lang="en-US" dirty="0" smtClean="0">
                <a:latin typeface="Times New Roman" panose="02020603050405020304" pitchFamily="18" charset="0"/>
                <a:cs typeface="Times New Roman" panose="02020603050405020304" pitchFamily="18" charset="0"/>
              </a:rPr>
              <a:t>computer, because </a:t>
            </a:r>
            <a:r>
              <a:rPr lang="en-US" dirty="0" smtClean="0">
                <a:latin typeface="Times New Roman" panose="02020603050405020304" pitchFamily="18" charset="0"/>
                <a:cs typeface="Times New Roman" panose="02020603050405020304" pitchFamily="18" charset="0"/>
              </a:rPr>
              <a:t>the report image is rendered on the client – in the web browser. Transferring all of the data to client allows th</a:t>
            </a:r>
            <a:r>
              <a:rPr lang="en-US" dirty="0" smtClean="0">
                <a:latin typeface="Times New Roman" panose="02020603050405020304" pitchFamily="18" charset="0"/>
                <a:cs typeface="Times New Roman" panose="02020603050405020304" pitchFamily="18" charset="0"/>
              </a:rPr>
              <a:t>e </a:t>
            </a:r>
            <a:r>
              <a:rPr lang="en-US" dirty="0" smtClean="0">
                <a:latin typeface="Times New Roman" panose="02020603050405020304" pitchFamily="18" charset="0"/>
                <a:cs typeface="Times New Roman" panose="02020603050405020304" pitchFamily="18" charset="0"/>
              </a:rPr>
              <a:t>user to zoom in to the graphic </a:t>
            </a:r>
            <a:r>
              <a:rPr lang="en-US" dirty="0" smtClean="0">
                <a:latin typeface="Times New Roman" panose="02020603050405020304" pitchFamily="18" charset="0"/>
                <a:cs typeface="Times New Roman" panose="02020603050405020304" pitchFamily="18" charset="0"/>
              </a:rPr>
              <a:t>report, but leads to longer wait times. </a:t>
            </a:r>
            <a:r>
              <a:rPr lang="en-US" dirty="0" smtClean="0">
                <a:latin typeface="Times New Roman" panose="02020603050405020304" pitchFamily="18" charset="0"/>
                <a:cs typeface="Times New Roman" panose="02020603050405020304" pitchFamily="18" charset="0"/>
              </a:rPr>
              <a:t>At higher resolutions, more precise results </a:t>
            </a:r>
            <a:r>
              <a:rPr lang="en-US" dirty="0" smtClean="0">
                <a:latin typeface="Times New Roman" panose="02020603050405020304" pitchFamily="18" charset="0"/>
                <a:cs typeface="Times New Roman" panose="02020603050405020304" pitchFamily="18" charset="0"/>
              </a:rPr>
              <a:t>are</a:t>
            </a:r>
            <a:r>
              <a:rPr lang="en-US" dirty="0" smtClean="0">
                <a:latin typeface="Times New Roman" panose="02020603050405020304" pitchFamily="18" charset="0"/>
                <a:cs typeface="Times New Roman" panose="02020603050405020304" pitchFamily="18" charset="0"/>
              </a:rPr>
              <a:t> produced</a:t>
            </a:r>
            <a:r>
              <a:rPr lang="en-US" dirty="0" smtClean="0">
                <a:latin typeface="Times New Roman" panose="02020603050405020304" pitchFamily="18" charset="0"/>
                <a:cs typeface="Times New Roman" panose="02020603050405020304" pitchFamily="18" charset="0"/>
              </a:rPr>
              <a:t>, and thus more results </a:t>
            </a:r>
            <a:r>
              <a:rPr lang="en-US" dirty="0" smtClean="0">
                <a:latin typeface="Times New Roman" panose="02020603050405020304" pitchFamily="18" charset="0"/>
                <a:cs typeface="Times New Roman" panose="02020603050405020304" pitchFamily="18" charset="0"/>
              </a:rPr>
              <a:t>data are  </a:t>
            </a:r>
            <a:r>
              <a:rPr lang="en-US" dirty="0" smtClean="0">
                <a:latin typeface="Times New Roman" panose="02020603050405020304" pitchFamily="18" charset="0"/>
                <a:cs typeface="Times New Roman" panose="02020603050405020304" pitchFamily="18" charset="0"/>
              </a:rPr>
              <a:t>transferred. Thus, the </a:t>
            </a:r>
            <a:r>
              <a:rPr lang="en-US" b="1" dirty="0" smtClean="0">
                <a:latin typeface="Times New Roman" panose="02020603050405020304" pitchFamily="18" charset="0"/>
                <a:cs typeface="Times New Roman" panose="02020603050405020304" pitchFamily="18" charset="0"/>
              </a:rPr>
              <a:t>hypothesis</a:t>
            </a:r>
            <a:r>
              <a:rPr lang="en-US" dirty="0" smtClean="0">
                <a:latin typeface="Times New Roman" panose="02020603050405020304" pitchFamily="18" charset="0"/>
                <a:cs typeface="Times New Roman" panose="02020603050405020304" pitchFamily="18" charset="0"/>
              </a:rPr>
              <a:t> of this investigation was such:</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The main cause of the difference in user wait times for SRW simulations between the Sirepo interface and the command line interface is the difference in the amounts of data transferred from server to client by the software when accessed through the two interfaces.</a:t>
            </a:r>
          </a:p>
        </p:txBody>
      </p:sp>
      <p:sp>
        <p:nvSpPr>
          <p:cNvPr id="5" name="Rectangle 4"/>
          <p:cNvSpPr/>
          <p:nvPr/>
        </p:nvSpPr>
        <p:spPr>
          <a:xfrm>
            <a:off x="0" y="-336885"/>
            <a:ext cx="27432000" cy="6277801"/>
          </a:xfrm>
          <a:prstGeom prst="rect">
            <a:avLst/>
          </a:prstGeom>
          <a:ln/>
        </p:spPr>
        <p:style>
          <a:lnRef idx="1">
            <a:schemeClr val="accent1"/>
          </a:lnRef>
          <a:fillRef idx="2">
            <a:schemeClr val="accent1"/>
          </a:fillRef>
          <a:effectRef idx="1">
            <a:schemeClr val="accent1"/>
          </a:effectRef>
          <a:fontRef idx="minor">
            <a:schemeClr val="dk1"/>
          </a:fontRef>
        </p:style>
        <p:txBody>
          <a:bodyPr tIns="1828800" rtlCol="0" anchor="t"/>
          <a:lstStyle/>
          <a:p>
            <a:pPr lvl="1" algn="ctr"/>
            <a:r>
              <a:rPr lang="en-US" sz="2800" dirty="0" smtClean="0">
                <a:latin typeface="Times New Roman" panose="02020603050405020304" pitchFamily="18" charset="0"/>
                <a:cs typeface="Times New Roman" panose="02020603050405020304" pitchFamily="18" charset="0"/>
              </a:rPr>
              <a:t>HSRP Student: Dmitry Smalyuk </a:t>
            </a:r>
          </a:p>
          <a:p>
            <a:pPr lvl="1" algn="ctr"/>
            <a:r>
              <a:rPr lang="en-US" sz="2800" dirty="0" smtClean="0">
                <a:latin typeface="Times New Roman" panose="02020603050405020304" pitchFamily="18" charset="0"/>
                <a:cs typeface="Times New Roman" panose="02020603050405020304" pitchFamily="18" charset="0"/>
              </a:rPr>
              <a:t>Mentor: </a:t>
            </a:r>
            <a:r>
              <a:rPr lang="en-US" sz="2800" dirty="0" smtClean="0">
                <a:latin typeface="Times New Roman" panose="02020603050405020304" pitchFamily="18" charset="0"/>
                <a:cs typeface="Times New Roman" panose="02020603050405020304" pitchFamily="18" charset="0"/>
              </a:rPr>
              <a:t>Oleg </a:t>
            </a:r>
            <a:r>
              <a:rPr lang="en-US" sz="2800" dirty="0" smtClean="0">
                <a:latin typeface="Times New Roman" panose="02020603050405020304" pitchFamily="18" charset="0"/>
                <a:cs typeface="Times New Roman" panose="02020603050405020304" pitchFamily="18" charset="0"/>
              </a:rPr>
              <a:t>Tchoubar</a:t>
            </a:r>
          </a:p>
          <a:p>
            <a:pPr lvl="1" algn="ctr"/>
            <a:r>
              <a:rPr lang="en-US" sz="2800" dirty="0" smtClean="0">
                <a:latin typeface="Times New Roman" panose="02020603050405020304" pitchFamily="18" charset="0"/>
                <a:cs typeface="Times New Roman" panose="02020603050405020304" pitchFamily="18" charset="0"/>
              </a:rPr>
              <a:t>Acknowledgements: </a:t>
            </a:r>
            <a:r>
              <a:rPr lang="en-US" sz="2800" dirty="0">
                <a:latin typeface="Times New Roman" panose="02020603050405020304" pitchFamily="18" charset="0"/>
                <a:cs typeface="Times New Roman" panose="02020603050405020304" pitchFamily="18" charset="0"/>
              </a:rPr>
              <a:t>Maksim Rakitin</a:t>
            </a:r>
          </a:p>
          <a:p>
            <a:pPr lvl="1" algn="ctr"/>
            <a:endParaRPr lang="en-US" sz="2800" dirty="0">
              <a:latin typeface="Times New Roman" panose="02020603050405020304" pitchFamily="18" charset="0"/>
              <a:cs typeface="Times New Roman" panose="02020603050405020304" pitchFamily="18" charset="0"/>
            </a:endParaRPr>
          </a:p>
          <a:p>
            <a:pPr lvl="1" algn="ctr"/>
            <a:endParaRPr lang="en-US" sz="2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000499" y="-430149"/>
            <a:ext cx="19431000" cy="1697753"/>
          </a:xfrm>
          <a:prstGeom prst="rect">
            <a:avLst/>
          </a:prstGeom>
        </p:spPr>
        <p:txBody>
          <a:bodyPr vert="horz" lIns="91440" tIns="45720" rIns="91440" bIns="45720" rtlCol="0" anchor="b">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4400" dirty="0" smtClean="0">
                <a:latin typeface="Arial Black" panose="020B0A04020102020204" pitchFamily="34" charset="0"/>
                <a:cs typeface="Times New Roman" panose="02020603050405020304" pitchFamily="18" charset="0"/>
              </a:rPr>
              <a:t>Using and Testing Synchrotron Radiation Simulation Software, SRW, and its Web-interface, Sirepo. </a:t>
            </a:r>
            <a:endParaRPr lang="en-US" sz="4400" dirty="0">
              <a:latin typeface="Arial Black" panose="020B0A04020102020204" pitchFamily="34"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3687" y="3042599"/>
            <a:ext cx="10762687" cy="1804737"/>
          </a:xfrm>
          <a:prstGeom prst="rect">
            <a:avLst/>
          </a:prstGeom>
          <a:ln w="76200">
            <a:solidFill>
              <a:schemeClr val="accent6">
                <a:lumMod val="75000"/>
              </a:schemeClr>
            </a:solidFill>
          </a:ln>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1513" y="2959181"/>
            <a:ext cx="5149515" cy="1888155"/>
          </a:xfrm>
          <a:prstGeom prst="rect">
            <a:avLst/>
          </a:prstGeom>
          <a:ln w="57150">
            <a:solidFill>
              <a:schemeClr val="accent5">
                <a:lumMod val="75000"/>
              </a:schemeClr>
            </a:solidFill>
          </a:ln>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1649" r="11101"/>
          <a:stretch/>
        </p:blipFill>
        <p:spPr>
          <a:xfrm>
            <a:off x="13244770" y="3541661"/>
            <a:ext cx="6608347" cy="1308147"/>
          </a:xfrm>
          <a:prstGeom prst="rect">
            <a:avLst/>
          </a:prstGeom>
          <a:solidFill>
            <a:srgbClr val="7030A0"/>
          </a:solidFill>
          <a:ln w="57150">
            <a:solidFill>
              <a:srgbClr val="7030A0"/>
            </a:solidFill>
          </a:ln>
        </p:spPr>
      </p:pic>
      <p:sp>
        <p:nvSpPr>
          <p:cNvPr id="11" name="Content Placeholder 29"/>
          <p:cNvSpPr txBox="1">
            <a:spLocks/>
          </p:cNvSpPr>
          <p:nvPr/>
        </p:nvSpPr>
        <p:spPr>
          <a:xfrm>
            <a:off x="-5235" y="7308304"/>
            <a:ext cx="8001000" cy="21599867"/>
          </a:xfrm>
          <a:prstGeom prst="rect">
            <a:avLst/>
          </a:prstGeom>
        </p:spPr>
        <p:txBody>
          <a:bodyPr>
            <a:noAutofit/>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lgn="just">
              <a:lnSpc>
                <a:spcPct val="100000"/>
              </a:lnSpc>
              <a:buNone/>
            </a:pPr>
            <a:r>
              <a:rPr lang="en-US" sz="1800" b="1" dirty="0" smtClean="0">
                <a:latin typeface="Times New Roman" panose="02020603050405020304" pitchFamily="18" charset="0"/>
                <a:cs typeface="Times New Roman" panose="02020603050405020304" pitchFamily="18" charset="0"/>
              </a:rPr>
              <a:t>During the six weeks at HSRP, I worked with synchrotron radiation simulation software </a:t>
            </a:r>
            <a:r>
              <a:rPr lang="en-US" sz="1800" b="1" dirty="0">
                <a:latin typeface="Times New Roman" panose="02020603050405020304" pitchFamily="18" charset="0"/>
                <a:cs typeface="Times New Roman" panose="02020603050405020304" pitchFamily="18" charset="0"/>
              </a:rPr>
              <a:t>called </a:t>
            </a:r>
            <a:r>
              <a:rPr lang="en-US" sz="1800" b="1" i="1" dirty="0">
                <a:latin typeface="Times New Roman" panose="02020603050405020304" pitchFamily="18" charset="0"/>
                <a:cs typeface="Times New Roman" panose="02020603050405020304" pitchFamily="18" charset="0"/>
              </a:rPr>
              <a:t>Synchrotron Radiation </a:t>
            </a:r>
            <a:r>
              <a:rPr lang="en-US" sz="1800" b="1" i="1" dirty="0" smtClean="0">
                <a:latin typeface="Times New Roman" panose="02020603050405020304" pitchFamily="18" charset="0"/>
                <a:cs typeface="Times New Roman" panose="02020603050405020304" pitchFamily="18" charset="0"/>
              </a:rPr>
              <a:t>Workshop</a:t>
            </a:r>
            <a:r>
              <a:rPr lang="en-US" sz="1800" b="1" dirty="0" smtClean="0">
                <a:latin typeface="Times New Roman" panose="02020603050405020304" pitchFamily="18" charset="0"/>
                <a:cs typeface="Times New Roman" panose="02020603050405020304" pitchFamily="18" charset="0"/>
              </a:rPr>
              <a:t>, SRW, and its web-based graphic user interface, </a:t>
            </a:r>
            <a:r>
              <a:rPr lang="en-US" sz="1800" b="1" i="1" dirty="0" smtClean="0">
                <a:latin typeface="Times New Roman" panose="02020603050405020304" pitchFamily="18" charset="0"/>
                <a:cs typeface="Times New Roman" panose="02020603050405020304" pitchFamily="18" charset="0"/>
              </a:rPr>
              <a:t>Sirepo</a:t>
            </a:r>
            <a:r>
              <a:rPr lang="en-US" sz="1800" b="1" dirty="0" smtClean="0">
                <a:latin typeface="Times New Roman" panose="02020603050405020304" pitchFamily="18" charset="0"/>
                <a:cs typeface="Times New Roman" panose="02020603050405020304" pitchFamily="18" charset="0"/>
              </a:rPr>
              <a:t>. </a:t>
            </a:r>
          </a:p>
          <a:p>
            <a:pPr marL="0" indent="0">
              <a:buNone/>
            </a:pPr>
            <a:r>
              <a:rPr lang="en-US" sz="1800" b="1" dirty="0" smtClean="0">
                <a:latin typeface="Times New Roman" panose="02020603050405020304" pitchFamily="18" charset="0"/>
                <a:cs typeface="Times New Roman" panose="02020603050405020304" pitchFamily="18" charset="0"/>
              </a:rPr>
              <a:t>SRW</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a:t>
            </a:r>
            <a:r>
              <a:rPr lang="en-US" sz="1800" b="1" dirty="0">
                <a:latin typeface="Times New Roman" panose="02020603050405020304" pitchFamily="18" charset="0"/>
                <a:cs typeface="Times New Roman" panose="02020603050405020304" pitchFamily="18" charset="0"/>
              </a:rPr>
              <a:t>a computer software </a:t>
            </a:r>
            <a:r>
              <a:rPr lang="en-US" sz="1800" b="1" dirty="0" smtClean="0">
                <a:latin typeface="Times New Roman" panose="02020603050405020304" pitchFamily="18" charset="0"/>
                <a:cs typeface="Times New Roman" panose="02020603050405020304" pitchFamily="18" charset="0"/>
              </a:rPr>
              <a:t>package </a:t>
            </a:r>
            <a:r>
              <a:rPr lang="en-US" sz="1800" b="1" dirty="0">
                <a:latin typeface="Times New Roman" panose="02020603050405020304" pitchFamily="18" charset="0"/>
                <a:cs typeface="Times New Roman" panose="02020603050405020304" pitchFamily="18" charset="0"/>
              </a:rPr>
              <a:t>used to simulate </a:t>
            </a:r>
            <a:r>
              <a:rPr lang="en-US" sz="1800" b="1" i="1" dirty="0">
                <a:latin typeface="Times New Roman" panose="02020603050405020304" pitchFamily="18" charset="0"/>
                <a:cs typeface="Times New Roman" panose="02020603050405020304" pitchFamily="18" charset="0"/>
              </a:rPr>
              <a:t>synchrotron radiation </a:t>
            </a:r>
            <a:r>
              <a:rPr lang="en-US" sz="1800" dirty="0">
                <a:latin typeface="Times New Roman" panose="02020603050405020304" pitchFamily="18" charset="0"/>
                <a:cs typeface="Times New Roman" panose="02020603050405020304" pitchFamily="18" charset="0"/>
              </a:rPr>
              <a:t>(radiation produced by synchrotron particle accelerators, such as the NSLS-II) and its propagation though </a:t>
            </a:r>
            <a:r>
              <a:rPr lang="en-US" sz="1800" i="1" dirty="0">
                <a:latin typeface="Times New Roman" panose="02020603050405020304" pitchFamily="18" charset="0"/>
                <a:cs typeface="Times New Roman" panose="02020603050405020304" pitchFamily="18" charset="0"/>
              </a:rPr>
              <a:t>beamlines</a:t>
            </a:r>
            <a:r>
              <a:rPr lang="en-US" sz="1800" dirty="0">
                <a:latin typeface="Times New Roman" panose="02020603050405020304" pitchFamily="18" charset="0"/>
                <a:cs typeface="Times New Roman" panose="02020603050405020304" pitchFamily="18" charset="0"/>
              </a:rPr>
              <a:t> – systems of optical devices used to manipulate synchrotron radiation to, for example, focus or monochromatize it, making it applicable for a particular </a:t>
            </a:r>
            <a:r>
              <a:rPr lang="en-US" sz="1800" dirty="0" smtClean="0">
                <a:latin typeface="Times New Roman" panose="02020603050405020304" pitchFamily="18" charset="0"/>
                <a:cs typeface="Times New Roman" panose="02020603050405020304" pitchFamily="18" charset="0"/>
              </a:rPr>
              <a:t>use [1]. </a:t>
            </a:r>
            <a:r>
              <a:rPr lang="en-US" sz="1800" dirty="0" smtClean="0">
                <a:latin typeface="Times New Roman" panose="02020603050405020304" pitchFamily="18" charset="0"/>
                <a:cs typeface="Times New Roman" panose="02020603050405020304" pitchFamily="18" charset="0"/>
              </a:rPr>
              <a:t>Much </a:t>
            </a:r>
            <a:r>
              <a:rPr lang="en-US" sz="1800" dirty="0">
                <a:latin typeface="Times New Roman" panose="02020603050405020304" pitchFamily="18" charset="0"/>
                <a:cs typeface="Times New Roman" panose="02020603050405020304" pitchFamily="18" charset="0"/>
              </a:rPr>
              <a:t>of the useful radiation produced by synchrotron light sources is X-ray. Due to vast differences in optical properties between visible and X-ray radiation, optical systems designed for visible light are not applicable for X-rays. Instead, X-ray specific optical systems are designed. X-ray optics </a:t>
            </a: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more complex than visible light optics, both in the necessary calculations and the optical devices in use, and SRW can assist beamline design by taking on some of the calculations, </a:t>
            </a:r>
            <a:r>
              <a:rPr lang="en-US" sz="1800" b="1" dirty="0">
                <a:latin typeface="Times New Roman" panose="02020603050405020304" pitchFamily="18" charset="0"/>
                <a:cs typeface="Times New Roman" panose="02020603050405020304" pitchFamily="18" charset="0"/>
              </a:rPr>
              <a:t>to simulate the outcomes of propagation of X-rays through various configurations of </a:t>
            </a:r>
            <a:r>
              <a:rPr lang="en-US" sz="1800" b="1" i="1" dirty="0">
                <a:latin typeface="Times New Roman" panose="02020603050405020304" pitchFamily="18" charset="0"/>
                <a:cs typeface="Times New Roman" panose="02020603050405020304" pitchFamily="18" charset="0"/>
              </a:rPr>
              <a:t>virtual beamlines</a:t>
            </a:r>
            <a:r>
              <a:rPr lang="en-US" sz="1800" b="1" dirty="0">
                <a:latin typeface="Times New Roman" panose="02020603050405020304" pitchFamily="18" charset="0"/>
                <a:cs typeface="Times New Roman" panose="02020603050405020304" pitchFamily="18" charset="0"/>
              </a:rPr>
              <a:t> (computer models of beamlines.) </a:t>
            </a:r>
          </a:p>
          <a:p>
            <a:pPr marL="0" indent="0">
              <a:buNone/>
            </a:pPr>
            <a:r>
              <a:rPr lang="en-US" sz="1800" b="1" dirty="0">
                <a:latin typeface="Times New Roman" panose="02020603050405020304" pitchFamily="18" charset="0"/>
                <a:cs typeface="Times New Roman" panose="02020603050405020304" pitchFamily="18" charset="0"/>
              </a:rPr>
              <a:t>Sirepo</a:t>
            </a:r>
            <a:r>
              <a:rPr lang="en-US" sz="1800" dirty="0">
                <a:latin typeface="Times New Roman" panose="02020603050405020304" pitchFamily="18" charset="0"/>
                <a:cs typeface="Times New Roman" panose="02020603050405020304" pitchFamily="18" charset="0"/>
              </a:rPr>
              <a:t> is a </a:t>
            </a:r>
            <a:r>
              <a:rPr lang="en-US" sz="1800" b="1" dirty="0" smtClean="0">
                <a:latin typeface="Times New Roman" panose="02020603050405020304" pitchFamily="18" charset="0"/>
                <a:cs typeface="Times New Roman" panose="02020603050405020304" pitchFamily="18" charset="0"/>
              </a:rPr>
              <a:t>web </a:t>
            </a:r>
            <a:r>
              <a:rPr lang="en-US" sz="1800" b="1" dirty="0">
                <a:latin typeface="Times New Roman" panose="02020603050405020304" pitchFamily="18" charset="0"/>
                <a:cs typeface="Times New Roman" panose="02020603050405020304" pitchFamily="18" charset="0"/>
              </a:rPr>
              <a:t>interface to SRW </a:t>
            </a:r>
            <a:r>
              <a:rPr lang="en-US" sz="1800" dirty="0">
                <a:latin typeface="Times New Roman" panose="02020603050405020304" pitchFamily="18" charset="0"/>
                <a:cs typeface="Times New Roman" panose="02020603050405020304" pitchFamily="18" charset="0"/>
              </a:rPr>
              <a:t>that allows users to set up, initiate, and access the results of, SRW </a:t>
            </a:r>
            <a:r>
              <a:rPr lang="en-US" sz="1800" dirty="0" smtClean="0">
                <a:latin typeface="Times New Roman" panose="02020603050405020304" pitchFamily="18" charset="0"/>
                <a:cs typeface="Times New Roman" panose="02020603050405020304" pitchFamily="18" charset="0"/>
              </a:rPr>
              <a:t>simulations [2]. When using Sirepo, simulations are performed on </a:t>
            </a:r>
            <a:r>
              <a:rPr lang="en-US" sz="1800" dirty="0">
                <a:latin typeface="Times New Roman" panose="02020603050405020304" pitchFamily="18" charset="0"/>
                <a:cs typeface="Times New Roman" panose="02020603050405020304" pitchFamily="18" charset="0"/>
              </a:rPr>
              <a:t>remote </a:t>
            </a:r>
            <a:r>
              <a:rPr lang="en-US" sz="1800" dirty="0" smtClean="0">
                <a:latin typeface="Times New Roman" panose="02020603050405020304" pitchFamily="18" charset="0"/>
                <a:cs typeface="Times New Roman" panose="02020603050405020304" pitchFamily="18" charset="0"/>
              </a:rPr>
              <a:t>servers, which send the results to the client (the web browser), where the results are rendered into graphic reports. </a:t>
            </a:r>
            <a:r>
              <a:rPr lang="en-US" sz="1800" dirty="0" smtClean="0">
                <a:latin typeface="Times New Roman" panose="02020603050405020304" pitchFamily="18" charset="0"/>
                <a:cs typeface="Times New Roman" panose="02020603050405020304" pitchFamily="18" charset="0"/>
              </a:rPr>
              <a:t>Sirepo </a:t>
            </a:r>
            <a:r>
              <a:rPr lang="en-US" sz="1800" b="1" dirty="0" smtClean="0">
                <a:latin typeface="Times New Roman" panose="02020603050405020304" pitchFamily="18" charset="0"/>
                <a:cs typeface="Times New Roman" panose="02020603050405020304" pitchFamily="18" charset="0"/>
              </a:rPr>
              <a:t>requires </a:t>
            </a:r>
            <a:r>
              <a:rPr lang="en-US" sz="1800" b="1" dirty="0">
                <a:latin typeface="Times New Roman" panose="02020603050405020304" pitchFamily="18" charset="0"/>
                <a:cs typeface="Times New Roman" panose="02020603050405020304" pitchFamily="18" charset="0"/>
              </a:rPr>
              <a:t>no familiarity with any programming language.</a:t>
            </a:r>
            <a:r>
              <a:rPr lang="en-US" sz="1800" dirty="0">
                <a:latin typeface="Times New Roman" panose="02020603050405020304" pitchFamily="18" charset="0"/>
                <a:cs typeface="Times New Roman" panose="02020603050405020304" pitchFamily="18" charset="0"/>
              </a:rPr>
              <a:t> Instead, </a:t>
            </a: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provides a means to create virtual beamlines and configure their simulations using a relatively simple graphic user </a:t>
            </a:r>
            <a:r>
              <a:rPr lang="en-US" sz="1800" dirty="0" smtClean="0">
                <a:latin typeface="Times New Roman" panose="02020603050405020304" pitchFamily="18" charset="0"/>
                <a:cs typeface="Times New Roman" panose="02020603050405020304" pitchFamily="18" charset="0"/>
              </a:rPr>
              <a:t>interface. The beamlines </a:t>
            </a:r>
            <a:r>
              <a:rPr lang="en-US" sz="1800" dirty="0">
                <a:latin typeface="Times New Roman" panose="02020603050405020304" pitchFamily="18" charset="0"/>
                <a:cs typeface="Times New Roman" panose="02020603050405020304" pitchFamily="18" charset="0"/>
              </a:rPr>
              <a:t>can be set up by drag-and-dropping optical </a:t>
            </a:r>
            <a:r>
              <a:rPr lang="en-US" sz="1800" dirty="0" smtClean="0">
                <a:latin typeface="Times New Roman" panose="02020603050405020304" pitchFamily="18" charset="0"/>
                <a:cs typeface="Times New Roman" panose="02020603050405020304" pitchFamily="18" charset="0"/>
              </a:rPr>
              <a:t>elements onto a virtual beamline </a:t>
            </a:r>
            <a:r>
              <a:rPr lang="en-US" sz="1800" dirty="0">
                <a:latin typeface="Times New Roman" panose="02020603050405020304" pitchFamily="18" charset="0"/>
                <a:cs typeface="Times New Roman" panose="02020603050405020304" pitchFamily="18" charset="0"/>
              </a:rPr>
              <a:t>and configuring them via their interactive pop-up </a:t>
            </a:r>
            <a:r>
              <a:rPr lang="en-US" sz="1800" dirty="0" smtClean="0">
                <a:latin typeface="Times New Roman" panose="02020603050405020304" pitchFamily="18" charset="0"/>
                <a:cs typeface="Times New Roman" panose="02020603050405020304" pitchFamily="18" charset="0"/>
              </a:rPr>
              <a:t>menus. For </a:t>
            </a:r>
            <a:r>
              <a:rPr lang="en-US" sz="1800" dirty="0">
                <a:latin typeface="Times New Roman" panose="02020603050405020304" pitchFamily="18" charset="0"/>
                <a:cs typeface="Times New Roman" panose="02020603050405020304" pitchFamily="18" charset="0"/>
              </a:rPr>
              <a:t>many elements, the software calculates or otherwise obtains </a:t>
            </a:r>
            <a:r>
              <a:rPr lang="en-US" sz="1800" dirty="0" smtClean="0">
                <a:latin typeface="Times New Roman" panose="02020603050405020304" pitchFamily="18" charset="0"/>
                <a:cs typeface="Times New Roman" panose="02020603050405020304" pitchFamily="18" charset="0"/>
              </a:rPr>
              <a:t>many of the necessary optical parameters </a:t>
            </a:r>
            <a:r>
              <a:rPr lang="en-US" sz="1800" dirty="0">
                <a:latin typeface="Times New Roman" panose="02020603050405020304" pitchFamily="18" charset="0"/>
                <a:cs typeface="Times New Roman" panose="02020603050405020304" pitchFamily="18" charset="0"/>
              </a:rPr>
              <a:t>based on few parameters provided by </a:t>
            </a:r>
            <a:r>
              <a:rPr lang="en-US" sz="1800" dirty="0" smtClean="0">
                <a:latin typeface="Times New Roman" panose="02020603050405020304" pitchFamily="18" charset="0"/>
                <a:cs typeface="Times New Roman" panose="02020603050405020304" pitchFamily="18" charset="0"/>
              </a:rPr>
              <a:t>the user</a:t>
            </a:r>
            <a:r>
              <a:rPr lang="en-US" sz="1800" dirty="0">
                <a:latin typeface="Times New Roman" panose="02020603050405020304" pitchFamily="18" charset="0"/>
                <a:cs typeface="Times New Roman" panose="02020603050405020304" pitchFamily="18" charset="0"/>
              </a:rPr>
              <a:t>. For example, it can configure a focusing mirror based on the distance from source and the distance to the desired focal </a:t>
            </a:r>
            <a:r>
              <a:rPr lang="en-US" sz="1800" dirty="0" smtClean="0">
                <a:latin typeface="Times New Roman" panose="02020603050405020304" pitchFamily="18" charset="0"/>
                <a:cs typeface="Times New Roman" panose="02020603050405020304" pitchFamily="18" charset="0"/>
              </a:rPr>
              <a:t>point that the user entered. </a:t>
            </a:r>
            <a:r>
              <a:rPr lang="en-US" sz="1800" dirty="0">
                <a:latin typeface="Times New Roman" panose="02020603050405020304" pitchFamily="18" charset="0"/>
                <a:cs typeface="Times New Roman" panose="02020603050405020304" pitchFamily="18" charset="0"/>
              </a:rPr>
              <a:t>Below </a:t>
            </a:r>
            <a:r>
              <a:rPr lang="en-US" sz="1800" dirty="0" smtClean="0">
                <a:latin typeface="Times New Roman" panose="02020603050405020304" pitchFamily="18" charset="0"/>
                <a:cs typeface="Times New Roman" panose="02020603050405020304" pitchFamily="18" charset="0"/>
              </a:rPr>
              <a:t>are two screenshots </a:t>
            </a:r>
            <a:r>
              <a:rPr lang="en-US" sz="1800" dirty="0">
                <a:latin typeface="Times New Roman" panose="02020603050405020304" pitchFamily="18" charset="0"/>
                <a:cs typeface="Times New Roman" panose="02020603050405020304" pitchFamily="18" charset="0"/>
              </a:rPr>
              <a:t>of the Sirepo web </a:t>
            </a:r>
            <a:r>
              <a:rPr lang="en-US" sz="1800" dirty="0" smtClean="0">
                <a:latin typeface="Times New Roman" panose="02020603050405020304" pitchFamily="18" charset="0"/>
                <a:cs typeface="Times New Roman" panose="02020603050405020304" pitchFamily="18" charset="0"/>
              </a:rPr>
              <a:t>interface: </a:t>
            </a:r>
            <a:r>
              <a:rPr lang="en-US" sz="1800" dirty="0">
                <a:latin typeface="Times New Roman" panose="02020603050405020304" pitchFamily="18" charset="0"/>
                <a:cs typeface="Times New Roman" panose="02020603050405020304" pitchFamily="18" charset="0"/>
              </a:rPr>
              <a:t>a whole beamline simulation page </a:t>
            </a:r>
            <a:r>
              <a:rPr lang="en-US" sz="1800" dirty="0" smtClean="0">
                <a:latin typeface="Times New Roman" panose="02020603050405020304" pitchFamily="18" charset="0"/>
                <a:cs typeface="Times New Roman" panose="02020603050405020304" pitchFamily="18" charset="0"/>
              </a:rPr>
              <a:t>(Figure 1), </a:t>
            </a:r>
            <a:r>
              <a:rPr lang="en-US" sz="1800" dirty="0">
                <a:latin typeface="Times New Roman" panose="02020603050405020304" pitchFamily="18" charset="0"/>
                <a:cs typeface="Times New Roman" panose="02020603050405020304" pitchFamily="18" charset="0"/>
              </a:rPr>
              <a:t>and a focusing mirror configuration menu </a:t>
            </a:r>
            <a:r>
              <a:rPr lang="en-US" sz="1800" dirty="0" smtClean="0">
                <a:latin typeface="Times New Roman" panose="02020603050405020304" pitchFamily="18" charset="0"/>
                <a:cs typeface="Times New Roman" panose="02020603050405020304" pitchFamily="18" charset="0"/>
              </a:rPr>
              <a:t>(Figure 2).</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During my </a:t>
            </a:r>
            <a:r>
              <a:rPr lang="en-US" sz="1800" dirty="0" smtClean="0">
                <a:latin typeface="Times New Roman" panose="02020603050405020304" pitchFamily="18" charset="0"/>
                <a:cs typeface="Times New Roman" panose="02020603050405020304" pitchFamily="18" charset="0"/>
              </a:rPr>
              <a:t>time at </a:t>
            </a:r>
            <a:r>
              <a:rPr lang="en-US" sz="1800" dirty="0" smtClean="0">
                <a:latin typeface="Times New Roman" panose="02020603050405020304" pitchFamily="18" charset="0"/>
                <a:cs typeface="Times New Roman" panose="02020603050405020304" pitchFamily="18" charset="0"/>
              </a:rPr>
              <a:t>HSRP, </a:t>
            </a:r>
            <a:r>
              <a:rPr lang="en-US" sz="1800" b="1" dirty="0" smtClean="0">
                <a:latin typeface="Times New Roman" panose="02020603050405020304" pitchFamily="18" charset="0"/>
                <a:cs typeface="Times New Roman" panose="02020603050405020304" pitchFamily="18" charset="0"/>
              </a:rPr>
              <a:t>I investigated performance issues in Sirepo </a:t>
            </a:r>
            <a:r>
              <a:rPr lang="en-US" sz="1800" dirty="0" smtClean="0">
                <a:latin typeface="Times New Roman" panose="02020603050405020304" pitchFamily="18" charset="0"/>
                <a:cs typeface="Times New Roman" panose="02020603050405020304" pitchFamily="18" charset="0"/>
              </a:rPr>
              <a:t>to figure out why performing SRW simulations </a:t>
            </a:r>
            <a:r>
              <a:rPr lang="en-US" sz="1800" dirty="0" smtClean="0">
                <a:latin typeface="Times New Roman" panose="02020603050405020304" pitchFamily="18" charset="0"/>
                <a:cs typeface="Times New Roman" panose="02020603050405020304" pitchFamily="18" charset="0"/>
              </a:rPr>
              <a:t>via Sirepo interface often took too much time, and was slower than performing identical simulation via a command line interface to SRW. I collected statistical data on the amounts of time spent by the software on various processes, visualized the data, and wrote a report; it was discovered that the main cause of the performance issues was lack of optimization in data transfer. In addition to the performance investigation, I used Sirepo and SRW to simulate actual beamlines, set up simple example simulations to illustrate </a:t>
            </a:r>
            <a:r>
              <a:rPr lang="en-US" sz="1800" dirty="0" err="1" smtClean="0">
                <a:latin typeface="Times New Roman" panose="02020603050405020304" pitchFamily="18" charset="0"/>
                <a:cs typeface="Times New Roman" panose="02020603050405020304" pitchFamily="18" charset="0"/>
              </a:rPr>
              <a:t>Sirepo’s</a:t>
            </a:r>
            <a:r>
              <a:rPr lang="en-US" sz="1800" dirty="0" smtClean="0">
                <a:latin typeface="Times New Roman" panose="02020603050405020304" pitchFamily="18" charset="0"/>
                <a:cs typeface="Times New Roman" panose="02020603050405020304" pitchFamily="18" charset="0"/>
              </a:rPr>
              <a:t> abilities, report various bugs in Sirepo, and learn about synchrotron radiation optics.</a:t>
            </a: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p:txBody>
      </p:sp>
      <p:sp>
        <p:nvSpPr>
          <p:cNvPr id="12" name="Text Placeholder 5"/>
          <p:cNvSpPr txBox="1">
            <a:spLocks/>
          </p:cNvSpPr>
          <p:nvPr/>
        </p:nvSpPr>
        <p:spPr>
          <a:xfrm>
            <a:off x="-5235" y="5953639"/>
            <a:ext cx="8001000" cy="1367971"/>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a:latin typeface="Arial Black" panose="020B0A04020102020204" pitchFamily="34" charset="0"/>
                <a:cs typeface="Times New Roman" panose="02020603050405020304" pitchFamily="18" charset="0"/>
              </a:rPr>
              <a:t>Abstract</a:t>
            </a:r>
          </a:p>
        </p:txBody>
      </p:sp>
      <p:sp>
        <p:nvSpPr>
          <p:cNvPr id="13" name="Content Placeholder 29"/>
          <p:cNvSpPr txBox="1">
            <a:spLocks/>
          </p:cNvSpPr>
          <p:nvPr/>
        </p:nvSpPr>
        <p:spPr>
          <a:xfrm>
            <a:off x="-5235" y="14323989"/>
            <a:ext cx="8001000" cy="3869775"/>
          </a:xfrm>
          <a:prstGeom prst="rect">
            <a:avLst/>
          </a:prstGeom>
        </p:spPr>
        <p:txBody>
          <a:bodyPr>
            <a:noAutofit/>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p:txBody>
      </p:sp>
      <p:sp>
        <p:nvSpPr>
          <p:cNvPr id="14" name="Text Placeholder 5"/>
          <p:cNvSpPr txBox="1">
            <a:spLocks/>
          </p:cNvSpPr>
          <p:nvPr/>
        </p:nvSpPr>
        <p:spPr>
          <a:xfrm>
            <a:off x="9701365" y="5950237"/>
            <a:ext cx="8001000" cy="2263591"/>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smtClean="0">
                <a:latin typeface="Arial Black" panose="020B0A04020102020204" pitchFamily="34" charset="0"/>
                <a:cs typeface="Times New Roman" panose="02020603050405020304" pitchFamily="18" charset="0"/>
              </a:rPr>
              <a:t>Investigating performance issues in sirepo - srw</a:t>
            </a:r>
            <a:endParaRPr lang="en-US" sz="4400" dirty="0">
              <a:latin typeface="Arial Black" panose="020B0A04020102020204" pitchFamily="34" charset="0"/>
              <a:cs typeface="Times New Roman" panose="02020603050405020304" pitchFamily="18" charset="0"/>
            </a:endParaRPr>
          </a:p>
        </p:txBody>
      </p:sp>
      <p:sp>
        <p:nvSpPr>
          <p:cNvPr id="15" name="Pentagon 14"/>
          <p:cNvSpPr/>
          <p:nvPr/>
        </p:nvSpPr>
        <p:spPr>
          <a:xfrm>
            <a:off x="9692487" y="8191855"/>
            <a:ext cx="4932947"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Introduction</a:t>
            </a:r>
            <a:endParaRPr lang="en-US" sz="2800" dirty="0">
              <a:latin typeface="Arial Black" panose="020B0A04020102020204" pitchFamily="34" charset="0"/>
            </a:endParaRPr>
          </a:p>
        </p:txBody>
      </p:sp>
      <p:pic>
        <p:nvPicPr>
          <p:cNvPr id="20" name="Content Placeholder 4"/>
          <p:cNvPicPr>
            <a:picLocks noChangeAspect="1"/>
          </p:cNvPicPr>
          <p:nvPr/>
        </p:nvPicPr>
        <p:blipFill rotWithShape="1">
          <a:blip r:embed="rId5">
            <a:extLst>
              <a:ext uri="{28A0092B-C50C-407E-A947-70E740481C1C}">
                <a14:useLocalDpi xmlns:a14="http://schemas.microsoft.com/office/drawing/2010/main" val="0"/>
              </a:ext>
            </a:extLst>
          </a:blip>
          <a:stretch/>
        </p:blipFill>
        <p:spPr>
          <a:xfrm>
            <a:off x="280512" y="15825964"/>
            <a:ext cx="7587738" cy="4268102"/>
          </a:xfrm>
          <a:prstGeom prst="rect">
            <a:avLst/>
          </a:prstGeom>
          <a:noFill/>
          <a:ln w="3175">
            <a:solidFill>
              <a:schemeClr val="tx1"/>
            </a:solidFill>
          </a:ln>
          <a:effectLst>
            <a:outerShdw blurRad="266700" dist="38100" dir="10800000" sx="102000" sy="102000" algn="r" rotWithShape="0">
              <a:prstClr val="black">
                <a:alpha val="40000"/>
              </a:prstClr>
            </a:outerShdw>
          </a:effectLst>
        </p:spPr>
      </p:pic>
      <p:sp>
        <p:nvSpPr>
          <p:cNvPr id="22" name="TextBox 21"/>
          <p:cNvSpPr txBox="1"/>
          <p:nvPr/>
        </p:nvSpPr>
        <p:spPr>
          <a:xfrm>
            <a:off x="9692487" y="9098859"/>
            <a:ext cx="8000999" cy="2308324"/>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SRW can be accessed via two interfaces – either a command line interface, or the web interface - Sirepo. </a:t>
            </a:r>
            <a:r>
              <a:rPr lang="en-US" dirty="0" smtClean="0">
                <a:latin typeface="Times New Roman" panose="02020603050405020304" pitchFamily="18" charset="0"/>
                <a:cs typeface="Times New Roman" panose="02020603050405020304" pitchFamily="18" charset="0"/>
              </a:rPr>
              <a:t>Users often found that </a:t>
            </a:r>
            <a:r>
              <a:rPr lang="en-US" b="1" dirty="0" smtClean="0">
                <a:latin typeface="Times New Roman" panose="02020603050405020304" pitchFamily="18" charset="0"/>
                <a:cs typeface="Times New Roman" panose="02020603050405020304" pitchFamily="18" charset="0"/>
              </a:rPr>
              <a:t>Sirepo took way too much time to perform SRW simulations </a:t>
            </a:r>
            <a:r>
              <a:rPr lang="en-US" dirty="0" smtClean="0">
                <a:latin typeface="Times New Roman" panose="02020603050405020304" pitchFamily="18" charset="0"/>
                <a:cs typeface="Times New Roman" panose="02020603050405020304" pitchFamily="18" charset="0"/>
              </a:rPr>
              <a:t>that were executed much faster via the command line. To determine whether there was a significant difference between the speed of execution via Sirepo and speed of execution via command line interface, and, if there was such difference, to potentially find its cause, </a:t>
            </a:r>
            <a:r>
              <a:rPr lang="en-US" b="1" dirty="0" smtClean="0">
                <a:latin typeface="Times New Roman" panose="02020603050405020304" pitchFamily="18" charset="0"/>
                <a:cs typeface="Times New Roman" panose="02020603050405020304" pitchFamily="18" charset="0"/>
              </a:rPr>
              <a:t>I performed a variety of testing on both the command line and Sirepo interfaces, </a:t>
            </a:r>
            <a:r>
              <a:rPr lang="en-US" dirty="0" smtClean="0">
                <a:latin typeface="Times New Roman" panose="02020603050405020304" pitchFamily="18" charset="0"/>
                <a:cs typeface="Times New Roman" panose="02020603050405020304" pitchFamily="18" charset="0"/>
              </a:rPr>
              <a:t>running various SRW simulations and collecting statistics.</a:t>
            </a:r>
          </a:p>
        </p:txBody>
      </p:sp>
      <p:pic>
        <p:nvPicPr>
          <p:cNvPr id="16" name="Picture 15"/>
          <p:cNvPicPr/>
          <p:nvPr/>
        </p:nvPicPr>
        <p:blipFill>
          <a:blip r:embed="rId6">
            <a:extLst>
              <a:ext uri="{28A0092B-C50C-407E-A947-70E740481C1C}">
                <a14:useLocalDpi xmlns:a14="http://schemas.microsoft.com/office/drawing/2010/main" val="0"/>
              </a:ext>
            </a:extLst>
          </a:blip>
          <a:stretch>
            <a:fillRect/>
          </a:stretch>
        </p:blipFill>
        <p:spPr>
          <a:xfrm>
            <a:off x="9758457" y="15552668"/>
            <a:ext cx="7999009" cy="5969259"/>
          </a:xfrm>
          <a:prstGeom prst="rect">
            <a:avLst/>
          </a:prstGeom>
          <a:effectLst>
            <a:outerShdw blurRad="266700" sx="102000" sy="102000" algn="ctr" rotWithShape="0">
              <a:prstClr val="black">
                <a:alpha val="40000"/>
              </a:prstClr>
            </a:outerShdw>
          </a:effectLst>
        </p:spPr>
      </p:pic>
      <p:sp>
        <p:nvSpPr>
          <p:cNvPr id="2" name="Rectangle 1"/>
          <p:cNvSpPr/>
          <p:nvPr/>
        </p:nvSpPr>
        <p:spPr>
          <a:xfrm>
            <a:off x="9687252" y="14193402"/>
            <a:ext cx="8001000" cy="1200329"/>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higher resolution settings,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Sirepo interface was up to 6 times </a:t>
            </a:r>
            <a:r>
              <a:rPr lang="en-US" dirty="0" smtClean="0">
                <a:latin typeface="Times New Roman" panose="02020603050405020304" pitchFamily="18" charset="0"/>
                <a:cs typeface="Times New Roman" panose="02020603050405020304" pitchFamily="18" charset="0"/>
              </a:rPr>
              <a:t>slower than command line. </a:t>
            </a:r>
            <a:r>
              <a:rPr lang="en-US" dirty="0">
                <a:latin typeface="Times New Roman" panose="02020603050405020304" pitchFamily="18" charset="0"/>
                <a:cs typeface="Times New Roman" panose="02020603050405020304" pitchFamily="18" charset="0"/>
              </a:rPr>
              <a:t>The plot </a:t>
            </a:r>
            <a:r>
              <a:rPr lang="en-US" dirty="0" smtClean="0">
                <a:latin typeface="Times New Roman" panose="02020603050405020304" pitchFamily="18" charset="0"/>
                <a:cs typeface="Times New Roman" panose="02020603050405020304" pitchFamily="18" charset="0"/>
              </a:rPr>
              <a:t>below (Figure 3) illustrates </a:t>
            </a:r>
            <a:r>
              <a:rPr lang="en-US" dirty="0">
                <a:latin typeface="Times New Roman" panose="02020603050405020304" pitchFamily="18" charset="0"/>
                <a:cs typeface="Times New Roman" panose="02020603050405020304" pitchFamily="18" charset="0"/>
              </a:rPr>
              <a:t>some of the data that </a:t>
            </a:r>
            <a:r>
              <a:rPr lang="en-US" dirty="0" smtClean="0">
                <a:latin typeface="Times New Roman" panose="02020603050405020304" pitchFamily="18" charset="0"/>
                <a:cs typeface="Times New Roman" panose="02020603050405020304" pitchFamily="18" charset="0"/>
              </a:rPr>
              <a:t>were </a:t>
            </a:r>
            <a:r>
              <a:rPr lang="en-US" dirty="0" smtClean="0">
                <a:latin typeface="Times New Roman" panose="02020603050405020304" pitchFamily="18" charset="0"/>
                <a:cs typeface="Times New Roman" panose="02020603050405020304" pitchFamily="18" charset="0"/>
              </a:rPr>
              <a:t>collected. (Sampling factor is a resolution parameter. The values of time are averages of several trials.)</a:t>
            </a:r>
            <a:endParaRPr lang="en-US" dirty="0"/>
          </a:p>
        </p:txBody>
      </p:sp>
      <p:sp>
        <p:nvSpPr>
          <p:cNvPr id="6" name="TextBox 5"/>
          <p:cNvSpPr txBox="1"/>
          <p:nvPr/>
        </p:nvSpPr>
        <p:spPr>
          <a:xfrm>
            <a:off x="3565268" y="20085322"/>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1.</a:t>
            </a:r>
            <a:endParaRPr lang="en-US"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123587" y="21049562"/>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2.</a:t>
            </a:r>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9740093" y="21564454"/>
            <a:ext cx="8000998" cy="584775"/>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Figure 3</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ctr"/>
            <a:r>
              <a:rPr lang="en-US" sz="1400" dirty="0" smtClean="0">
                <a:latin typeface="Times New Roman" panose="02020603050405020304" pitchFamily="18" charset="0"/>
                <a:cs typeface="Times New Roman" panose="02020603050405020304" pitchFamily="18" charset="0"/>
              </a:rPr>
              <a:t>Error bars represent standard error.</a:t>
            </a:r>
          </a:p>
        </p:txBody>
      </p:sp>
      <p:sp>
        <p:nvSpPr>
          <p:cNvPr id="25" name="Pentagon 24"/>
          <p:cNvSpPr/>
          <p:nvPr/>
        </p:nvSpPr>
        <p:spPr>
          <a:xfrm>
            <a:off x="9614227" y="27937573"/>
            <a:ext cx="4932947"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Methods and Materials</a:t>
            </a:r>
            <a:endParaRPr lang="en-US" sz="2800" dirty="0">
              <a:latin typeface="Arial Black" panose="020B0A04020102020204" pitchFamily="34" charset="0"/>
            </a:endParaRPr>
          </a:p>
        </p:txBody>
      </p:sp>
      <p:sp>
        <p:nvSpPr>
          <p:cNvPr id="26" name="TextBox 25"/>
          <p:cNvSpPr txBox="1"/>
          <p:nvPr/>
        </p:nvSpPr>
        <p:spPr>
          <a:xfrm>
            <a:off x="9614227" y="28988394"/>
            <a:ext cx="8000999" cy="535531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To test the hypothesis, I needed to determine how significant were the effects of each of the three processes performed by Sirepo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waiting for server to prepare for calculation, waiting for server to perform calculation, transferring calculation results from </a:t>
            </a:r>
            <a:r>
              <a:rPr lang="en-US" dirty="0" smtClean="0">
                <a:latin typeface="Times New Roman" panose="02020603050405020304" pitchFamily="18" charset="0"/>
                <a:cs typeface="Times New Roman" panose="02020603050405020304" pitchFamily="18" charset="0"/>
              </a:rPr>
              <a:t>server) on total user wait time.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determine </a:t>
            </a:r>
            <a:r>
              <a:rPr lang="en-US" b="1" dirty="0" smtClean="0">
                <a:latin typeface="Times New Roman" panose="02020603050405020304" pitchFamily="18" charset="0"/>
                <a:cs typeface="Times New Roman" panose="02020603050405020304" pitchFamily="18" charset="0"/>
              </a:rPr>
              <a:t>how much time was spent waiting for the server to perform calculations</a:t>
            </a:r>
            <a:r>
              <a:rPr lang="en-US" dirty="0" smtClean="0">
                <a:latin typeface="Times New Roman" panose="02020603050405020304" pitchFamily="18" charset="0"/>
                <a:cs typeface="Times New Roman" panose="02020603050405020304" pitchFamily="18" charset="0"/>
              </a:rPr>
              <a:t>, my mentor implemented a feature in Sirepo that provided a value called “duration” for every simulations performed via Sirepo. The “duration” value represents the amount of time spent by the server exclusively on calculations. I employed a web browser extension called </a:t>
            </a:r>
            <a:r>
              <a:rPr lang="en-US" i="1" dirty="0" smtClean="0">
                <a:latin typeface="Times New Roman" panose="02020603050405020304" pitchFamily="18" charset="0"/>
                <a:cs typeface="Times New Roman" panose="02020603050405020304" pitchFamily="18" charset="0"/>
              </a:rPr>
              <a:t>Firebug</a:t>
            </a:r>
            <a:r>
              <a:rPr lang="en-US" dirty="0" smtClean="0">
                <a:latin typeface="Times New Roman" panose="02020603050405020304" pitchFamily="18" charset="0"/>
                <a:cs typeface="Times New Roman" panose="02020603050405020304" pitchFamily="18" charset="0"/>
              </a:rPr>
              <a:t> to access the duration value, and was able to record the time spent on waiting for the server to perform the calculation for any tested simulation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determine the amount of </a:t>
            </a:r>
            <a:r>
              <a:rPr lang="en-US" b="1" dirty="0">
                <a:latin typeface="Times New Roman" panose="02020603050405020304" pitchFamily="18" charset="0"/>
                <a:cs typeface="Times New Roman" panose="02020603050405020304" pitchFamily="18" charset="0"/>
              </a:rPr>
              <a:t>time spent on waiting for the server to prepare for calculation</a:t>
            </a:r>
            <a:r>
              <a:rPr lang="en-US" dirty="0">
                <a:latin typeface="Times New Roman" panose="02020603050405020304" pitchFamily="18" charset="0"/>
                <a:cs typeface="Times New Roman" panose="02020603050405020304" pitchFamily="18" charset="0"/>
              </a:rPr>
              <a:t>, I once again used </a:t>
            </a:r>
            <a:r>
              <a:rPr lang="en-US" i="1" dirty="0">
                <a:latin typeface="Times New Roman" panose="02020603050405020304" pitchFamily="18" charset="0"/>
                <a:cs typeface="Times New Roman" panose="02020603050405020304" pitchFamily="18" charset="0"/>
              </a:rPr>
              <a:t>Firebug</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Firebug </a:t>
            </a:r>
            <a:r>
              <a:rPr lang="en-US" dirty="0">
                <a:latin typeface="Times New Roman" panose="02020603050405020304" pitchFamily="18" charset="0"/>
                <a:cs typeface="Times New Roman" panose="02020603050405020304" pitchFamily="18" charset="0"/>
              </a:rPr>
              <a:t>provides a value called “waiting”, which represents the total time spent waiting for the server to finish work, for every simulation; thus, in order to determine the time spent by the server on pre-calculation preparation, I only had to subtract the “duration” value from the “waiting” value.</a:t>
            </a:r>
          </a:p>
          <a:p>
            <a:endParaRPr lang="en-US" dirty="0" smtClean="0">
              <a:latin typeface="Times New Roman" panose="02020603050405020304" pitchFamily="18" charset="0"/>
              <a:cs typeface="Times New Roman" panose="02020603050405020304" pitchFamily="18" charset="0"/>
            </a:endParaRPr>
          </a:p>
        </p:txBody>
      </p:sp>
      <p:pic>
        <p:nvPicPr>
          <p:cNvPr id="33" name="Picture 32"/>
          <p:cNvPicPr>
            <a:picLocks noChangeAspect="1"/>
          </p:cNvPicPr>
          <p:nvPr/>
        </p:nvPicPr>
        <p:blipFill rotWithShape="1">
          <a:blip r:embed="rId7">
            <a:extLst>
              <a:ext uri="{28A0092B-C50C-407E-A947-70E740481C1C}">
                <a14:useLocalDpi xmlns:a14="http://schemas.microsoft.com/office/drawing/2010/main" val="0"/>
              </a:ext>
            </a:extLst>
          </a:blip>
          <a:srcRect l="7496" t="6399" r="8242" b="8358"/>
          <a:stretch/>
        </p:blipFill>
        <p:spPr>
          <a:xfrm>
            <a:off x="19441466" y="14877269"/>
            <a:ext cx="7704551" cy="3796445"/>
          </a:xfrm>
          <a:prstGeom prst="rect">
            <a:avLst/>
          </a:prstGeom>
          <a:effectLst>
            <a:outerShdw blurRad="266700" dist="38100" sx="102000" sy="102000" algn="l" rotWithShape="0">
              <a:prstClr val="black">
                <a:alpha val="40000"/>
              </a:prstClr>
            </a:outerShdw>
          </a:effectLst>
        </p:spPr>
      </p:pic>
      <p:sp>
        <p:nvSpPr>
          <p:cNvPr id="36" name="TextBox 35"/>
          <p:cNvSpPr txBox="1"/>
          <p:nvPr/>
        </p:nvSpPr>
        <p:spPr>
          <a:xfrm>
            <a:off x="19449528" y="18656914"/>
            <a:ext cx="7999434" cy="584775"/>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Figure </a:t>
            </a:r>
            <a:r>
              <a:rPr lang="en-US" dirty="0" smtClean="0">
                <a:latin typeface="Times New Roman" panose="02020603050405020304" pitchFamily="18" charset="0"/>
                <a:cs typeface="Times New Roman" panose="02020603050405020304" pitchFamily="18" charset="0"/>
              </a:rPr>
              <a:t>5.</a:t>
            </a:r>
            <a:endParaRPr lang="en-US" dirty="0" smtClean="0">
              <a:latin typeface="Times New Roman" panose="02020603050405020304" pitchFamily="18" charset="0"/>
              <a:cs typeface="Times New Roman" panose="02020603050405020304" pitchFamily="18" charset="0"/>
            </a:endParaRPr>
          </a:p>
          <a:p>
            <a:pPr algn="ctr"/>
            <a:r>
              <a:rPr lang="en-US" sz="1400" dirty="0" smtClean="0">
                <a:latin typeface="Times New Roman" panose="02020603050405020304" pitchFamily="18" charset="0"/>
                <a:cs typeface="Times New Roman" panose="02020603050405020304" pitchFamily="18" charset="0"/>
              </a:rPr>
              <a:t>Each column represents results from one of the three servers.</a:t>
            </a:r>
            <a:endParaRPr lang="en-US" sz="14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9441464" y="19246817"/>
            <a:ext cx="8001000" cy="341632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From Figure </a:t>
            </a:r>
            <a:r>
              <a:rPr lang="en-US" dirty="0" smtClean="0">
                <a:latin typeface="Times New Roman" panose="02020603050405020304" pitchFamily="18" charset="0"/>
                <a:cs typeface="Times New Roman" panose="02020603050405020304" pitchFamily="18" charset="0"/>
              </a:rPr>
              <a:t>5 </a:t>
            </a:r>
            <a:r>
              <a:rPr lang="en-US" dirty="0" smtClean="0">
                <a:latin typeface="Times New Roman" panose="02020603050405020304" pitchFamily="18" charset="0"/>
                <a:cs typeface="Times New Roman" panose="02020603050405020304" pitchFamily="18" charset="0"/>
              </a:rPr>
              <a:t>it is clear that the </a:t>
            </a:r>
            <a:r>
              <a:rPr lang="en-US" b="1" dirty="0" smtClean="0">
                <a:latin typeface="Times New Roman" panose="02020603050405020304" pitchFamily="18" charset="0"/>
                <a:cs typeface="Times New Roman" panose="02020603050405020304" pitchFamily="18" charset="0"/>
              </a:rPr>
              <a:t>biggest time consumer in Sirepo is calculation</a:t>
            </a:r>
            <a:r>
              <a:rPr lang="en-US" dirty="0" smtClean="0">
                <a:latin typeface="Times New Roman" panose="02020603050405020304" pitchFamily="18" charset="0"/>
                <a:cs typeface="Times New Roman" panose="02020603050405020304" pitchFamily="18" charset="0"/>
              </a:rPr>
              <a:t>. The same calculations, though, are performed in the same manner when one uses the command line interface. </a:t>
            </a:r>
            <a:r>
              <a:rPr lang="en-US" b="1" dirty="0" smtClean="0">
                <a:latin typeface="Times New Roman" panose="02020603050405020304" pitchFamily="18" charset="0"/>
                <a:cs typeface="Times New Roman" panose="02020603050405020304" pitchFamily="18" charset="0"/>
              </a:rPr>
              <a:t>Calculation time, therefore, cannot be the cause of a speed difference between command line and Sirepo interfaces</a:t>
            </a:r>
            <a:r>
              <a:rPr lang="en-US" dirty="0" smtClean="0">
                <a:latin typeface="Times New Roman" panose="02020603050405020304" pitchFamily="18" charset="0"/>
                <a:cs typeface="Times New Roman" panose="02020603050405020304" pitchFamily="18" charset="0"/>
              </a:rPr>
              <a:t>, unless the calculations for identical simulations take different amounts of time to complete depending on which interface is used to access SRW. To determine whether that was the case, I compared the amounts of time spent by the server exclusively on calculations (“duration” value) of identical simulation when accessed via the two interfaces. Below is a table of result averages (Figure </a:t>
            </a:r>
            <a:r>
              <a:rPr lang="en-US" dirty="0" smtClean="0">
                <a:latin typeface="Times New Roman" panose="02020603050405020304" pitchFamily="18" charset="0"/>
                <a:cs typeface="Times New Roman" panose="02020603050405020304" pitchFamily="18" charset="0"/>
              </a:rPr>
              <a:t>6.) </a:t>
            </a:r>
            <a:r>
              <a:rPr lang="en-US" dirty="0" smtClean="0">
                <a:latin typeface="Times New Roman" panose="02020603050405020304" pitchFamily="18" charset="0"/>
                <a:cs typeface="Times New Roman" panose="02020603050405020304" pitchFamily="18" charset="0"/>
              </a:rPr>
              <a:t>(Sampling factor is a resolution parameter.)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3711475785"/>
              </p:ext>
            </p:extLst>
          </p:nvPr>
        </p:nvGraphicFramePr>
        <p:xfrm>
          <a:off x="19487521" y="22017207"/>
          <a:ext cx="7905753" cy="913180"/>
        </p:xfrm>
        <a:graphic>
          <a:graphicData uri="http://schemas.openxmlformats.org/drawingml/2006/table">
            <a:tbl>
              <a:tblPr firstRow="1" firstCol="1" bandRow="1">
                <a:tableStyleId>{5C22544A-7EE6-4342-B048-85BDC9FD1C3A}</a:tableStyleId>
              </a:tblPr>
              <a:tblGrid>
                <a:gridCol w="2659207">
                  <a:extLst>
                    <a:ext uri="{9D8B030D-6E8A-4147-A177-3AD203B41FA5}">
                      <a16:colId xmlns:a16="http://schemas.microsoft.com/office/drawing/2014/main" val="3034494123"/>
                    </a:ext>
                  </a:extLst>
                </a:gridCol>
                <a:gridCol w="5246546">
                  <a:extLst>
                    <a:ext uri="{9D8B030D-6E8A-4147-A177-3AD203B41FA5}">
                      <a16:colId xmlns:a16="http://schemas.microsoft.com/office/drawing/2014/main" val="3260350782"/>
                    </a:ext>
                  </a:extLst>
                </a:gridCol>
              </a:tblGrid>
              <a:tr h="228295">
                <a:tc>
                  <a:txBody>
                    <a:bodyPr/>
                    <a:lstStyle/>
                    <a:p>
                      <a:pPr marL="0" marR="0" algn="ctr">
                        <a:lnSpc>
                          <a:spcPct val="107000"/>
                        </a:lnSpc>
                        <a:spcBef>
                          <a:spcPts val="0"/>
                        </a:spcBef>
                        <a:spcAft>
                          <a:spcPts val="0"/>
                        </a:spcAft>
                      </a:pPr>
                      <a:r>
                        <a:rPr lang="en-US" sz="1100">
                          <a:effectLst/>
                        </a:rPr>
                        <a:t>Sampling factor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dirty="0">
                          <a:effectLst/>
                        </a:rPr>
                        <a:t>Average </a:t>
                      </a:r>
                      <a:r>
                        <a:rPr lang="en-US" sz="1100" dirty="0" smtClean="0">
                          <a:effectLst/>
                        </a:rPr>
                        <a:t>[Sirepo]:[</a:t>
                      </a:r>
                      <a:r>
                        <a:rPr lang="en-US" sz="1100" dirty="0">
                          <a:effectLst/>
                        </a:rPr>
                        <a:t>Command Line] Calculation Time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1582642016"/>
                  </a:ext>
                </a:extLst>
              </a:tr>
              <a:tr h="228295">
                <a:tc>
                  <a:txBody>
                    <a:bodyPr/>
                    <a:lstStyle/>
                    <a:p>
                      <a:pPr marL="0" marR="0" algn="ctr">
                        <a:lnSpc>
                          <a:spcPct val="107000"/>
                        </a:lnSpc>
                        <a:spcBef>
                          <a:spcPts val="0"/>
                        </a:spcBef>
                        <a:spcAft>
                          <a:spcPts val="0"/>
                        </a:spcAft>
                      </a:pPr>
                      <a:r>
                        <a:rPr lang="en-US" sz="1100">
                          <a:effectLst/>
                        </a:rPr>
                        <a:t>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a:effectLst/>
                        </a:rPr>
                        <a:t>0.908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438224903"/>
                  </a:ext>
                </a:extLst>
              </a:tr>
              <a:tr h="228295">
                <a:tc>
                  <a:txBody>
                    <a:bodyPr/>
                    <a:lstStyle/>
                    <a:p>
                      <a:pPr marL="0" marR="0" algn="ctr">
                        <a:lnSpc>
                          <a:spcPct val="107000"/>
                        </a:lnSpc>
                        <a:spcBef>
                          <a:spcPts val="0"/>
                        </a:spcBef>
                        <a:spcAft>
                          <a:spcPts val="0"/>
                        </a:spcAft>
                      </a:pPr>
                      <a:r>
                        <a:rPr lang="en-US" sz="1100">
                          <a:effectLst/>
                        </a:rPr>
                        <a:t>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dirty="0">
                          <a:effectLst/>
                        </a:rPr>
                        <a:t>1.096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1565397431"/>
                  </a:ext>
                </a:extLst>
              </a:tr>
              <a:tr h="228295">
                <a:tc>
                  <a:txBody>
                    <a:bodyPr/>
                    <a:lstStyle/>
                    <a:p>
                      <a:pPr marL="0" marR="0" algn="ct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dirty="0">
                          <a:effectLst/>
                        </a:rPr>
                        <a:t>1.218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1834844842"/>
                  </a:ext>
                </a:extLst>
              </a:tr>
            </a:tbl>
          </a:graphicData>
        </a:graphic>
      </p:graphicFrame>
      <p:sp>
        <p:nvSpPr>
          <p:cNvPr id="40" name="TextBox 39"/>
          <p:cNvSpPr txBox="1"/>
          <p:nvPr/>
        </p:nvSpPr>
        <p:spPr>
          <a:xfrm>
            <a:off x="23440397" y="22872268"/>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a:t>
            </a: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19487521" y="23404725"/>
            <a:ext cx="7953377" cy="397031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It is evident from the table (Figure </a:t>
            </a:r>
            <a:r>
              <a:rPr lang="en-US" dirty="0" smtClean="0">
                <a:latin typeface="Times New Roman" panose="02020603050405020304" pitchFamily="18" charset="0"/>
                <a:cs typeface="Times New Roman" panose="02020603050405020304" pitchFamily="18" charset="0"/>
              </a:rPr>
              <a:t>6) </a:t>
            </a:r>
            <a:r>
              <a:rPr lang="en-US" dirty="0" smtClean="0">
                <a:latin typeface="Times New Roman" panose="02020603050405020304" pitchFamily="18" charset="0"/>
                <a:cs typeface="Times New Roman" panose="02020603050405020304" pitchFamily="18" charset="0"/>
              </a:rPr>
              <a:t>that, even at sampling factor of 1, which is often the highest that is used, the difference in calculation time between Sirepo and command line interface is only around 20%, which is nowhere near the differences of over 300% in total user wait times observed at the same sampling factor. Thus, calculation time cannot account for the slow performance of Sirepo.</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The next biggest contributor to total user wait time is data transfer</a:t>
            </a:r>
            <a:r>
              <a:rPr lang="en-US" dirty="0" smtClean="0">
                <a:latin typeface="Times New Roman" panose="02020603050405020304" pitchFamily="18" charset="0"/>
                <a:cs typeface="Times New Roman" panose="02020603050405020304" pitchFamily="18" charset="0"/>
              </a:rPr>
              <a:t>. Since, as we’ve discussed in the second paragraph of the Hypothesis section, the command line interface does not perform as much data transfer as Sirepo, it is </a:t>
            </a:r>
            <a:r>
              <a:rPr lang="en-US" b="1" dirty="0" smtClean="0">
                <a:latin typeface="Times New Roman" panose="02020603050405020304" pitchFamily="18" charset="0"/>
                <a:cs typeface="Times New Roman" panose="02020603050405020304" pitchFamily="18" charset="0"/>
              </a:rPr>
              <a:t>entirely possible that data transfer is the main cause of </a:t>
            </a:r>
            <a:r>
              <a:rPr lang="en-US" b="1" dirty="0" err="1" smtClean="0">
                <a:latin typeface="Times New Roman" panose="02020603050405020304" pitchFamily="18" charset="0"/>
                <a:cs typeface="Times New Roman" panose="02020603050405020304" pitchFamily="18" charset="0"/>
              </a:rPr>
              <a:t>Sirepo’s</a:t>
            </a:r>
            <a:r>
              <a:rPr lang="en-US" b="1" dirty="0" smtClean="0">
                <a:latin typeface="Times New Roman" panose="02020603050405020304" pitchFamily="18" charset="0"/>
                <a:cs typeface="Times New Roman" panose="02020603050405020304" pitchFamily="18" charset="0"/>
              </a:rPr>
              <a:t> slow performance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time spent on server preparation is the least significant time consumer, accounting for a maximum of 15% of total user wait time, and so it can hardly challenge data transfer as the cause of slow performance.</a:t>
            </a:r>
            <a:endParaRPr lang="en-US" dirty="0">
              <a:latin typeface="Times New Roman" panose="02020603050405020304" pitchFamily="18" charset="0"/>
              <a:cs typeface="Times New Roman" panose="02020603050405020304" pitchFamily="18" charset="0"/>
            </a:endParaRPr>
          </a:p>
        </p:txBody>
      </p:sp>
      <p:sp>
        <p:nvSpPr>
          <p:cNvPr id="42" name="Pentagon 41"/>
          <p:cNvSpPr/>
          <p:nvPr/>
        </p:nvSpPr>
        <p:spPr>
          <a:xfrm>
            <a:off x="19487521" y="27377140"/>
            <a:ext cx="5334000"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Conclusion</a:t>
            </a:r>
            <a:endParaRPr lang="en-US" sz="2800" dirty="0">
              <a:latin typeface="Arial Black" panose="020B0A04020102020204" pitchFamily="34" charset="0"/>
            </a:endParaRPr>
          </a:p>
        </p:txBody>
      </p:sp>
      <p:sp>
        <p:nvSpPr>
          <p:cNvPr id="43" name="TextBox 42"/>
          <p:cNvSpPr txBox="1"/>
          <p:nvPr/>
        </p:nvSpPr>
        <p:spPr>
          <a:xfrm>
            <a:off x="19490350" y="28394138"/>
            <a:ext cx="7958612"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Since calculation time cannot be the cause of performance issues (see paragraph 3 of Results and Discussion section), and pre-calculation preparation time is less significant than data transfer time (as a fraction of total user wait time), </a:t>
            </a:r>
            <a:r>
              <a:rPr lang="en-US" b="1" dirty="0" smtClean="0">
                <a:latin typeface="Times New Roman" panose="02020603050405020304" pitchFamily="18" charset="0"/>
                <a:cs typeface="Times New Roman" panose="02020603050405020304" pitchFamily="18" charset="0"/>
              </a:rPr>
              <a:t>it is most reasonable to conclude that the difference in the amounts of data transfer in the two interfaces is indeed the main cause of performance issues in Sirepo.</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My mentor is now considering optimizing data transfer to improve performance, by downloading the detailed data only when users zoom into reports, not by default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
        <p:nvSpPr>
          <p:cNvPr id="44" name="Pentagon 43"/>
          <p:cNvSpPr/>
          <p:nvPr/>
        </p:nvSpPr>
        <p:spPr>
          <a:xfrm>
            <a:off x="9698748" y="11411865"/>
            <a:ext cx="4932947"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Hypothesis</a:t>
            </a:r>
            <a:endParaRPr lang="en-US" sz="2800" dirty="0">
              <a:latin typeface="Arial Black" panose="020B0A04020102020204" pitchFamily="34" charset="0"/>
            </a:endParaRPr>
          </a:p>
        </p:txBody>
      </p:sp>
      <p:sp>
        <p:nvSpPr>
          <p:cNvPr id="45" name="Rectangle 44"/>
          <p:cNvSpPr/>
          <p:nvPr/>
        </p:nvSpPr>
        <p:spPr>
          <a:xfrm>
            <a:off x="9698748" y="12380187"/>
            <a:ext cx="7989504"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Firstly, </a:t>
            </a:r>
            <a:r>
              <a:rPr lang="en-US" b="1" dirty="0">
                <a:latin typeface="Times New Roman" panose="02020603050405020304" pitchFamily="18" charset="0"/>
                <a:cs typeface="Times New Roman" panose="02020603050405020304" pitchFamily="18" charset="0"/>
              </a:rPr>
              <a:t>I collected some preliminary data </a:t>
            </a:r>
            <a:r>
              <a:rPr lang="en-US" dirty="0">
                <a:latin typeface="Times New Roman" panose="02020603050405020304" pitchFamily="18" charset="0"/>
                <a:cs typeface="Times New Roman" panose="02020603050405020304" pitchFamily="18" charset="0"/>
              </a:rPr>
              <a:t>by recording the time of execution for a few simulations on the same server via both the command line and Sirepo interfaces, and comparing the results between the two interfaces. I performed the tests with multiple trials at varying resolution parameters, and found that, while at low resolutions the two interfaces performed nearly identically, as resolutions grew, the Sirepo interface lagged more and more behind the command line interface. </a:t>
            </a:r>
            <a:endParaRPr lang="en-US" dirty="0"/>
          </a:p>
        </p:txBody>
      </p:sp>
      <p:sp>
        <p:nvSpPr>
          <p:cNvPr id="47" name="Pentagon 46"/>
          <p:cNvSpPr/>
          <p:nvPr/>
        </p:nvSpPr>
        <p:spPr>
          <a:xfrm>
            <a:off x="19487521" y="12610787"/>
            <a:ext cx="5334000"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Results and Discussion</a:t>
            </a:r>
            <a:endParaRPr lang="en-US" sz="2800" dirty="0">
              <a:latin typeface="Arial Black" panose="020B0A04020102020204" pitchFamily="34" charset="0"/>
            </a:endParaRPr>
          </a:p>
        </p:txBody>
      </p:sp>
      <p:sp>
        <p:nvSpPr>
          <p:cNvPr id="48" name="TextBox 47"/>
          <p:cNvSpPr txBox="1"/>
          <p:nvPr/>
        </p:nvSpPr>
        <p:spPr>
          <a:xfrm>
            <a:off x="19436231" y="13462668"/>
            <a:ext cx="8000999"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next chart, </a:t>
            </a:r>
            <a:r>
              <a:rPr lang="en-US" dirty="0">
                <a:latin typeface="Times New Roman" panose="02020603050405020304" pitchFamily="18" charset="0"/>
                <a:cs typeface="Times New Roman" panose="02020603050405020304" pitchFamily="18" charset="0"/>
              </a:rPr>
              <a:t>Figure </a:t>
            </a:r>
            <a:r>
              <a:rPr lang="en-US" dirty="0" smtClean="0">
                <a:latin typeface="Times New Roman" panose="02020603050405020304" pitchFamily="18" charset="0"/>
                <a:cs typeface="Times New Roman" panose="02020603050405020304" pitchFamily="18" charset="0"/>
              </a:rPr>
              <a:t>5, </a:t>
            </a:r>
            <a:r>
              <a:rPr lang="en-US" dirty="0" smtClean="0">
                <a:latin typeface="Times New Roman" panose="02020603050405020304" pitchFamily="18" charset="0"/>
                <a:cs typeface="Times New Roman" panose="02020603050405020304" pitchFamily="18" charset="0"/>
              </a:rPr>
              <a:t>summarizes </a:t>
            </a:r>
            <a:r>
              <a:rPr lang="en-US" b="1" dirty="0" smtClean="0">
                <a:latin typeface="Times New Roman" panose="02020603050405020304" pitchFamily="18" charset="0"/>
                <a:cs typeface="Times New Roman" panose="02020603050405020304" pitchFamily="18" charset="0"/>
              </a:rPr>
              <a:t>the results of the investigation</a:t>
            </a:r>
            <a:r>
              <a:rPr lang="en-US" dirty="0" smtClean="0">
                <a:latin typeface="Times New Roman" panose="02020603050405020304" pitchFamily="18" charset="0"/>
                <a:cs typeface="Times New Roman" panose="02020603050405020304" pitchFamily="18" charset="0"/>
              </a:rPr>
              <a:t>, presenting the most informative data that </a:t>
            </a:r>
            <a:r>
              <a:rPr lang="en-US" dirty="0" smtClean="0">
                <a:latin typeface="Times New Roman" panose="02020603050405020304" pitchFamily="18" charset="0"/>
                <a:cs typeface="Times New Roman" panose="02020603050405020304" pitchFamily="18" charset="0"/>
              </a:rPr>
              <a:t>were </a:t>
            </a:r>
            <a:r>
              <a:rPr lang="en-US" dirty="0" smtClean="0">
                <a:latin typeface="Times New Roman" panose="02020603050405020304" pitchFamily="18" charset="0"/>
                <a:cs typeface="Times New Roman" panose="02020603050405020304" pitchFamily="18" charset="0"/>
              </a:rPr>
              <a:t>collected. </a:t>
            </a:r>
            <a:r>
              <a:rPr lang="en-US" dirty="0" smtClean="0">
                <a:latin typeface="Times New Roman" panose="02020603050405020304" pitchFamily="18" charset="0"/>
                <a:cs typeface="Times New Roman" panose="02020603050405020304" pitchFamily="18" charset="0"/>
              </a:rPr>
              <a:t>These </a:t>
            </a:r>
            <a:r>
              <a:rPr lang="en-US" dirty="0" smtClean="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were </a:t>
            </a:r>
            <a:r>
              <a:rPr lang="en-US" dirty="0" smtClean="0">
                <a:latin typeface="Times New Roman" panose="02020603050405020304" pitchFamily="18" charset="0"/>
                <a:cs typeface="Times New Roman" panose="02020603050405020304" pitchFamily="18" charset="0"/>
              </a:rPr>
              <a:t>collected from tests with multiple trials, performed on three servers running Sirepo – SRW, with identical simulations and constant simulation parameters.</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9" name="Text Placeholder 5"/>
          <p:cNvSpPr txBox="1">
            <a:spLocks/>
          </p:cNvSpPr>
          <p:nvPr/>
        </p:nvSpPr>
        <p:spPr>
          <a:xfrm>
            <a:off x="-5235" y="24249647"/>
            <a:ext cx="8001000" cy="2734778"/>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smtClean="0">
                <a:latin typeface="Arial Black" panose="020B0A04020102020204" pitchFamily="34" charset="0"/>
                <a:cs typeface="Times New Roman" panose="02020603050405020304" pitchFamily="18" charset="0"/>
              </a:rPr>
              <a:t>Using sirepo to build simulations of real beamlines and simple examples</a:t>
            </a:r>
            <a:endParaRPr lang="en-US" sz="4400" dirty="0">
              <a:latin typeface="Arial Black" panose="020B0A04020102020204" pitchFamily="34" charset="0"/>
              <a:cs typeface="Times New Roman" panose="02020603050405020304" pitchFamily="18" charset="0"/>
            </a:endParaRPr>
          </a:p>
        </p:txBody>
      </p:sp>
      <p:sp>
        <p:nvSpPr>
          <p:cNvPr id="50" name="TextBox 49"/>
          <p:cNvSpPr txBox="1"/>
          <p:nvPr/>
        </p:nvSpPr>
        <p:spPr>
          <a:xfrm>
            <a:off x="-60540" y="26897844"/>
            <a:ext cx="8001000" cy="784830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 </a:t>
            </a:r>
            <a:r>
              <a:rPr lang="en-US" b="1" dirty="0" smtClean="0">
                <a:latin typeface="Times New Roman" panose="02020603050405020304" pitchFamily="18" charset="0"/>
                <a:cs typeface="Times New Roman" panose="02020603050405020304" pitchFamily="18" charset="0"/>
              </a:rPr>
              <a:t>used Sirepo to create two simulations of real NSLS-II beamlines </a:t>
            </a:r>
            <a:r>
              <a:rPr lang="en-US" dirty="0" smtClean="0">
                <a:latin typeface="Times New Roman" panose="02020603050405020304" pitchFamily="18" charset="0"/>
                <a:cs typeface="Times New Roman" panose="02020603050405020304" pitchFamily="18" charset="0"/>
              </a:rPr>
              <a:t>– CHX and FMX – using parameters provided by my mentor. The FMX simulation was then added to the set of example simulations in Sirepo. Building the beamline simulations involved altering a variety of parameters until a satisfying result was achieved; after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working on the beamline simulations for a while, I got a good sense of what effects various optical and calculation parameters had on the simulation results – working on these simulations, 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learned a lot about synchrotron radiation, as well as beamline optics and design. Among other things, I learned how to calculate the focal distance of a Compound Refractive Lens, and how focusing mirrors are used and set up. While building these simulations, I also discovered several bugs that existed within Sirepo, and have reported them via the project’s </a:t>
            </a:r>
            <a:r>
              <a:rPr lang="en-US" dirty="0">
                <a:latin typeface="Times New Roman" panose="02020603050405020304" pitchFamily="18" charset="0"/>
                <a:cs typeface="Times New Roman" panose="02020603050405020304" pitchFamily="18" charset="0"/>
              </a:rPr>
              <a:t>GitHub (https://github.com/radiasoft/sirepo) </a:t>
            </a:r>
            <a:r>
              <a:rPr lang="en-US" dirty="0" smtClean="0">
                <a:latin typeface="Times New Roman" panose="02020603050405020304" pitchFamily="18" charset="0"/>
                <a:cs typeface="Times New Roman" panose="02020603050405020304" pitchFamily="18" charset="0"/>
              </a:rPr>
              <a:t>repository. After I created these simulations, my mentor took me on a tour to see what those very beamlines I simulated look like in real life.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 have also created a few </a:t>
            </a:r>
            <a:r>
              <a:rPr lang="en-US" b="1" dirty="0" smtClean="0">
                <a:latin typeface="Times New Roman" panose="02020603050405020304" pitchFamily="18" charset="0"/>
                <a:cs typeface="Times New Roman" panose="02020603050405020304" pitchFamily="18" charset="0"/>
              </a:rPr>
              <a:t>simple single-element example simulations</a:t>
            </a:r>
            <a:r>
              <a:rPr lang="en-US" dirty="0" smtClean="0">
                <a:latin typeface="Times New Roman" panose="02020603050405020304" pitchFamily="18" charset="0"/>
                <a:cs typeface="Times New Roman" panose="02020603050405020304" pitchFamily="18" charset="0"/>
              </a:rPr>
              <a:t> for Sirepo, such as examples illustrating the use of a </a:t>
            </a:r>
            <a:r>
              <a:rPr lang="en-US" b="1" dirty="0" smtClean="0">
                <a:latin typeface="Times New Roman" panose="02020603050405020304" pitchFamily="18" charset="0"/>
                <a:cs typeface="Times New Roman" panose="02020603050405020304" pitchFamily="18" charset="0"/>
              </a:rPr>
              <a:t>Compound </a:t>
            </a:r>
            <a:r>
              <a:rPr lang="en-US" b="1" dirty="0">
                <a:latin typeface="Times New Roman" panose="02020603050405020304" pitchFamily="18" charset="0"/>
                <a:cs typeface="Times New Roman" panose="02020603050405020304" pitchFamily="18" charset="0"/>
              </a:rPr>
              <a:t>Refractive </a:t>
            </a:r>
            <a:r>
              <a:rPr lang="en-US" b="1" dirty="0" smtClean="0">
                <a:latin typeface="Times New Roman" panose="02020603050405020304" pitchFamily="18" charset="0"/>
                <a:cs typeface="Times New Roman" panose="02020603050405020304" pitchFamily="18" charset="0"/>
              </a:rPr>
              <a:t>Lens, </a:t>
            </a:r>
            <a:r>
              <a:rPr lang="en-US" b="1" dirty="0" smtClean="0">
                <a:latin typeface="Times New Roman" panose="02020603050405020304" pitchFamily="18" charset="0"/>
                <a:cs typeface="Times New Roman" panose="02020603050405020304" pitchFamily="18" charset="0"/>
              </a:rPr>
              <a:t>a </a:t>
            </a:r>
            <a:r>
              <a:rPr lang="en-US" b="1" dirty="0" smtClean="0">
                <a:latin typeface="Times New Roman" panose="02020603050405020304" pitchFamily="18" charset="0"/>
                <a:cs typeface="Times New Roman" panose="02020603050405020304" pitchFamily="18" charset="0"/>
              </a:rPr>
              <a:t>crystal </a:t>
            </a:r>
            <a:r>
              <a:rPr lang="en-US" b="1" dirty="0" smtClean="0">
                <a:latin typeface="Times New Roman" panose="02020603050405020304" pitchFamily="18" charset="0"/>
                <a:cs typeface="Times New Roman" panose="02020603050405020304" pitchFamily="18" charset="0"/>
              </a:rPr>
              <a:t>monochromator, and a fiber element</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These example simulations are available to Sirepo users to help them familiarize themselves with the software and the optical elements. Building these examples also allowed me to learn more about several optical devices used in beamlines, as well as test the virtual optical elements newly implemented by my mentor</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After using Sirepo to do all of those things, I was asked by my mentor to </a:t>
            </a:r>
            <a:r>
              <a:rPr lang="en-US" b="1" dirty="0" smtClean="0">
                <a:latin typeface="Times New Roman" panose="02020603050405020304" pitchFamily="18" charset="0"/>
                <a:cs typeface="Times New Roman" panose="02020603050405020304" pitchFamily="18" charset="0"/>
              </a:rPr>
              <a:t>investigate performance issues in Sirepo</a:t>
            </a:r>
            <a:r>
              <a:rPr lang="en-US" dirty="0" smtClean="0">
                <a:latin typeface="Times New Roman" panose="02020603050405020304" pitchFamily="18" charset="0"/>
                <a:cs typeface="Times New Roman" panose="02020603050405020304" pitchFamily="18" charset="0"/>
              </a:rPr>
              <a:t>. The next sections presents the investigation.</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Use this QR code to get to the GitHub repository of the Sirepo project</a:t>
            </a:r>
          </a:p>
          <a:p>
            <a:r>
              <a:rPr lang="en-US" b="1" dirty="0">
                <a:latin typeface="Times New Roman" panose="02020603050405020304" pitchFamily="18" charset="0"/>
                <a:cs typeface="Times New Roman" panose="02020603050405020304" pitchFamily="18" charset="0"/>
              </a:rPr>
              <a:t>(https://</a:t>
            </a:r>
            <a:r>
              <a:rPr lang="en-US" b="1" dirty="0" smtClean="0">
                <a:latin typeface="Times New Roman" panose="02020603050405020304" pitchFamily="18" charset="0"/>
                <a:cs typeface="Times New Roman" panose="02020603050405020304" pitchFamily="18" charset="0"/>
              </a:rPr>
              <a:t>github.com/radiasoft/sirepo)</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7" name="Rectangle 26"/>
          <p:cNvSpPr/>
          <p:nvPr/>
        </p:nvSpPr>
        <p:spPr>
          <a:xfrm>
            <a:off x="0" y="34638181"/>
            <a:ext cx="27432000" cy="193781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800" dirty="0" smtClean="0">
                <a:latin typeface="Arial Black" panose="020B0A04020102020204" pitchFamily="34" charset="0"/>
                <a:cs typeface="Times New Roman" panose="02020603050405020304" pitchFamily="18" charset="0"/>
              </a:rPr>
              <a:t>References:</a:t>
            </a:r>
          </a:p>
          <a:p>
            <a:pPr marL="0" lvl="1"/>
            <a:r>
              <a:rPr lang="en-US" sz="2800" dirty="0">
                <a:latin typeface="Arial Black" panose="020B0A04020102020204" pitchFamily="34"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a:t>
            </a:r>
            <a:r>
              <a:rPr lang="en-US" dirty="0"/>
              <a:t>O. </a:t>
            </a:r>
            <a:r>
              <a:rPr lang="en-US" dirty="0" err="1"/>
              <a:t>Chubar</a:t>
            </a:r>
            <a:r>
              <a:rPr lang="en-US" dirty="0"/>
              <a:t> “Precise computation of electron beam radiation in non-uniform magnetic fields as a tool for the beam diagnostics,” Rev. Sci. </a:t>
            </a:r>
            <a:r>
              <a:rPr lang="en-US" dirty="0" err="1"/>
              <a:t>Instrum</a:t>
            </a:r>
            <a:r>
              <a:rPr lang="en-US" dirty="0"/>
              <a:t>., vol.66 (2), 1872-1874 (1995). </a:t>
            </a:r>
          </a:p>
          <a:p>
            <a:pPr marL="0" lvl="1"/>
            <a:r>
              <a:rPr lang="en-US" sz="2800" dirty="0" smtClean="0">
                <a:latin typeface="Arial Black" panose="020B0A04020102020204" pitchFamily="34"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	</a:t>
            </a:r>
            <a:r>
              <a:rPr lang="en-US" dirty="0"/>
              <a:t>D.L. </a:t>
            </a:r>
            <a:r>
              <a:rPr lang="en-US" dirty="0" err="1"/>
              <a:t>Bruhwiler</a:t>
            </a:r>
            <a:r>
              <a:rPr lang="en-US" dirty="0"/>
              <a:t>, O. </a:t>
            </a:r>
            <a:r>
              <a:rPr lang="en-US" dirty="0" err="1"/>
              <a:t>Chubar</a:t>
            </a:r>
            <a:r>
              <a:rPr lang="en-US" dirty="0"/>
              <a:t>, R. </a:t>
            </a:r>
            <a:r>
              <a:rPr lang="en-US" dirty="0" err="1"/>
              <a:t>Nagler</a:t>
            </a:r>
            <a:r>
              <a:rPr lang="en-US" dirty="0"/>
              <a:t>, J. </a:t>
            </a:r>
            <a:r>
              <a:rPr lang="en-US" dirty="0" err="1"/>
              <a:t>Krzywinski</a:t>
            </a:r>
            <a:r>
              <a:rPr lang="en-US" dirty="0"/>
              <a:t>, A. </a:t>
            </a:r>
            <a:r>
              <a:rPr lang="en-US" dirty="0" err="1"/>
              <a:t>Boehnlein</a:t>
            </a:r>
            <a:r>
              <a:rPr lang="en-US" dirty="0"/>
              <a:t>, “An open software framework for advancement of x-ray optics simulation and modeling”, Proc. of SPIE Vol. 9209, </a:t>
            </a:r>
            <a:r>
              <a:rPr lang="en-US" dirty="0" smtClean="0"/>
              <a:t>92090Z </a:t>
            </a:r>
            <a:r>
              <a:rPr lang="en-US" dirty="0"/>
              <a:t>(2014).</a:t>
            </a:r>
          </a:p>
          <a:p>
            <a:endParaRPr lang="en-US" sz="2800" dirty="0">
              <a:latin typeface="Arial Black" panose="020B0A04020102020204" pitchFamily="34" charset="0"/>
              <a:cs typeface="Times New Roman" panose="02020603050405020304" pitchFamily="18" charset="0"/>
            </a:endParaRPr>
          </a:p>
        </p:txBody>
      </p:sp>
      <p:pic>
        <p:nvPicPr>
          <p:cNvPr id="19" name="Content Placeholder 5"/>
          <p:cNvPicPr>
            <a:picLocks noChangeAspect="1"/>
          </p:cNvPicPr>
          <p:nvPr/>
        </p:nvPicPr>
        <p:blipFill rotWithShape="1">
          <a:blip r:embed="rId8">
            <a:extLst>
              <a:ext uri="{28A0092B-C50C-407E-A947-70E740481C1C}">
                <a14:useLocalDpi xmlns:a14="http://schemas.microsoft.com/office/drawing/2010/main" val="0"/>
              </a:ext>
            </a:extLst>
          </a:blip>
          <a:stretch/>
        </p:blipFill>
        <p:spPr>
          <a:xfrm>
            <a:off x="5507903" y="17661606"/>
            <a:ext cx="3798187" cy="3366910"/>
          </a:xfrm>
          <a:prstGeom prst="rect">
            <a:avLst/>
          </a:prstGeom>
          <a:ln w="12700">
            <a:solidFill>
              <a:schemeClr val="tx1"/>
            </a:solidFill>
          </a:ln>
          <a:effectLst>
            <a:outerShdw blurRad="266700" dist="38100" dir="10800000" sx="102000" sy="102000" algn="r" rotWithShape="0">
              <a:prstClr val="black">
                <a:alpha val="40000"/>
              </a:prstClr>
            </a:outerShdw>
          </a:effectLst>
        </p:spPr>
      </p:pic>
      <p:sp>
        <p:nvSpPr>
          <p:cNvPr id="21" name="Rectangle 20"/>
          <p:cNvSpPr/>
          <p:nvPr/>
        </p:nvSpPr>
        <p:spPr>
          <a:xfrm>
            <a:off x="19421292" y="6788767"/>
            <a:ext cx="8056687" cy="590931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And finally, to determine </a:t>
            </a:r>
            <a:r>
              <a:rPr lang="en-US" b="1" dirty="0">
                <a:latin typeface="Times New Roman" panose="02020603050405020304" pitchFamily="18" charset="0"/>
                <a:cs typeface="Times New Roman" panose="02020603050405020304" pitchFamily="18" charset="0"/>
              </a:rPr>
              <a:t>the amount of time spent on data transfer</a:t>
            </a:r>
            <a:r>
              <a:rPr lang="en-US" dirty="0">
                <a:latin typeface="Times New Roman" panose="02020603050405020304" pitchFamily="18" charset="0"/>
                <a:cs typeface="Times New Roman" panose="02020603050405020304" pitchFamily="18" charset="0"/>
              </a:rPr>
              <a:t>, I subtracted both the amount of time spent on calculation and the amount of time spend on server preparation from the total user wait time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Below is a screenshot (Figure 4) of part of the </a:t>
            </a:r>
            <a:r>
              <a:rPr lang="en-US" b="1" i="1" dirty="0" smtClean="0">
                <a:latin typeface="Times New Roman" panose="02020603050405020304" pitchFamily="18" charset="0"/>
                <a:cs typeface="Times New Roman" panose="02020603050405020304" pitchFamily="18" charset="0"/>
              </a:rPr>
              <a:t>Firebug </a:t>
            </a:r>
            <a:r>
              <a:rPr lang="en-US" dirty="0" smtClean="0">
                <a:latin typeface="Times New Roman" panose="02020603050405020304" pitchFamily="18" charset="0"/>
                <a:cs typeface="Times New Roman" panose="02020603050405020304" pitchFamily="18" charset="0"/>
              </a:rPr>
              <a:t>interface, showing the various time values for a simulation.</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performed tests on three servers running Sirepo – SRW, carrying out multiple trials for each test. I then organized the results of the tests in an excel document, calculated averages, and visualized the data using a python library called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time required by the command line interface to complete the same simulations under the same conditions and parameters was also recorder to compare the </a:t>
            </a:r>
            <a:r>
              <a:rPr lang="en-US" dirty="0" smtClean="0">
                <a:latin typeface="Times New Roman" panose="02020603050405020304" pitchFamily="18" charset="0"/>
                <a:cs typeface="Times New Roman" panose="02020603050405020304" pitchFamily="18" charset="0"/>
              </a:rPr>
              <a:t>results later. </a:t>
            </a:r>
          </a:p>
        </p:txBody>
      </p:sp>
      <p:sp>
        <p:nvSpPr>
          <p:cNvPr id="46" name="Pentagon 45"/>
          <p:cNvSpPr/>
          <p:nvPr/>
        </p:nvSpPr>
        <p:spPr>
          <a:xfrm>
            <a:off x="19436231" y="5957554"/>
            <a:ext cx="7958612"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Methods and </a:t>
            </a:r>
            <a:r>
              <a:rPr lang="en-US" sz="2800" dirty="0" smtClean="0">
                <a:latin typeface="Arial Black" panose="020B0A04020102020204" pitchFamily="34" charset="0"/>
              </a:rPr>
              <a:t>Materials (cont’d.)</a:t>
            </a:r>
            <a:endParaRPr lang="en-US" sz="2800" dirty="0">
              <a:latin typeface="Arial Black" panose="020B0A04020102020204" pitchFamily="34" charset="0"/>
            </a:endParaRPr>
          </a:p>
        </p:txBody>
      </p:sp>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72329" y="8336865"/>
            <a:ext cx="3354361" cy="1971543"/>
          </a:xfrm>
          <a:prstGeom prst="rect">
            <a:avLst/>
          </a:prstGeom>
          <a:ln w="19050">
            <a:solidFill>
              <a:schemeClr val="tx1"/>
            </a:solidFill>
          </a:ln>
        </p:spPr>
      </p:pic>
      <p:sp>
        <p:nvSpPr>
          <p:cNvPr id="34" name="TextBox 33"/>
          <p:cNvSpPr txBox="1"/>
          <p:nvPr/>
        </p:nvSpPr>
        <p:spPr>
          <a:xfrm>
            <a:off x="23464209" y="10305349"/>
            <a:ext cx="101822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a:t>
            </a:r>
            <a:r>
              <a:rPr lang="en-US" dirty="0" smtClean="0">
                <a:latin typeface="Times New Roman" panose="02020603050405020304" pitchFamily="18" charset="0"/>
                <a:cs typeface="Times New Roman" panose="02020603050405020304" pitchFamily="18" charset="0"/>
              </a:rPr>
              <a:t>4.</a:t>
            </a:r>
            <a:endParaRPr lang="en-US" dirty="0"/>
          </a:p>
        </p:txBody>
      </p:sp>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06996" y="33517469"/>
            <a:ext cx="1773948" cy="1773948"/>
          </a:xfrm>
          <a:prstGeom prst="rect">
            <a:avLst/>
          </a:prstGeom>
          <a:ln>
            <a:solidFill>
              <a:schemeClr val="tx1"/>
            </a:solidFill>
          </a:ln>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726270" y="30917722"/>
            <a:ext cx="3573222" cy="3573222"/>
          </a:xfrm>
          <a:prstGeom prst="rect">
            <a:avLst/>
          </a:prstGeom>
        </p:spPr>
      </p:pic>
      <p:sp>
        <p:nvSpPr>
          <p:cNvPr id="51" name="Right Arrow 50"/>
          <p:cNvSpPr/>
          <p:nvPr/>
        </p:nvSpPr>
        <p:spPr>
          <a:xfrm>
            <a:off x="6914671" y="34213376"/>
            <a:ext cx="287553" cy="15675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9571041" y="31152432"/>
            <a:ext cx="3984784" cy="313932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Use the QR code on the right to get to the GitHub repository which contains all of the data and plots for this investigation, as well as a written report</a:t>
            </a:r>
            <a:r>
              <a:rPr lang="en-US" dirty="0">
                <a:latin typeface="Times New Roman" panose="02020603050405020304" pitchFamily="18" charset="0"/>
                <a:cs typeface="Times New Roman" panose="02020603050405020304" pitchFamily="18" charset="0"/>
              </a:rPr>
              <a:t>. (https://</a:t>
            </a:r>
            <a:r>
              <a:rPr lang="en-US" dirty="0" smtClean="0">
                <a:latin typeface="Times New Roman" panose="02020603050405020304" pitchFamily="18" charset="0"/>
                <a:cs typeface="Times New Roman" panose="02020603050405020304" pitchFamily="18" charset="0"/>
              </a:rPr>
              <a:t>github.com/DmitrySmalyuk/sirepo_benchmark)</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Use the QR code below to access Sirepo – SRW, to try it yourself.</a:t>
            </a:r>
          </a:p>
          <a:p>
            <a:r>
              <a:rPr lang="en-US" dirty="0">
                <a:latin typeface="Times New Roman" panose="02020603050405020304" pitchFamily="18" charset="0"/>
                <a:cs typeface="Times New Roman" panose="02020603050405020304" pitchFamily="18" charset="0"/>
              </a:rPr>
              <a:t>(https://beta.sirepo.com/light#/</a:t>
            </a:r>
            <a:r>
              <a:rPr lang="en-US" dirty="0" smtClean="0">
                <a:latin typeface="Times New Roman" panose="02020603050405020304" pitchFamily="18" charset="0"/>
                <a:cs typeface="Times New Roman" panose="02020603050405020304" pitchFamily="18" charset="0"/>
              </a:rPr>
              <a:t>home)</a:t>
            </a:r>
          </a:p>
          <a:p>
            <a:endParaRPr lang="en-US" dirty="0">
              <a:latin typeface="Times New Roman" panose="02020603050405020304" pitchFamily="18" charset="0"/>
              <a:cs typeface="Times New Roman" panose="02020603050405020304" pitchFamily="18" charset="0"/>
            </a:endParaRPr>
          </a:p>
        </p:txBody>
      </p:sp>
      <p:sp>
        <p:nvSpPr>
          <p:cNvPr id="53" name="Right Arrow 52"/>
          <p:cNvSpPr/>
          <p:nvPr/>
        </p:nvSpPr>
        <p:spPr>
          <a:xfrm>
            <a:off x="22555194" y="32537606"/>
            <a:ext cx="1171076" cy="40971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23041471" y="33432104"/>
            <a:ext cx="540393" cy="8596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546366" y="34338735"/>
            <a:ext cx="2179903" cy="2179903"/>
          </a:xfrm>
          <a:prstGeom prst="rect">
            <a:avLst/>
          </a:prstGeom>
        </p:spPr>
      </p:pic>
    </p:spTree>
    <p:extLst>
      <p:ext uri="{BB962C8B-B14F-4D97-AF65-F5344CB8AC3E}">
        <p14:creationId xmlns:p14="http://schemas.microsoft.com/office/powerpoint/2010/main" val="4235828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842</TotalTime>
  <Words>2319</Words>
  <Application>Microsoft Office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Office Theme</vt:lpstr>
      <vt:lpstr>PowerPoint Presentation</vt:lpstr>
    </vt:vector>
  </TitlesOfParts>
  <Company>BNL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Smalyuk, Dmitry</dc:creator>
  <cp:lastModifiedBy>Smalyuk, Dmitry</cp:lastModifiedBy>
  <cp:revision>80</cp:revision>
  <dcterms:created xsi:type="dcterms:W3CDTF">2016-08-11T14:30:55Z</dcterms:created>
  <dcterms:modified xsi:type="dcterms:W3CDTF">2016-08-16T17:28:35Z</dcterms:modified>
</cp:coreProperties>
</file>