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60" d="100"/>
          <a:sy n="60" d="100"/>
        </p:scale>
        <p:origin x="84" y="-84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43952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91301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26027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90960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B9D848-0A1B-4ABE-B1B7-AE4DEE1055AB}" type="datetimeFigureOut">
              <a:rPr lang="en-US" smtClean="0"/>
              <a:t>08/11/2016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17374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B9D848-0A1B-4ABE-B1B7-AE4DEE1055AB}" type="datetimeFigureOut">
              <a:rPr lang="en-US" smtClean="0"/>
              <a:t>08/11/2016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78906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B9D848-0A1B-4ABE-B1B7-AE4DEE1055AB}" type="datetimeFigureOut">
              <a:rPr lang="en-US" smtClean="0"/>
              <a:t>08/11/2016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16858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B9D848-0A1B-4ABE-B1B7-AE4DEE1055AB}" type="datetimeFigureOut">
              <a:rPr lang="en-US" smtClean="0"/>
              <a:t>08/11/2016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987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9D848-0A1B-4ABE-B1B7-AE4DEE1055AB}" type="datetimeFigureOut">
              <a:rPr lang="en-US" smtClean="0"/>
              <a:t>08/11/2016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4564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21B9D848-0A1B-4ABE-B1B7-AE4DEE1055AB}" type="datetimeFigureOut">
              <a:rPr lang="en-US" smtClean="0"/>
              <a:t>08/11/2016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85985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21B9D848-0A1B-4ABE-B1B7-AE4DEE1055AB}" type="datetimeFigureOut">
              <a:rPr lang="en-US" smtClean="0"/>
              <a:t>08/11/2016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146052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21B9D848-0A1B-4ABE-B1B7-AE4DEE1055AB}" type="datetimeFigureOut">
              <a:rPr lang="en-US" smtClean="0"/>
              <a:t>08/11/2016</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EA04F9B-85E1-4A3A-94A8-6FD3EC5A3AA6}" type="slidenum">
              <a:rPr lang="en-US" smtClean="0"/>
              <a:t>‹#›</a:t>
            </a:fld>
            <a:endParaRPr lang="en-US"/>
          </a:p>
        </p:txBody>
      </p:sp>
    </p:spTree>
    <p:extLst>
      <p:ext uri="{BB962C8B-B14F-4D97-AF65-F5344CB8AC3E}">
        <p14:creationId xmlns:p14="http://schemas.microsoft.com/office/powerpoint/2010/main" val="3859137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6885"/>
            <a:ext cx="27432000" cy="7002380"/>
          </a:xfrm>
          <a:prstGeom prst="rect">
            <a:avLst/>
          </a:prstGeom>
          <a:ln/>
        </p:spPr>
        <p:style>
          <a:lnRef idx="1">
            <a:schemeClr val="accent1"/>
          </a:lnRef>
          <a:fillRef idx="2">
            <a:schemeClr val="accent1"/>
          </a:fillRef>
          <a:effectRef idx="1">
            <a:schemeClr val="accent1"/>
          </a:effectRef>
          <a:fontRef idx="minor">
            <a:schemeClr val="dk1"/>
          </a:fontRef>
        </p:style>
        <p:txBody>
          <a:bodyPr tIns="2286000" rtlCol="0" anchor="t"/>
          <a:lstStyle/>
          <a:p>
            <a:pPr algn="ctr"/>
            <a:r>
              <a:rPr lang="en-US" sz="2800" dirty="0" smtClean="0">
                <a:latin typeface="Times New Roman" panose="02020603050405020304" pitchFamily="18" charset="0"/>
                <a:cs typeface="Times New Roman" panose="02020603050405020304" pitchFamily="18" charset="0"/>
              </a:rPr>
              <a:t>Dmitry Smalyuk, Oleg Tchoubar, Maksim Rakitin</a:t>
            </a:r>
            <a:endParaRPr lang="en-US" sz="2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000500" y="0"/>
            <a:ext cx="19431000" cy="1697753"/>
          </a:xfrm>
          <a:prstGeom prst="rect">
            <a:avLst/>
          </a:prstGeom>
        </p:spPr>
        <p:txBody>
          <a:bodyPr vert="horz" lIns="91440" tIns="45720" rIns="91440" bIns="45720" rtlCol="0" anchor="b">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4400" dirty="0" smtClean="0">
                <a:latin typeface="Arial Black" panose="020B0A04020102020204" pitchFamily="34" charset="0"/>
                <a:cs typeface="Times New Roman" panose="02020603050405020304" pitchFamily="18" charset="0"/>
              </a:rPr>
              <a:t>Using and Testing Synchrotron Radiation Simulation Software, SRW, and its Web-interface, Sirepo. </a:t>
            </a:r>
            <a:endParaRPr lang="en-US" sz="4400" dirty="0">
              <a:latin typeface="Arial Black" panose="020B0A04020102020204" pitchFamily="34"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3688" y="3669631"/>
            <a:ext cx="10762687" cy="180473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1515" y="3665469"/>
            <a:ext cx="5149515" cy="1888155"/>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1649" r="11101"/>
          <a:stretch/>
        </p:blipFill>
        <p:spPr>
          <a:xfrm>
            <a:off x="13244771" y="3955472"/>
            <a:ext cx="6608347" cy="1308147"/>
          </a:xfrm>
          <a:prstGeom prst="rect">
            <a:avLst/>
          </a:prstGeom>
        </p:spPr>
      </p:pic>
      <p:sp>
        <p:nvSpPr>
          <p:cNvPr id="11" name="Content Placeholder 29"/>
          <p:cNvSpPr txBox="1">
            <a:spLocks/>
          </p:cNvSpPr>
          <p:nvPr/>
        </p:nvSpPr>
        <p:spPr>
          <a:xfrm>
            <a:off x="0" y="8020161"/>
            <a:ext cx="8001000" cy="19597174"/>
          </a:xfrm>
          <a:prstGeom prst="rect">
            <a:avLst/>
          </a:prstGeom>
        </p:spPr>
        <p:txBody>
          <a:bodyPr>
            <a:noAutofit/>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During the six weeks at HSRP, I worked with synchrotron radiation simulation software </a:t>
            </a:r>
            <a:r>
              <a:rPr lang="en-US" sz="1800" dirty="0">
                <a:latin typeface="Times New Roman" panose="02020603050405020304" pitchFamily="18" charset="0"/>
                <a:cs typeface="Times New Roman" panose="02020603050405020304" pitchFamily="18" charset="0"/>
              </a:rPr>
              <a:t>called </a:t>
            </a:r>
            <a:r>
              <a:rPr lang="en-US" sz="1800" i="1" dirty="0">
                <a:latin typeface="Times New Roman" panose="02020603050405020304" pitchFamily="18" charset="0"/>
                <a:cs typeface="Times New Roman" panose="02020603050405020304" pitchFamily="18" charset="0"/>
              </a:rPr>
              <a:t>Synchrotron Radiation </a:t>
            </a:r>
            <a:r>
              <a:rPr lang="en-US" sz="1800" i="1" dirty="0" smtClean="0">
                <a:latin typeface="Times New Roman" panose="02020603050405020304" pitchFamily="18" charset="0"/>
                <a:cs typeface="Times New Roman" panose="02020603050405020304" pitchFamily="18" charset="0"/>
              </a:rPr>
              <a:t>Workshop</a:t>
            </a:r>
            <a:r>
              <a:rPr lang="en-US" sz="1800" dirty="0" smtClean="0">
                <a:latin typeface="Times New Roman" panose="02020603050405020304" pitchFamily="18" charset="0"/>
                <a:cs typeface="Times New Roman" panose="02020603050405020304" pitchFamily="18" charset="0"/>
              </a:rPr>
              <a:t>, SRW, and its web-based graphic user interface, </a:t>
            </a:r>
            <a:r>
              <a:rPr lang="en-US" sz="1800" i="1" dirty="0" smtClean="0">
                <a:latin typeface="Times New Roman" panose="02020603050405020304" pitchFamily="18" charset="0"/>
                <a:cs typeface="Times New Roman" panose="02020603050405020304" pitchFamily="18" charset="0"/>
              </a:rPr>
              <a:t>Sirepo</a:t>
            </a:r>
            <a:r>
              <a:rPr lang="en-US" sz="1800" dirty="0" smtClean="0">
                <a:latin typeface="Times New Roman" panose="02020603050405020304" pitchFamily="18" charset="0"/>
                <a:cs typeface="Times New Roman" panose="02020603050405020304" pitchFamily="18" charset="0"/>
              </a:rPr>
              <a:t>. </a:t>
            </a:r>
          </a:p>
          <a:p>
            <a:pPr marL="0" indent="0">
              <a:buNone/>
            </a:pPr>
            <a:r>
              <a:rPr lang="en-US" sz="1800" b="1" dirty="0" smtClean="0">
                <a:latin typeface="Times New Roman" panose="02020603050405020304" pitchFamily="18" charset="0"/>
                <a:cs typeface="Times New Roman" panose="02020603050405020304" pitchFamily="18" charset="0"/>
              </a:rPr>
              <a:t>SRW</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 computer software solution used to simulate </a:t>
            </a:r>
            <a:r>
              <a:rPr lang="en-US" sz="1800" i="1" dirty="0">
                <a:latin typeface="Times New Roman" panose="02020603050405020304" pitchFamily="18" charset="0"/>
                <a:cs typeface="Times New Roman" panose="02020603050405020304" pitchFamily="18" charset="0"/>
              </a:rPr>
              <a:t>synchrotron radiation </a:t>
            </a:r>
            <a:r>
              <a:rPr lang="en-US" sz="1800" dirty="0">
                <a:latin typeface="Times New Roman" panose="02020603050405020304" pitchFamily="18" charset="0"/>
                <a:cs typeface="Times New Roman" panose="02020603050405020304" pitchFamily="18" charset="0"/>
              </a:rPr>
              <a:t>(radiation produced by synchrotron particle accelerators, such as the NSLS-II) and its propagation though </a:t>
            </a:r>
            <a:r>
              <a:rPr lang="en-US" sz="1800" i="1" dirty="0">
                <a:latin typeface="Times New Roman" panose="02020603050405020304" pitchFamily="18" charset="0"/>
                <a:cs typeface="Times New Roman" panose="02020603050405020304" pitchFamily="18" charset="0"/>
              </a:rPr>
              <a:t>beamlines</a:t>
            </a:r>
            <a:r>
              <a:rPr lang="en-US" sz="1800" dirty="0">
                <a:latin typeface="Times New Roman" panose="02020603050405020304" pitchFamily="18" charset="0"/>
                <a:cs typeface="Times New Roman" panose="02020603050405020304" pitchFamily="18" charset="0"/>
              </a:rPr>
              <a:t> – systems of optical devices used to manipulate synchrotron radiation to, for example, focus or monochromatize it, making it applicable for a particular </a:t>
            </a:r>
            <a:r>
              <a:rPr lang="en-US" sz="1800" dirty="0" smtClean="0">
                <a:latin typeface="Times New Roman" panose="02020603050405020304" pitchFamily="18" charset="0"/>
                <a:cs typeface="Times New Roman" panose="02020603050405020304" pitchFamily="18" charset="0"/>
              </a:rPr>
              <a:t>use. Much </a:t>
            </a:r>
            <a:r>
              <a:rPr lang="en-US" sz="1800" dirty="0">
                <a:latin typeface="Times New Roman" panose="02020603050405020304" pitchFamily="18" charset="0"/>
                <a:cs typeface="Times New Roman" panose="02020603050405020304" pitchFamily="18" charset="0"/>
              </a:rPr>
              <a:t>of the useful radiation produced by synchrotron light sources is X-ray. Due to vast differences in optical properties between visible and X-ray radiation, optical systems designed for visible light are not applicable for X-rays. Instead, X-ray specific optical systems are designed. X-ray optics </a:t>
            </a: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more complex than visible light optics, both in the necessary calculations and the optical devices in use, and SRW can assist beamline design by taking on some of the calculations, to simulate the outcomes of propagation of X-rays through various configurations of </a:t>
            </a:r>
            <a:r>
              <a:rPr lang="en-US" sz="1800" i="1" dirty="0">
                <a:latin typeface="Times New Roman" panose="02020603050405020304" pitchFamily="18" charset="0"/>
                <a:cs typeface="Times New Roman" panose="02020603050405020304" pitchFamily="18" charset="0"/>
              </a:rPr>
              <a:t>virtual beamlines</a:t>
            </a:r>
            <a:r>
              <a:rPr lang="en-US" sz="1800" dirty="0">
                <a:latin typeface="Times New Roman" panose="02020603050405020304" pitchFamily="18" charset="0"/>
                <a:cs typeface="Times New Roman" panose="02020603050405020304" pitchFamily="18" charset="0"/>
              </a:rPr>
              <a:t> (computer models of beamlines.) </a:t>
            </a:r>
          </a:p>
          <a:p>
            <a:pPr marL="0" indent="0">
              <a:buNone/>
            </a:pPr>
            <a:r>
              <a:rPr lang="en-US" sz="1800" b="1" dirty="0">
                <a:latin typeface="Times New Roman" panose="02020603050405020304" pitchFamily="18" charset="0"/>
                <a:cs typeface="Times New Roman" panose="02020603050405020304" pitchFamily="18" charset="0"/>
              </a:rPr>
              <a:t>Sirepo</a:t>
            </a:r>
            <a:r>
              <a:rPr lang="en-US" sz="1800" dirty="0">
                <a:latin typeface="Times New Roman" panose="02020603050405020304" pitchFamily="18" charset="0"/>
                <a:cs typeface="Times New Roman" panose="02020603050405020304" pitchFamily="18" charset="0"/>
              </a:rPr>
              <a:t> is a web-based SRW interface that allows users to set up, initiate, and access the results of, SRW simulations running on remote </a:t>
            </a:r>
            <a:r>
              <a:rPr lang="en-US" sz="1800" dirty="0" smtClean="0">
                <a:latin typeface="Times New Roman" panose="02020603050405020304" pitchFamily="18" charset="0"/>
                <a:cs typeface="Times New Roman" panose="02020603050405020304" pitchFamily="18" charset="0"/>
              </a:rPr>
              <a:t>servers. Sirepo requires </a:t>
            </a:r>
            <a:r>
              <a:rPr lang="en-US" sz="1800" dirty="0">
                <a:latin typeface="Times New Roman" panose="02020603050405020304" pitchFamily="18" charset="0"/>
                <a:cs typeface="Times New Roman" panose="02020603050405020304" pitchFamily="18" charset="0"/>
              </a:rPr>
              <a:t>no familiarity with any programming language. Instead,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provides a means to create virtual beamlines and configure their simulations using a relatively simple graphic user </a:t>
            </a:r>
            <a:r>
              <a:rPr lang="en-US" sz="1800" dirty="0" smtClean="0">
                <a:latin typeface="Times New Roman" panose="02020603050405020304" pitchFamily="18" charset="0"/>
                <a:cs typeface="Times New Roman" panose="02020603050405020304" pitchFamily="18" charset="0"/>
              </a:rPr>
              <a:t>interface. The beamlines </a:t>
            </a:r>
            <a:r>
              <a:rPr lang="en-US" sz="1800" dirty="0">
                <a:latin typeface="Times New Roman" panose="02020603050405020304" pitchFamily="18" charset="0"/>
                <a:cs typeface="Times New Roman" panose="02020603050405020304" pitchFamily="18" charset="0"/>
              </a:rPr>
              <a:t>can be set up by drag-and-dropping optical elements and configuring them via their interactive pop-up </a:t>
            </a:r>
            <a:r>
              <a:rPr lang="en-US" sz="1800" dirty="0" smtClean="0">
                <a:latin typeface="Times New Roman" panose="02020603050405020304" pitchFamily="18" charset="0"/>
                <a:cs typeface="Times New Roman" panose="02020603050405020304" pitchFamily="18" charset="0"/>
              </a:rPr>
              <a:t>menus. For </a:t>
            </a:r>
            <a:r>
              <a:rPr lang="en-US" sz="1800" dirty="0">
                <a:latin typeface="Times New Roman" panose="02020603050405020304" pitchFamily="18" charset="0"/>
                <a:cs typeface="Times New Roman" panose="02020603050405020304" pitchFamily="18" charset="0"/>
              </a:rPr>
              <a:t>many elements, the software calculates or otherwise obtains </a:t>
            </a:r>
            <a:r>
              <a:rPr lang="en-US" sz="1800" dirty="0" smtClean="0">
                <a:latin typeface="Times New Roman" panose="02020603050405020304" pitchFamily="18" charset="0"/>
                <a:cs typeface="Times New Roman" panose="02020603050405020304" pitchFamily="18" charset="0"/>
              </a:rPr>
              <a:t>many of the necessary optical parameters </a:t>
            </a:r>
            <a:r>
              <a:rPr lang="en-US" sz="1800" dirty="0">
                <a:latin typeface="Times New Roman" panose="02020603050405020304" pitchFamily="18" charset="0"/>
                <a:cs typeface="Times New Roman" panose="02020603050405020304" pitchFamily="18" charset="0"/>
              </a:rPr>
              <a:t>based on few parameters provided by </a:t>
            </a:r>
            <a:r>
              <a:rPr lang="en-US" sz="1800" dirty="0" smtClean="0">
                <a:latin typeface="Times New Roman" panose="02020603050405020304" pitchFamily="18" charset="0"/>
                <a:cs typeface="Times New Roman" panose="02020603050405020304" pitchFamily="18" charset="0"/>
              </a:rPr>
              <a:t>the user</a:t>
            </a:r>
            <a:r>
              <a:rPr lang="en-US" sz="1800" dirty="0">
                <a:latin typeface="Times New Roman" panose="02020603050405020304" pitchFamily="18" charset="0"/>
                <a:cs typeface="Times New Roman" panose="02020603050405020304" pitchFamily="18" charset="0"/>
              </a:rPr>
              <a:t>. For example, it can configure a focusing mirror based on the distance from source and the distance to the desired focal </a:t>
            </a:r>
            <a:r>
              <a:rPr lang="en-US" sz="1800" dirty="0" smtClean="0">
                <a:latin typeface="Times New Roman" panose="02020603050405020304" pitchFamily="18" charset="0"/>
                <a:cs typeface="Times New Roman" panose="02020603050405020304" pitchFamily="18" charset="0"/>
              </a:rPr>
              <a:t>point that the user entered. </a:t>
            </a:r>
            <a:r>
              <a:rPr lang="en-US" sz="1800" dirty="0">
                <a:latin typeface="Times New Roman" panose="02020603050405020304" pitchFamily="18" charset="0"/>
                <a:cs typeface="Times New Roman" panose="02020603050405020304" pitchFamily="18" charset="0"/>
              </a:rPr>
              <a:t>Below </a:t>
            </a:r>
            <a:r>
              <a:rPr lang="en-US" sz="1800" dirty="0" smtClean="0">
                <a:latin typeface="Times New Roman" panose="02020603050405020304" pitchFamily="18" charset="0"/>
                <a:cs typeface="Times New Roman" panose="02020603050405020304" pitchFamily="18" charset="0"/>
              </a:rPr>
              <a:t>are two screenshots </a:t>
            </a:r>
            <a:r>
              <a:rPr lang="en-US" sz="1800" dirty="0">
                <a:latin typeface="Times New Roman" panose="02020603050405020304" pitchFamily="18" charset="0"/>
                <a:cs typeface="Times New Roman" panose="02020603050405020304" pitchFamily="18" charset="0"/>
              </a:rPr>
              <a:t>of the Sirepo web </a:t>
            </a:r>
            <a:r>
              <a:rPr lang="en-US" sz="1800" dirty="0" smtClean="0">
                <a:latin typeface="Times New Roman" panose="02020603050405020304" pitchFamily="18" charset="0"/>
                <a:cs typeface="Times New Roman" panose="02020603050405020304" pitchFamily="18" charset="0"/>
              </a:rPr>
              <a:t>interface: </a:t>
            </a:r>
            <a:r>
              <a:rPr lang="en-US" sz="1800" dirty="0">
                <a:latin typeface="Times New Roman" panose="02020603050405020304" pitchFamily="18" charset="0"/>
                <a:cs typeface="Times New Roman" panose="02020603050405020304" pitchFamily="18" charset="0"/>
              </a:rPr>
              <a:t>a whole beamline simulation page (top), and a focusing mirror configuration menu (</a:t>
            </a:r>
            <a:r>
              <a:rPr lang="en-US" sz="1800" dirty="0" smtClean="0">
                <a:latin typeface="Times New Roman" panose="02020603050405020304" pitchFamily="18" charset="0"/>
                <a:cs typeface="Times New Roman" panose="02020603050405020304" pitchFamily="18" charset="0"/>
              </a:rPr>
              <a:t>bottom).</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During my time at HSRP, I investigated performance issues in Sirepo to figure out why performing SRW simulations via Sirepo interface often took too much time, and was slower than performing identical simulation via a command line interface to SRW. I collected statistical data on the amounts of time spent by the software on various processes, visualized the data, and wrote a report; it was discovered that the main cause of the performance issues was lack of optimization in data transfer. In addition to the performance investigation, I used Sirepo and SRW to simulate actual beamlines, set up simple example simulations to illustrate </a:t>
            </a:r>
            <a:r>
              <a:rPr lang="en-US" sz="1800" dirty="0" err="1" smtClean="0">
                <a:latin typeface="Times New Roman" panose="02020603050405020304" pitchFamily="18" charset="0"/>
                <a:cs typeface="Times New Roman" panose="02020603050405020304" pitchFamily="18" charset="0"/>
              </a:rPr>
              <a:t>Sirepo’s</a:t>
            </a:r>
            <a:r>
              <a:rPr lang="en-US" sz="1800" dirty="0" smtClean="0">
                <a:latin typeface="Times New Roman" panose="02020603050405020304" pitchFamily="18" charset="0"/>
                <a:cs typeface="Times New Roman" panose="02020603050405020304" pitchFamily="18" charset="0"/>
              </a:rPr>
              <a:t> abilities, report various bugs in Sirepo, and learn about synchrotron radiation optics.</a:t>
            </a: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p:txBody>
      </p:sp>
      <p:sp>
        <p:nvSpPr>
          <p:cNvPr id="12" name="Text Placeholder 5"/>
          <p:cNvSpPr txBox="1">
            <a:spLocks/>
          </p:cNvSpPr>
          <p:nvPr/>
        </p:nvSpPr>
        <p:spPr>
          <a:xfrm>
            <a:off x="0" y="6665495"/>
            <a:ext cx="8001000" cy="1367971"/>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a:latin typeface="Arial Black" panose="020B0A04020102020204" pitchFamily="34" charset="0"/>
                <a:cs typeface="Times New Roman" panose="02020603050405020304" pitchFamily="18" charset="0"/>
              </a:rPr>
              <a:t>Abstract</a:t>
            </a:r>
          </a:p>
        </p:txBody>
      </p:sp>
      <p:sp>
        <p:nvSpPr>
          <p:cNvPr id="13" name="Content Placeholder 29"/>
          <p:cNvSpPr txBox="1">
            <a:spLocks/>
          </p:cNvSpPr>
          <p:nvPr/>
        </p:nvSpPr>
        <p:spPr>
          <a:xfrm>
            <a:off x="0" y="15035845"/>
            <a:ext cx="8001000" cy="3869775"/>
          </a:xfrm>
          <a:prstGeom prst="rect">
            <a:avLst/>
          </a:prstGeom>
        </p:spPr>
        <p:txBody>
          <a:bodyPr>
            <a:noAutofit/>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p:txBody>
      </p:sp>
      <p:sp>
        <p:nvSpPr>
          <p:cNvPr id="14" name="Text Placeholder 5"/>
          <p:cNvSpPr txBox="1">
            <a:spLocks/>
          </p:cNvSpPr>
          <p:nvPr/>
        </p:nvSpPr>
        <p:spPr>
          <a:xfrm>
            <a:off x="0" y="27617335"/>
            <a:ext cx="8001000" cy="2263591"/>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Investigating performance issues in sirepo - srw</a:t>
            </a:r>
            <a:endParaRPr lang="en-US" sz="4400" dirty="0">
              <a:latin typeface="Arial Black" panose="020B0A04020102020204" pitchFamily="34" charset="0"/>
              <a:cs typeface="Times New Roman" panose="02020603050405020304" pitchFamily="18" charset="0"/>
            </a:endParaRPr>
          </a:p>
        </p:txBody>
      </p:sp>
      <p:sp>
        <p:nvSpPr>
          <p:cNvPr id="15" name="Pentagon 14"/>
          <p:cNvSpPr/>
          <p:nvPr/>
        </p:nvSpPr>
        <p:spPr>
          <a:xfrm>
            <a:off x="0" y="29880926"/>
            <a:ext cx="4572000"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Introduction</a:t>
            </a:r>
            <a:endParaRPr lang="en-US" sz="2800" dirty="0">
              <a:latin typeface="Arial Black" panose="020B0A04020102020204" pitchFamily="34" charset="0"/>
            </a:endParaRPr>
          </a:p>
        </p:txBody>
      </p:sp>
      <p:pic>
        <p:nvPicPr>
          <p:cNvPr id="19" name="Content Placeholder 5"/>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285750" y="20260286"/>
            <a:ext cx="5022921" cy="4452577"/>
          </a:xfrm>
          <a:prstGeom prst="rect">
            <a:avLst/>
          </a:prstGeom>
          <a:ln w="12700">
            <a:solidFill>
              <a:schemeClr val="tx1"/>
            </a:solidFill>
          </a:ln>
          <a:effectLst>
            <a:outerShdw blurRad="101600" dist="38100" dir="18900000" sx="101000" sy="101000" algn="bl" rotWithShape="0">
              <a:prstClr val="black">
                <a:alpha val="43000"/>
              </a:prstClr>
            </a:outerShdw>
          </a:effectLst>
        </p:spPr>
      </p:pic>
      <p:pic>
        <p:nvPicPr>
          <p:cNvPr id="20" name="Content Placeholder 4"/>
          <p:cNvPicPr>
            <a:picLocks noChangeAspect="1"/>
          </p:cNvPicPr>
          <p:nvPr/>
        </p:nvPicPr>
        <p:blipFill rotWithShape="1">
          <a:blip r:embed="rId6">
            <a:extLst>
              <a:ext uri="{28A0092B-C50C-407E-A947-70E740481C1C}">
                <a14:useLocalDpi xmlns:a14="http://schemas.microsoft.com/office/drawing/2010/main" val="0"/>
              </a:ext>
            </a:extLst>
          </a:blip>
          <a:stretch/>
        </p:blipFill>
        <p:spPr>
          <a:xfrm>
            <a:off x="285750" y="15818645"/>
            <a:ext cx="7429500" cy="4179093"/>
          </a:xfrm>
          <a:prstGeom prst="rect">
            <a:avLst/>
          </a:prstGeom>
          <a:noFill/>
          <a:ln w="3175">
            <a:solidFill>
              <a:schemeClr val="tx1"/>
            </a:solidFill>
          </a:ln>
          <a:effectLst>
            <a:outerShdw blurRad="152400" dist="38100" dir="18900000" sx="101000" sy="101000" algn="bl" rotWithShape="0">
              <a:prstClr val="black">
                <a:alpha val="38000"/>
              </a:prstClr>
            </a:outerShdw>
          </a:effectLst>
        </p:spPr>
      </p:pic>
      <p:sp>
        <p:nvSpPr>
          <p:cNvPr id="22" name="TextBox 21"/>
          <p:cNvSpPr txBox="1"/>
          <p:nvPr/>
        </p:nvSpPr>
        <p:spPr>
          <a:xfrm>
            <a:off x="0" y="30758722"/>
            <a:ext cx="800099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Users often found that Sirepo often took way too much time to </a:t>
            </a:r>
            <a:r>
              <a:rPr lang="en-US" smtClean="0">
                <a:latin typeface="Times New Roman" panose="02020603050405020304" pitchFamily="18" charset="0"/>
                <a:cs typeface="Times New Roman" panose="02020603050405020304" pitchFamily="18" charset="0"/>
              </a:rPr>
              <a:t>perform simulations.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8286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524</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Company>BNL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Smalyuk, Dmitry</dc:creator>
  <cp:lastModifiedBy>Smalyuk, Dmitry</cp:lastModifiedBy>
  <cp:revision>16</cp:revision>
  <dcterms:created xsi:type="dcterms:W3CDTF">2016-08-11T14:30:55Z</dcterms:created>
  <dcterms:modified xsi:type="dcterms:W3CDTF">2016-08-11T17:25:57Z</dcterms:modified>
</cp:coreProperties>
</file>