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50" d="100"/>
          <a:sy n="50" d="100"/>
        </p:scale>
        <p:origin x="-2154" y="-75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smtClean="0"/>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B9D848-0A1B-4ABE-B1B7-AE4DEE1055AB}" type="datetimeFigureOut">
              <a:rPr lang="en-US" smtClean="0"/>
              <a:t>08/12/2016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343952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B9D848-0A1B-4ABE-B1B7-AE4DEE1055AB}" type="datetimeFigureOut">
              <a:rPr lang="en-US" smtClean="0"/>
              <a:t>08/12/2016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391301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B9D848-0A1B-4ABE-B1B7-AE4DEE1055AB}" type="datetimeFigureOut">
              <a:rPr lang="en-US" smtClean="0"/>
              <a:t>08/12/2016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326027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B9D848-0A1B-4ABE-B1B7-AE4DEE1055AB}" type="datetimeFigureOut">
              <a:rPr lang="en-US" smtClean="0"/>
              <a:t>08/12/2016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90960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smtClean="0"/>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B9D848-0A1B-4ABE-B1B7-AE4DEE1055AB}" type="datetimeFigureOut">
              <a:rPr lang="en-US" smtClean="0"/>
              <a:t>08/12/2016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417374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B9D848-0A1B-4ABE-B1B7-AE4DEE1055AB}" type="datetimeFigureOut">
              <a:rPr lang="en-US" smtClean="0"/>
              <a:t>08/12/2016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78906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B9D848-0A1B-4ABE-B1B7-AE4DEE1055AB}" type="datetimeFigureOut">
              <a:rPr lang="en-US" smtClean="0"/>
              <a:t>08/12/2016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16858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B9D848-0A1B-4ABE-B1B7-AE4DEE1055AB}" type="datetimeFigureOut">
              <a:rPr lang="en-US" smtClean="0"/>
              <a:t>08/12/2016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49877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9D848-0A1B-4ABE-B1B7-AE4DEE1055AB}" type="datetimeFigureOut">
              <a:rPr lang="en-US" smtClean="0"/>
              <a:t>08/12/2016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44564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smtClean="0"/>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Edit Master text styles</a:t>
            </a:r>
          </a:p>
        </p:txBody>
      </p:sp>
      <p:sp>
        <p:nvSpPr>
          <p:cNvPr id="5" name="Date Placeholder 4"/>
          <p:cNvSpPr>
            <a:spLocks noGrp="1"/>
          </p:cNvSpPr>
          <p:nvPr>
            <p:ph type="dt" sz="half" idx="10"/>
          </p:nvPr>
        </p:nvSpPr>
        <p:spPr/>
        <p:txBody>
          <a:bodyPr/>
          <a:lstStyle/>
          <a:p>
            <a:fld id="{21B9D848-0A1B-4ABE-B1B7-AE4DEE1055AB}" type="datetimeFigureOut">
              <a:rPr lang="en-US" smtClean="0"/>
              <a:t>08/12/2016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385985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smtClean="0"/>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Edit Master text styles</a:t>
            </a:r>
          </a:p>
        </p:txBody>
      </p:sp>
      <p:sp>
        <p:nvSpPr>
          <p:cNvPr id="5" name="Date Placeholder 4"/>
          <p:cNvSpPr>
            <a:spLocks noGrp="1"/>
          </p:cNvSpPr>
          <p:nvPr>
            <p:ph type="dt" sz="half" idx="10"/>
          </p:nvPr>
        </p:nvSpPr>
        <p:spPr/>
        <p:txBody>
          <a:bodyPr/>
          <a:lstStyle/>
          <a:p>
            <a:fld id="{21B9D848-0A1B-4ABE-B1B7-AE4DEE1055AB}" type="datetimeFigureOut">
              <a:rPr lang="en-US" smtClean="0"/>
              <a:t>08/12/2016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A04F9B-85E1-4A3A-94A8-6FD3EC5A3AA6}" type="slidenum">
              <a:rPr lang="en-US" smtClean="0"/>
              <a:t>‹#›</a:t>
            </a:fld>
            <a:endParaRPr lang="en-US"/>
          </a:p>
        </p:txBody>
      </p:sp>
    </p:spTree>
    <p:extLst>
      <p:ext uri="{BB962C8B-B14F-4D97-AF65-F5344CB8AC3E}">
        <p14:creationId xmlns:p14="http://schemas.microsoft.com/office/powerpoint/2010/main" val="146052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21B9D848-0A1B-4ABE-B1B7-AE4DEE1055AB}" type="datetimeFigureOut">
              <a:rPr lang="en-US" smtClean="0"/>
              <a:t>08/12/2016</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EEA04F9B-85E1-4A3A-94A8-6FD3EC5A3AA6}" type="slidenum">
              <a:rPr lang="en-US" smtClean="0"/>
              <a:t>‹#›</a:t>
            </a:fld>
            <a:endParaRPr lang="en-US"/>
          </a:p>
        </p:txBody>
      </p:sp>
    </p:spTree>
    <p:extLst>
      <p:ext uri="{BB962C8B-B14F-4D97-AF65-F5344CB8AC3E}">
        <p14:creationId xmlns:p14="http://schemas.microsoft.com/office/powerpoint/2010/main" val="38591371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tiff"/><Relationship Id="rId7" Type="http://schemas.openxmlformats.org/officeDocument/2006/relationships/image" Target="../media/image6.png"/><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707436" y="21611707"/>
            <a:ext cx="8001000" cy="12087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709427" y="17483005"/>
            <a:ext cx="8000999" cy="535531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It was clear that there was an issue within Sirepo. It was now necessary to determine what process within Sirepo took so much time. The processes performed by Sirepo are, briefly, such: waiting for server to prepare for calculation, waiting for server to perform calculation, transferring calculation results from server. One of the three contributed the most to the low performance of Sirepo. The correlation between resolution parameters and </a:t>
            </a:r>
            <a:r>
              <a:rPr lang="en-US" dirty="0" err="1" smtClean="0">
                <a:latin typeface="Times New Roman" panose="02020603050405020304" pitchFamily="18" charset="0"/>
                <a:cs typeface="Times New Roman" panose="02020603050405020304" pitchFamily="18" charset="0"/>
              </a:rPr>
              <a:t>Sirepo’s</a:t>
            </a:r>
            <a:r>
              <a:rPr lang="en-US" dirty="0" smtClean="0">
                <a:latin typeface="Times New Roman" panose="02020603050405020304" pitchFamily="18" charset="0"/>
                <a:cs typeface="Times New Roman" panose="02020603050405020304" pitchFamily="18" charset="0"/>
              </a:rPr>
              <a:t> lag behind command line led my mentor to propose that the cause of </a:t>
            </a:r>
            <a:r>
              <a:rPr lang="en-US" dirty="0" err="1" smtClean="0">
                <a:latin typeface="Times New Roman" panose="02020603050405020304" pitchFamily="18" charset="0"/>
                <a:cs typeface="Times New Roman" panose="02020603050405020304" pitchFamily="18" charset="0"/>
              </a:rPr>
              <a:t>Sirepo’s</a:t>
            </a:r>
            <a:r>
              <a:rPr lang="en-US" dirty="0" smtClean="0">
                <a:latin typeface="Times New Roman" panose="02020603050405020304" pitchFamily="18" charset="0"/>
                <a:cs typeface="Times New Roman" panose="02020603050405020304" pitchFamily="18" charset="0"/>
              </a:rPr>
              <a:t> long wait times was the time spent on transferring results data from server to client. While the command line interface only transferred a small graphic report of simulation results to client, Sirepo sent all of the result data to the user’s computer in order to allow the user to zoom in to the graphic report. At higher resolutions, more precise results were produces, and thus more results data was transferred. It therefore made sense that, if higher resolutions led to longer wait times, it must have been data transfer that caused the long wait times. Thus, the </a:t>
            </a:r>
            <a:r>
              <a:rPr lang="en-US" b="1" dirty="0" smtClean="0">
                <a:latin typeface="Times New Roman" panose="02020603050405020304" pitchFamily="18" charset="0"/>
                <a:cs typeface="Times New Roman" panose="02020603050405020304" pitchFamily="18" charset="0"/>
              </a:rPr>
              <a:t>hypothesis</a:t>
            </a:r>
            <a:r>
              <a:rPr lang="en-US" dirty="0" smtClean="0">
                <a:latin typeface="Times New Roman" panose="02020603050405020304" pitchFamily="18" charset="0"/>
                <a:cs typeface="Times New Roman" panose="02020603050405020304" pitchFamily="18" charset="0"/>
              </a:rPr>
              <a:t> of this investigation was such:</a:t>
            </a:r>
          </a:p>
          <a:p>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	The main cause of the difference in user wait times for SRW simulations between the Sirepo interface and the command line interface is the difference in the amounts of data transferred from server to client by the software when accessed through the two interfaces.. </a:t>
            </a:r>
          </a:p>
        </p:txBody>
      </p:sp>
      <p:sp>
        <p:nvSpPr>
          <p:cNvPr id="5" name="Rectangle 4"/>
          <p:cNvSpPr/>
          <p:nvPr/>
        </p:nvSpPr>
        <p:spPr>
          <a:xfrm>
            <a:off x="0" y="-336885"/>
            <a:ext cx="27432000" cy="6277801"/>
          </a:xfrm>
          <a:prstGeom prst="rect">
            <a:avLst/>
          </a:prstGeom>
          <a:ln/>
        </p:spPr>
        <p:style>
          <a:lnRef idx="1">
            <a:schemeClr val="accent1"/>
          </a:lnRef>
          <a:fillRef idx="2">
            <a:schemeClr val="accent1"/>
          </a:fillRef>
          <a:effectRef idx="1">
            <a:schemeClr val="accent1"/>
          </a:effectRef>
          <a:fontRef idx="minor">
            <a:schemeClr val="dk1"/>
          </a:fontRef>
        </p:style>
        <p:txBody>
          <a:bodyPr tIns="1828800" rtlCol="0" anchor="t"/>
          <a:lstStyle/>
          <a:p>
            <a:pPr lvl="1" algn="ctr"/>
            <a:r>
              <a:rPr lang="en-US" sz="2800" dirty="0">
                <a:latin typeface="Times New Roman" panose="02020603050405020304" pitchFamily="18" charset="0"/>
                <a:cs typeface="Times New Roman" panose="02020603050405020304" pitchFamily="18" charset="0"/>
              </a:rPr>
              <a:t>Dmitry Smalyuk, Oleg Tchoubar, Maksim Rakitin</a:t>
            </a:r>
          </a:p>
          <a:p>
            <a:pPr lvl="1" algn="ctr"/>
            <a:endParaRPr lang="en-US" sz="28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4000499" y="-430149"/>
            <a:ext cx="19431000" cy="1697753"/>
          </a:xfrm>
          <a:prstGeom prst="rect">
            <a:avLst/>
          </a:prstGeom>
        </p:spPr>
        <p:txBody>
          <a:bodyPr vert="horz" lIns="91440" tIns="45720" rIns="91440" bIns="45720" rtlCol="0" anchor="b">
            <a:norm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r>
              <a:rPr lang="en-US" sz="4400" dirty="0" smtClean="0">
                <a:latin typeface="Arial Black" panose="020B0A04020102020204" pitchFamily="34" charset="0"/>
                <a:cs typeface="Times New Roman" panose="02020603050405020304" pitchFamily="18" charset="0"/>
              </a:rPr>
              <a:t>Using and Testing Synchrotron Radiation Simulation Software, SRW, and its Web-interface, Sirepo. </a:t>
            </a:r>
            <a:endParaRPr lang="en-US" sz="4400" dirty="0">
              <a:latin typeface="Arial Black" panose="020B0A04020102020204" pitchFamily="34"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3687" y="3042599"/>
            <a:ext cx="10762687" cy="180473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1513" y="2959181"/>
            <a:ext cx="5149515" cy="1888155"/>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11649" r="11101"/>
          <a:stretch/>
        </p:blipFill>
        <p:spPr>
          <a:xfrm>
            <a:off x="13244770" y="3541661"/>
            <a:ext cx="6608347" cy="1308147"/>
          </a:xfrm>
          <a:prstGeom prst="rect">
            <a:avLst/>
          </a:prstGeom>
        </p:spPr>
      </p:pic>
      <p:sp>
        <p:nvSpPr>
          <p:cNvPr id="11" name="Content Placeholder 29"/>
          <p:cNvSpPr txBox="1">
            <a:spLocks/>
          </p:cNvSpPr>
          <p:nvPr/>
        </p:nvSpPr>
        <p:spPr>
          <a:xfrm>
            <a:off x="-5235" y="7308304"/>
            <a:ext cx="8001000" cy="21599867"/>
          </a:xfrm>
          <a:prstGeom prst="rect">
            <a:avLst/>
          </a:prstGeom>
        </p:spPr>
        <p:txBody>
          <a:bodyPr>
            <a:noAutofit/>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During the six weeks at HSRP, I worked with synchrotron radiation simulation software </a:t>
            </a:r>
            <a:r>
              <a:rPr lang="en-US" sz="1800" dirty="0">
                <a:latin typeface="Times New Roman" panose="02020603050405020304" pitchFamily="18" charset="0"/>
                <a:cs typeface="Times New Roman" panose="02020603050405020304" pitchFamily="18" charset="0"/>
              </a:rPr>
              <a:t>called </a:t>
            </a:r>
            <a:r>
              <a:rPr lang="en-US" sz="1800" i="1" dirty="0">
                <a:latin typeface="Times New Roman" panose="02020603050405020304" pitchFamily="18" charset="0"/>
                <a:cs typeface="Times New Roman" panose="02020603050405020304" pitchFamily="18" charset="0"/>
              </a:rPr>
              <a:t>Synchrotron Radiation </a:t>
            </a:r>
            <a:r>
              <a:rPr lang="en-US" sz="1800" i="1" dirty="0" smtClean="0">
                <a:latin typeface="Times New Roman" panose="02020603050405020304" pitchFamily="18" charset="0"/>
                <a:cs typeface="Times New Roman" panose="02020603050405020304" pitchFamily="18" charset="0"/>
              </a:rPr>
              <a:t>Workshop</a:t>
            </a:r>
            <a:r>
              <a:rPr lang="en-US" sz="1800" dirty="0" smtClean="0">
                <a:latin typeface="Times New Roman" panose="02020603050405020304" pitchFamily="18" charset="0"/>
                <a:cs typeface="Times New Roman" panose="02020603050405020304" pitchFamily="18" charset="0"/>
              </a:rPr>
              <a:t>, SRW, and its web-based graphic user interface, </a:t>
            </a:r>
            <a:r>
              <a:rPr lang="en-US" sz="1800" i="1" dirty="0" smtClean="0">
                <a:latin typeface="Times New Roman" panose="02020603050405020304" pitchFamily="18" charset="0"/>
                <a:cs typeface="Times New Roman" panose="02020603050405020304" pitchFamily="18" charset="0"/>
              </a:rPr>
              <a:t>Sirepo</a:t>
            </a:r>
            <a:r>
              <a:rPr lang="en-US" sz="1800" dirty="0" smtClean="0">
                <a:latin typeface="Times New Roman" panose="02020603050405020304" pitchFamily="18" charset="0"/>
                <a:cs typeface="Times New Roman" panose="02020603050405020304" pitchFamily="18" charset="0"/>
              </a:rPr>
              <a:t>. </a:t>
            </a:r>
          </a:p>
          <a:p>
            <a:pPr marL="0" indent="0">
              <a:buNone/>
            </a:pPr>
            <a:r>
              <a:rPr lang="en-US" sz="1800" b="1" dirty="0" smtClean="0">
                <a:latin typeface="Times New Roman" panose="02020603050405020304" pitchFamily="18" charset="0"/>
                <a:cs typeface="Times New Roman" panose="02020603050405020304" pitchFamily="18" charset="0"/>
              </a:rPr>
              <a:t>SRW</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a computer software solution used to simulate </a:t>
            </a:r>
            <a:r>
              <a:rPr lang="en-US" sz="1800" i="1" dirty="0">
                <a:latin typeface="Times New Roman" panose="02020603050405020304" pitchFamily="18" charset="0"/>
                <a:cs typeface="Times New Roman" panose="02020603050405020304" pitchFamily="18" charset="0"/>
              </a:rPr>
              <a:t>synchrotron radiation </a:t>
            </a:r>
            <a:r>
              <a:rPr lang="en-US" sz="1800" dirty="0">
                <a:latin typeface="Times New Roman" panose="02020603050405020304" pitchFamily="18" charset="0"/>
                <a:cs typeface="Times New Roman" panose="02020603050405020304" pitchFamily="18" charset="0"/>
              </a:rPr>
              <a:t>(radiation produced by synchrotron particle accelerators, such as the NSLS-II) and its propagation though </a:t>
            </a:r>
            <a:r>
              <a:rPr lang="en-US" sz="1800" i="1" dirty="0">
                <a:latin typeface="Times New Roman" panose="02020603050405020304" pitchFamily="18" charset="0"/>
                <a:cs typeface="Times New Roman" panose="02020603050405020304" pitchFamily="18" charset="0"/>
              </a:rPr>
              <a:t>beamlines</a:t>
            </a:r>
            <a:r>
              <a:rPr lang="en-US" sz="1800" dirty="0">
                <a:latin typeface="Times New Roman" panose="02020603050405020304" pitchFamily="18" charset="0"/>
                <a:cs typeface="Times New Roman" panose="02020603050405020304" pitchFamily="18" charset="0"/>
              </a:rPr>
              <a:t> – systems of optical devices used to manipulate synchrotron radiation to, for example, focus or monochromatize it, making it applicable for a particular </a:t>
            </a:r>
            <a:r>
              <a:rPr lang="en-US" sz="1800" dirty="0" smtClean="0">
                <a:latin typeface="Times New Roman" panose="02020603050405020304" pitchFamily="18" charset="0"/>
                <a:cs typeface="Times New Roman" panose="02020603050405020304" pitchFamily="18" charset="0"/>
              </a:rPr>
              <a:t>use. Much </a:t>
            </a:r>
            <a:r>
              <a:rPr lang="en-US" sz="1800" dirty="0">
                <a:latin typeface="Times New Roman" panose="02020603050405020304" pitchFamily="18" charset="0"/>
                <a:cs typeface="Times New Roman" panose="02020603050405020304" pitchFamily="18" charset="0"/>
              </a:rPr>
              <a:t>of the useful radiation produced by synchrotron light sources is X-ray. Due to vast differences in optical properties between visible and X-ray radiation, optical systems designed for visible light are not applicable for X-rays. Instead, X-ray specific optical systems are designed. X-ray optics </a:t>
            </a:r>
            <a:r>
              <a:rPr lang="en-US" sz="1800" dirty="0" smtClean="0">
                <a:latin typeface="Times New Roman" panose="02020603050405020304" pitchFamily="18" charset="0"/>
                <a:cs typeface="Times New Roman" panose="02020603050405020304" pitchFamily="18" charset="0"/>
              </a:rPr>
              <a:t>is </a:t>
            </a:r>
            <a:r>
              <a:rPr lang="en-US" sz="1800" dirty="0">
                <a:latin typeface="Times New Roman" panose="02020603050405020304" pitchFamily="18" charset="0"/>
                <a:cs typeface="Times New Roman" panose="02020603050405020304" pitchFamily="18" charset="0"/>
              </a:rPr>
              <a:t>more complex than visible light optics, both in the necessary calculations and the optical devices in use, and SRW can assist beamline design by taking on some of the calculations, to simulate the outcomes of propagation of X-rays through various configurations of </a:t>
            </a:r>
            <a:r>
              <a:rPr lang="en-US" sz="1800" i="1" dirty="0">
                <a:latin typeface="Times New Roman" panose="02020603050405020304" pitchFamily="18" charset="0"/>
                <a:cs typeface="Times New Roman" panose="02020603050405020304" pitchFamily="18" charset="0"/>
              </a:rPr>
              <a:t>virtual beamlines</a:t>
            </a:r>
            <a:r>
              <a:rPr lang="en-US" sz="1800" dirty="0">
                <a:latin typeface="Times New Roman" panose="02020603050405020304" pitchFamily="18" charset="0"/>
                <a:cs typeface="Times New Roman" panose="02020603050405020304" pitchFamily="18" charset="0"/>
              </a:rPr>
              <a:t> (computer models of beamlines.) </a:t>
            </a:r>
          </a:p>
          <a:p>
            <a:pPr marL="0" indent="0">
              <a:buNone/>
            </a:pPr>
            <a:r>
              <a:rPr lang="en-US" sz="1800" b="1" dirty="0">
                <a:latin typeface="Times New Roman" panose="02020603050405020304" pitchFamily="18" charset="0"/>
                <a:cs typeface="Times New Roman" panose="02020603050405020304" pitchFamily="18" charset="0"/>
              </a:rPr>
              <a:t>Sirepo</a:t>
            </a:r>
            <a:r>
              <a:rPr lang="en-US" sz="1800" dirty="0">
                <a:latin typeface="Times New Roman" panose="02020603050405020304" pitchFamily="18" charset="0"/>
                <a:cs typeface="Times New Roman" panose="02020603050405020304" pitchFamily="18" charset="0"/>
              </a:rPr>
              <a:t> is a </a:t>
            </a:r>
            <a:r>
              <a:rPr lang="en-US" sz="1800" dirty="0" smtClean="0">
                <a:latin typeface="Times New Roman" panose="02020603050405020304" pitchFamily="18" charset="0"/>
                <a:cs typeface="Times New Roman" panose="02020603050405020304" pitchFamily="18" charset="0"/>
              </a:rPr>
              <a:t>web </a:t>
            </a:r>
            <a:r>
              <a:rPr lang="en-US" sz="1800" dirty="0">
                <a:latin typeface="Times New Roman" panose="02020603050405020304" pitchFamily="18" charset="0"/>
                <a:cs typeface="Times New Roman" panose="02020603050405020304" pitchFamily="18" charset="0"/>
              </a:rPr>
              <a:t>SRW interface that allows users to set up, initiate, and access the results of, SRW simulations running on remote </a:t>
            </a:r>
            <a:r>
              <a:rPr lang="en-US" sz="1800" dirty="0" smtClean="0">
                <a:latin typeface="Times New Roman" panose="02020603050405020304" pitchFamily="18" charset="0"/>
                <a:cs typeface="Times New Roman" panose="02020603050405020304" pitchFamily="18" charset="0"/>
              </a:rPr>
              <a:t>servers. Sirepo requires </a:t>
            </a:r>
            <a:r>
              <a:rPr lang="en-US" sz="1800" dirty="0">
                <a:latin typeface="Times New Roman" panose="02020603050405020304" pitchFamily="18" charset="0"/>
                <a:cs typeface="Times New Roman" panose="02020603050405020304" pitchFamily="18" charset="0"/>
              </a:rPr>
              <a:t>no familiarity with any programming language. Instead, </a:t>
            </a: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provides a means to create virtual beamlines and configure their simulations using a relatively simple graphic user </a:t>
            </a:r>
            <a:r>
              <a:rPr lang="en-US" sz="1800" dirty="0" smtClean="0">
                <a:latin typeface="Times New Roman" panose="02020603050405020304" pitchFamily="18" charset="0"/>
                <a:cs typeface="Times New Roman" panose="02020603050405020304" pitchFamily="18" charset="0"/>
              </a:rPr>
              <a:t>interface. The beamlines </a:t>
            </a:r>
            <a:r>
              <a:rPr lang="en-US" sz="1800" dirty="0">
                <a:latin typeface="Times New Roman" panose="02020603050405020304" pitchFamily="18" charset="0"/>
                <a:cs typeface="Times New Roman" panose="02020603050405020304" pitchFamily="18" charset="0"/>
              </a:rPr>
              <a:t>can be set up by drag-and-dropping optical elements and configuring them via their interactive pop-up </a:t>
            </a:r>
            <a:r>
              <a:rPr lang="en-US" sz="1800" dirty="0" smtClean="0">
                <a:latin typeface="Times New Roman" panose="02020603050405020304" pitchFamily="18" charset="0"/>
                <a:cs typeface="Times New Roman" panose="02020603050405020304" pitchFamily="18" charset="0"/>
              </a:rPr>
              <a:t>menus. For </a:t>
            </a:r>
            <a:r>
              <a:rPr lang="en-US" sz="1800" dirty="0">
                <a:latin typeface="Times New Roman" panose="02020603050405020304" pitchFamily="18" charset="0"/>
                <a:cs typeface="Times New Roman" panose="02020603050405020304" pitchFamily="18" charset="0"/>
              </a:rPr>
              <a:t>many elements, the software calculates or otherwise obtains </a:t>
            </a:r>
            <a:r>
              <a:rPr lang="en-US" sz="1800" dirty="0" smtClean="0">
                <a:latin typeface="Times New Roman" panose="02020603050405020304" pitchFamily="18" charset="0"/>
                <a:cs typeface="Times New Roman" panose="02020603050405020304" pitchFamily="18" charset="0"/>
              </a:rPr>
              <a:t>many of the necessary optical parameters </a:t>
            </a:r>
            <a:r>
              <a:rPr lang="en-US" sz="1800" dirty="0">
                <a:latin typeface="Times New Roman" panose="02020603050405020304" pitchFamily="18" charset="0"/>
                <a:cs typeface="Times New Roman" panose="02020603050405020304" pitchFamily="18" charset="0"/>
              </a:rPr>
              <a:t>based on few parameters provided by </a:t>
            </a:r>
            <a:r>
              <a:rPr lang="en-US" sz="1800" dirty="0" smtClean="0">
                <a:latin typeface="Times New Roman" panose="02020603050405020304" pitchFamily="18" charset="0"/>
                <a:cs typeface="Times New Roman" panose="02020603050405020304" pitchFamily="18" charset="0"/>
              </a:rPr>
              <a:t>the user</a:t>
            </a:r>
            <a:r>
              <a:rPr lang="en-US" sz="1800" dirty="0">
                <a:latin typeface="Times New Roman" panose="02020603050405020304" pitchFamily="18" charset="0"/>
                <a:cs typeface="Times New Roman" panose="02020603050405020304" pitchFamily="18" charset="0"/>
              </a:rPr>
              <a:t>. For example, it can configure a focusing mirror based on the distance from source and the distance to the desired focal </a:t>
            </a:r>
            <a:r>
              <a:rPr lang="en-US" sz="1800" dirty="0" smtClean="0">
                <a:latin typeface="Times New Roman" panose="02020603050405020304" pitchFamily="18" charset="0"/>
                <a:cs typeface="Times New Roman" panose="02020603050405020304" pitchFamily="18" charset="0"/>
              </a:rPr>
              <a:t>point that the user entered. </a:t>
            </a:r>
            <a:r>
              <a:rPr lang="en-US" sz="1800" dirty="0">
                <a:latin typeface="Times New Roman" panose="02020603050405020304" pitchFamily="18" charset="0"/>
                <a:cs typeface="Times New Roman" panose="02020603050405020304" pitchFamily="18" charset="0"/>
              </a:rPr>
              <a:t>Below </a:t>
            </a:r>
            <a:r>
              <a:rPr lang="en-US" sz="1800" dirty="0" smtClean="0">
                <a:latin typeface="Times New Roman" panose="02020603050405020304" pitchFamily="18" charset="0"/>
                <a:cs typeface="Times New Roman" panose="02020603050405020304" pitchFamily="18" charset="0"/>
              </a:rPr>
              <a:t>are two screenshots </a:t>
            </a:r>
            <a:r>
              <a:rPr lang="en-US" sz="1800" dirty="0">
                <a:latin typeface="Times New Roman" panose="02020603050405020304" pitchFamily="18" charset="0"/>
                <a:cs typeface="Times New Roman" panose="02020603050405020304" pitchFamily="18" charset="0"/>
              </a:rPr>
              <a:t>of the Sirepo web </a:t>
            </a:r>
            <a:r>
              <a:rPr lang="en-US" sz="1800" dirty="0" smtClean="0">
                <a:latin typeface="Times New Roman" panose="02020603050405020304" pitchFamily="18" charset="0"/>
                <a:cs typeface="Times New Roman" panose="02020603050405020304" pitchFamily="18" charset="0"/>
              </a:rPr>
              <a:t>interface: </a:t>
            </a:r>
            <a:r>
              <a:rPr lang="en-US" sz="1800" dirty="0">
                <a:latin typeface="Times New Roman" panose="02020603050405020304" pitchFamily="18" charset="0"/>
                <a:cs typeface="Times New Roman" panose="02020603050405020304" pitchFamily="18" charset="0"/>
              </a:rPr>
              <a:t>a whole beamline simulation page </a:t>
            </a:r>
            <a:r>
              <a:rPr lang="en-US" sz="1800" dirty="0" smtClean="0">
                <a:latin typeface="Times New Roman" panose="02020603050405020304" pitchFamily="18" charset="0"/>
                <a:cs typeface="Times New Roman" panose="02020603050405020304" pitchFamily="18" charset="0"/>
              </a:rPr>
              <a:t>(Figure 1.), </a:t>
            </a:r>
            <a:r>
              <a:rPr lang="en-US" sz="1800" dirty="0">
                <a:latin typeface="Times New Roman" panose="02020603050405020304" pitchFamily="18" charset="0"/>
                <a:cs typeface="Times New Roman" panose="02020603050405020304" pitchFamily="18" charset="0"/>
              </a:rPr>
              <a:t>and a focusing mirror configuration menu </a:t>
            </a:r>
            <a:r>
              <a:rPr lang="en-US" sz="1800" dirty="0" smtClean="0">
                <a:latin typeface="Times New Roman" panose="02020603050405020304" pitchFamily="18" charset="0"/>
                <a:cs typeface="Times New Roman" panose="02020603050405020304" pitchFamily="18" charset="0"/>
              </a:rPr>
              <a:t>(Figure 2.).</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smtClean="0">
                <a:latin typeface="Times New Roman" panose="02020603050405020304" pitchFamily="18" charset="0"/>
                <a:cs typeface="Times New Roman" panose="02020603050405020304" pitchFamily="18" charset="0"/>
              </a:rPr>
              <a:t>During my time at HSRP, I investigated performance issues in Sirepo to figure out why performing SRW simulations via Sirepo interface often took too much time, and was slower than performing identical simulation via a command line interface to SRW. I collected statistical data on the amounts of time spent by the software on various processes, visualized the data, and wrote a report; it was discovered that the main cause of the performance issues was lack of optimization in data transfer. In addition to the performance investigation, I used Sirepo and SRW to simulate actual beamlines, set up simple example simulations to illustrate </a:t>
            </a:r>
            <a:r>
              <a:rPr lang="en-US" sz="1800" dirty="0" err="1" smtClean="0">
                <a:latin typeface="Times New Roman" panose="02020603050405020304" pitchFamily="18" charset="0"/>
                <a:cs typeface="Times New Roman" panose="02020603050405020304" pitchFamily="18" charset="0"/>
              </a:rPr>
              <a:t>Sirepo’s</a:t>
            </a:r>
            <a:r>
              <a:rPr lang="en-US" sz="1800" dirty="0" smtClean="0">
                <a:latin typeface="Times New Roman" panose="02020603050405020304" pitchFamily="18" charset="0"/>
                <a:cs typeface="Times New Roman" panose="02020603050405020304" pitchFamily="18" charset="0"/>
              </a:rPr>
              <a:t> abilities, report various bugs in Sirepo, and learn about synchrotron radiation optics.</a:t>
            </a:r>
          </a:p>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p:txBody>
      </p:sp>
      <p:sp>
        <p:nvSpPr>
          <p:cNvPr id="12" name="Text Placeholder 5"/>
          <p:cNvSpPr txBox="1">
            <a:spLocks/>
          </p:cNvSpPr>
          <p:nvPr/>
        </p:nvSpPr>
        <p:spPr>
          <a:xfrm>
            <a:off x="-5235" y="5953639"/>
            <a:ext cx="8001000" cy="1367971"/>
          </a:xfrm>
          <a:prstGeom prst="round1Rect">
            <a:avLst/>
          </a:prstGeom>
          <a:solidFill>
            <a:schemeClr val="accent6">
              <a:lumMod val="75000"/>
            </a:schemeClr>
          </a:solidFill>
        </p:spPr>
        <p:txBody>
          <a:bodyPr vert="horz" lIns="304800" tIns="38100" rIns="76200" bIns="3810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pPr algn="ctr"/>
            <a:r>
              <a:rPr lang="en-US" sz="4400" dirty="0">
                <a:latin typeface="Arial Black" panose="020B0A04020102020204" pitchFamily="34" charset="0"/>
                <a:cs typeface="Times New Roman" panose="02020603050405020304" pitchFamily="18" charset="0"/>
              </a:rPr>
              <a:t>Abstract</a:t>
            </a:r>
          </a:p>
        </p:txBody>
      </p:sp>
      <p:sp>
        <p:nvSpPr>
          <p:cNvPr id="13" name="Content Placeholder 29"/>
          <p:cNvSpPr txBox="1">
            <a:spLocks/>
          </p:cNvSpPr>
          <p:nvPr/>
        </p:nvSpPr>
        <p:spPr>
          <a:xfrm>
            <a:off x="-5235" y="14323989"/>
            <a:ext cx="8001000" cy="3869775"/>
          </a:xfrm>
          <a:prstGeom prst="rect">
            <a:avLst/>
          </a:prstGeom>
        </p:spPr>
        <p:txBody>
          <a:bodyPr>
            <a:noAutofit/>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algn="just">
              <a:lnSpc>
                <a:spcPct val="100000"/>
              </a:lnSpc>
              <a:buNone/>
            </a:pPr>
            <a:endParaRPr lang="en-US" sz="1800" dirty="0" smtClean="0">
              <a:latin typeface="Times New Roman" panose="02020603050405020304" pitchFamily="18" charset="0"/>
              <a:cs typeface="Times New Roman" panose="02020603050405020304" pitchFamily="18" charset="0"/>
            </a:endParaRPr>
          </a:p>
        </p:txBody>
      </p:sp>
      <p:sp>
        <p:nvSpPr>
          <p:cNvPr id="14" name="Text Placeholder 5"/>
          <p:cNvSpPr txBox="1">
            <a:spLocks/>
          </p:cNvSpPr>
          <p:nvPr/>
        </p:nvSpPr>
        <p:spPr>
          <a:xfrm>
            <a:off x="0" y="28239431"/>
            <a:ext cx="8001000" cy="2263591"/>
          </a:xfrm>
          <a:prstGeom prst="round1Rect">
            <a:avLst/>
          </a:prstGeom>
          <a:solidFill>
            <a:schemeClr val="accent6">
              <a:lumMod val="75000"/>
            </a:schemeClr>
          </a:solidFill>
        </p:spPr>
        <p:txBody>
          <a:bodyPr vert="horz" lIns="304800" tIns="38100" rIns="76200" bIns="3810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pPr algn="ctr"/>
            <a:r>
              <a:rPr lang="en-US" sz="4400" dirty="0" smtClean="0">
                <a:latin typeface="Arial Black" panose="020B0A04020102020204" pitchFamily="34" charset="0"/>
                <a:cs typeface="Times New Roman" panose="02020603050405020304" pitchFamily="18" charset="0"/>
              </a:rPr>
              <a:t>Investigating performance issues in sirepo - srw</a:t>
            </a:r>
            <a:endParaRPr lang="en-US" sz="4400" dirty="0">
              <a:latin typeface="Arial Black" panose="020B0A04020102020204" pitchFamily="34" charset="0"/>
              <a:cs typeface="Times New Roman" panose="02020603050405020304" pitchFamily="18" charset="0"/>
            </a:endParaRPr>
          </a:p>
        </p:txBody>
      </p:sp>
      <p:sp>
        <p:nvSpPr>
          <p:cNvPr id="15" name="Pentagon 14"/>
          <p:cNvSpPr/>
          <p:nvPr/>
        </p:nvSpPr>
        <p:spPr>
          <a:xfrm>
            <a:off x="-5235" y="30503022"/>
            <a:ext cx="4932947"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Introduction</a:t>
            </a:r>
            <a:endParaRPr lang="en-US" sz="2800" dirty="0">
              <a:latin typeface="Arial Black" panose="020B0A04020102020204" pitchFamily="34" charset="0"/>
            </a:endParaRPr>
          </a:p>
        </p:txBody>
      </p:sp>
      <p:pic>
        <p:nvPicPr>
          <p:cNvPr id="19" name="Content Placeholder 5"/>
          <p:cNvPicPr>
            <a:picLocks noChangeAspect="1"/>
          </p:cNvPicPr>
          <p:nvPr/>
        </p:nvPicPr>
        <p:blipFill rotWithShape="1">
          <a:blip r:embed="rId5">
            <a:extLst>
              <a:ext uri="{28A0092B-C50C-407E-A947-70E740481C1C}">
                <a14:useLocalDpi xmlns:a14="http://schemas.microsoft.com/office/drawing/2010/main" val="0"/>
              </a:ext>
            </a:extLst>
          </a:blip>
          <a:stretch/>
        </p:blipFill>
        <p:spPr>
          <a:xfrm>
            <a:off x="1257351" y="19983243"/>
            <a:ext cx="5635275" cy="4995399"/>
          </a:xfrm>
          <a:prstGeom prst="rect">
            <a:avLst/>
          </a:prstGeom>
          <a:ln w="12700">
            <a:solidFill>
              <a:schemeClr val="tx1"/>
            </a:solidFill>
          </a:ln>
          <a:effectLst>
            <a:outerShdw blurRad="266700" dist="38100" dir="10800000" sx="102000" sy="102000" algn="r" rotWithShape="0">
              <a:prstClr val="black">
                <a:alpha val="40000"/>
              </a:prstClr>
            </a:outerShdw>
          </a:effectLst>
        </p:spPr>
      </p:pic>
      <p:pic>
        <p:nvPicPr>
          <p:cNvPr id="20" name="Content Placeholder 4"/>
          <p:cNvPicPr>
            <a:picLocks noChangeAspect="1"/>
          </p:cNvPicPr>
          <p:nvPr/>
        </p:nvPicPr>
        <p:blipFill rotWithShape="1">
          <a:blip r:embed="rId6">
            <a:extLst>
              <a:ext uri="{28A0092B-C50C-407E-A947-70E740481C1C}">
                <a14:useLocalDpi xmlns:a14="http://schemas.microsoft.com/office/drawing/2010/main" val="0"/>
              </a:ext>
            </a:extLst>
          </a:blip>
          <a:stretch/>
        </p:blipFill>
        <p:spPr>
          <a:xfrm>
            <a:off x="280514" y="15098457"/>
            <a:ext cx="7587738" cy="4268102"/>
          </a:xfrm>
          <a:prstGeom prst="rect">
            <a:avLst/>
          </a:prstGeom>
          <a:noFill/>
          <a:ln w="3175">
            <a:solidFill>
              <a:schemeClr val="tx1"/>
            </a:solidFill>
          </a:ln>
          <a:effectLst>
            <a:outerShdw blurRad="266700" dist="38100" dir="10800000" sx="102000" sy="102000" algn="r" rotWithShape="0">
              <a:prstClr val="black">
                <a:alpha val="40000"/>
              </a:prstClr>
            </a:outerShdw>
          </a:effectLst>
        </p:spPr>
      </p:pic>
      <p:sp>
        <p:nvSpPr>
          <p:cNvPr id="22" name="TextBox 21"/>
          <p:cNvSpPr txBox="1"/>
          <p:nvPr/>
        </p:nvSpPr>
        <p:spPr>
          <a:xfrm>
            <a:off x="0" y="31380818"/>
            <a:ext cx="8000999" cy="2308324"/>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SRW can be accessed via two interfaces – either a command line interface or the web interface Sirepo. Users often found that Sirepo took way too much time to perform SRW simulations that were executed much faster via the command line. To determine whether there was a significant difference between the speed of execution via Sirepo and speed of execution via command line interface, and, if there was such difference, to potentially find its cause, I performed a variety of testing on both the command line and Sirepo interfaces, running various SRW simulations and collecting statistics.</a:t>
            </a:r>
          </a:p>
        </p:txBody>
      </p:sp>
      <p:pic>
        <p:nvPicPr>
          <p:cNvPr id="16" name="Picture 15"/>
          <p:cNvPicPr/>
          <p:nvPr/>
        </p:nvPicPr>
        <p:blipFill>
          <a:blip r:embed="rId7">
            <a:extLst>
              <a:ext uri="{28A0092B-C50C-407E-A947-70E740481C1C}">
                <a14:useLocalDpi xmlns:a14="http://schemas.microsoft.com/office/drawing/2010/main" val="0"/>
              </a:ext>
            </a:extLst>
          </a:blip>
          <a:stretch>
            <a:fillRect/>
          </a:stretch>
        </p:blipFill>
        <p:spPr>
          <a:xfrm>
            <a:off x="9709427" y="10960800"/>
            <a:ext cx="7999009" cy="5969259"/>
          </a:xfrm>
          <a:prstGeom prst="rect">
            <a:avLst/>
          </a:prstGeom>
          <a:effectLst>
            <a:outerShdw blurRad="266700" sx="102000" sy="102000" algn="ctr" rotWithShape="0">
              <a:prstClr val="black">
                <a:alpha val="40000"/>
              </a:prstClr>
            </a:outerShdw>
          </a:effectLst>
        </p:spPr>
      </p:pic>
      <p:sp>
        <p:nvSpPr>
          <p:cNvPr id="2" name="Rectangle 1"/>
          <p:cNvSpPr/>
          <p:nvPr/>
        </p:nvSpPr>
        <p:spPr>
          <a:xfrm>
            <a:off x="9710265" y="9564374"/>
            <a:ext cx="8001000" cy="1200329"/>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At </a:t>
            </a:r>
            <a:r>
              <a:rPr lang="en-US" dirty="0">
                <a:latin typeface="Times New Roman" panose="02020603050405020304" pitchFamily="18" charset="0"/>
                <a:cs typeface="Times New Roman" panose="02020603050405020304" pitchFamily="18" charset="0"/>
              </a:rPr>
              <a:t>higher resolution settings,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Sirepo interface was up to 6 times </a:t>
            </a:r>
            <a:r>
              <a:rPr lang="en-US" dirty="0" smtClean="0">
                <a:latin typeface="Times New Roman" panose="02020603050405020304" pitchFamily="18" charset="0"/>
                <a:cs typeface="Times New Roman" panose="02020603050405020304" pitchFamily="18" charset="0"/>
              </a:rPr>
              <a:t>slower than command line. </a:t>
            </a:r>
            <a:r>
              <a:rPr lang="en-US" dirty="0">
                <a:latin typeface="Times New Roman" panose="02020603050405020304" pitchFamily="18" charset="0"/>
                <a:cs typeface="Times New Roman" panose="02020603050405020304" pitchFamily="18" charset="0"/>
              </a:rPr>
              <a:t>The plot </a:t>
            </a:r>
            <a:r>
              <a:rPr lang="en-US" dirty="0" smtClean="0">
                <a:latin typeface="Times New Roman" panose="02020603050405020304" pitchFamily="18" charset="0"/>
                <a:cs typeface="Times New Roman" panose="02020603050405020304" pitchFamily="18" charset="0"/>
              </a:rPr>
              <a:t>below (Figure 3) illustrates </a:t>
            </a:r>
            <a:r>
              <a:rPr lang="en-US" dirty="0">
                <a:latin typeface="Times New Roman" panose="02020603050405020304" pitchFamily="18" charset="0"/>
                <a:cs typeface="Times New Roman" panose="02020603050405020304" pitchFamily="18" charset="0"/>
              </a:rPr>
              <a:t>some of the data that was </a:t>
            </a:r>
            <a:r>
              <a:rPr lang="en-US" dirty="0" smtClean="0">
                <a:latin typeface="Times New Roman" panose="02020603050405020304" pitchFamily="18" charset="0"/>
                <a:cs typeface="Times New Roman" panose="02020603050405020304" pitchFamily="18" charset="0"/>
              </a:rPr>
              <a:t>collected. (Sampling factor is a resolution parameter. The values of time are averages of several trials.)</a:t>
            </a:r>
            <a:endParaRPr lang="en-US" dirty="0"/>
          </a:p>
        </p:txBody>
      </p:sp>
      <p:sp>
        <p:nvSpPr>
          <p:cNvPr id="17" name="Text Placeholder 5"/>
          <p:cNvSpPr txBox="1">
            <a:spLocks/>
          </p:cNvSpPr>
          <p:nvPr/>
        </p:nvSpPr>
        <p:spPr>
          <a:xfrm>
            <a:off x="9710265" y="5940916"/>
            <a:ext cx="8001000" cy="2734778"/>
          </a:xfrm>
          <a:prstGeom prst="round1Rect">
            <a:avLst/>
          </a:prstGeom>
          <a:solidFill>
            <a:schemeClr val="accent6">
              <a:lumMod val="75000"/>
            </a:schemeClr>
          </a:solidFill>
        </p:spPr>
        <p:txBody>
          <a:bodyPr vert="horz" lIns="304800" tIns="38100" rIns="76200" bIns="3810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pPr algn="ctr"/>
            <a:r>
              <a:rPr lang="en-US" sz="4400" dirty="0" smtClean="0">
                <a:latin typeface="Arial Black" panose="020B0A04020102020204" pitchFamily="34" charset="0"/>
                <a:cs typeface="Times New Roman" panose="02020603050405020304" pitchFamily="18" charset="0"/>
              </a:rPr>
              <a:t>Investigating performance issues in sirepo – </a:t>
            </a:r>
            <a:r>
              <a:rPr lang="en-US" sz="4400" dirty="0">
                <a:latin typeface="Arial Black" panose="020B0A04020102020204" pitchFamily="34" charset="0"/>
                <a:cs typeface="Times New Roman" panose="02020603050405020304" pitchFamily="18" charset="0"/>
              </a:rPr>
              <a:t>srw (cont'd</a:t>
            </a:r>
            <a:r>
              <a:rPr lang="en-US" sz="4400" dirty="0" smtClean="0">
                <a:latin typeface="Arial Black" panose="020B0A04020102020204" pitchFamily="34" charset="0"/>
                <a:cs typeface="Times New Roman" panose="02020603050405020304" pitchFamily="18" charset="0"/>
              </a:rPr>
              <a:t>.)</a:t>
            </a:r>
            <a:endParaRPr lang="en-US" sz="4400" dirty="0">
              <a:latin typeface="Arial Black" panose="020B0A04020102020204" pitchFamily="34" charset="0"/>
              <a:cs typeface="Times New Roman" panose="02020603050405020304" pitchFamily="18" charset="0"/>
            </a:endParaRPr>
          </a:p>
        </p:txBody>
      </p:sp>
      <p:sp>
        <p:nvSpPr>
          <p:cNvPr id="18" name="Pentagon 17"/>
          <p:cNvSpPr/>
          <p:nvPr/>
        </p:nvSpPr>
        <p:spPr>
          <a:xfrm>
            <a:off x="9710265" y="8672160"/>
            <a:ext cx="4932947"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Hypothesis (cont’d.)</a:t>
            </a:r>
            <a:endParaRPr lang="en-US" sz="2800" dirty="0">
              <a:latin typeface="Arial Black" panose="020B0A04020102020204" pitchFamily="34" charset="0"/>
            </a:endParaRPr>
          </a:p>
        </p:txBody>
      </p:sp>
      <p:sp>
        <p:nvSpPr>
          <p:cNvPr id="6" name="TextBox 5"/>
          <p:cNvSpPr txBox="1"/>
          <p:nvPr/>
        </p:nvSpPr>
        <p:spPr>
          <a:xfrm>
            <a:off x="3565269" y="19508526"/>
            <a:ext cx="1018227"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Figure 1.</a:t>
            </a:r>
            <a:endParaRPr lang="en-US"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3486151" y="25117096"/>
            <a:ext cx="1018227"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Figure 2.</a:t>
            </a:r>
            <a:endParaRPr lang="en-US"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13199817" y="17054973"/>
            <a:ext cx="1018227"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Figure 3.</a:t>
            </a:r>
            <a:endParaRPr lang="en-US" dirty="0">
              <a:latin typeface="Times New Roman" panose="02020603050405020304" pitchFamily="18" charset="0"/>
              <a:cs typeface="Times New Roman" panose="02020603050405020304" pitchFamily="18" charset="0"/>
            </a:endParaRPr>
          </a:p>
        </p:txBody>
      </p:sp>
      <p:sp>
        <p:nvSpPr>
          <p:cNvPr id="25" name="Pentagon 24"/>
          <p:cNvSpPr/>
          <p:nvPr/>
        </p:nvSpPr>
        <p:spPr>
          <a:xfrm>
            <a:off x="9707436" y="23005228"/>
            <a:ext cx="4932947"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Methods and Materials</a:t>
            </a:r>
            <a:endParaRPr lang="en-US" sz="2800" dirty="0">
              <a:latin typeface="Arial Black" panose="020B0A04020102020204" pitchFamily="34" charset="0"/>
            </a:endParaRPr>
          </a:p>
        </p:txBody>
      </p:sp>
      <p:sp>
        <p:nvSpPr>
          <p:cNvPr id="26" name="TextBox 25"/>
          <p:cNvSpPr txBox="1"/>
          <p:nvPr/>
        </p:nvSpPr>
        <p:spPr>
          <a:xfrm>
            <a:off x="9707436" y="23941440"/>
            <a:ext cx="8000999" cy="84023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To test the hypothesis, I needed to determine how significant were the effects of each of the three processes performed by Sirepo (</a:t>
            </a:r>
            <a:r>
              <a:rPr lang="en-US" dirty="0">
                <a:latin typeface="Times New Roman" panose="02020603050405020304" pitchFamily="18" charset="0"/>
                <a:cs typeface="Times New Roman" panose="02020603050405020304" pitchFamily="18" charset="0"/>
              </a:rPr>
              <a:t>waiting for server to prepare for calculation, waiting for server to perform calculation, transferring calculation results from </a:t>
            </a:r>
            <a:r>
              <a:rPr lang="en-US" dirty="0" smtClean="0">
                <a:latin typeface="Times New Roman" panose="02020603050405020304" pitchFamily="18" charset="0"/>
                <a:cs typeface="Times New Roman" panose="02020603050405020304" pitchFamily="18" charset="0"/>
              </a:rPr>
              <a:t>server) on total user wait time.</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determine how much time was spent waiting for the server to perform calculations, a feature was implemented in Sirepo by my mentor that provided a value called “duration” for every simulations performed via Sirepo. The “duration” value represents the amount of time spent by the server exclusively on calculations. I employed an open web browser extension called </a:t>
            </a:r>
            <a:r>
              <a:rPr lang="en-US" i="1" dirty="0" smtClean="0">
                <a:latin typeface="Times New Roman" panose="02020603050405020304" pitchFamily="18" charset="0"/>
                <a:cs typeface="Times New Roman" panose="02020603050405020304" pitchFamily="18" charset="0"/>
              </a:rPr>
              <a:t>Firebug</a:t>
            </a:r>
            <a:r>
              <a:rPr lang="en-US" dirty="0" smtClean="0">
                <a:latin typeface="Times New Roman" panose="02020603050405020304" pitchFamily="18" charset="0"/>
                <a:cs typeface="Times New Roman" panose="02020603050405020304" pitchFamily="18" charset="0"/>
              </a:rPr>
              <a:t> to access the duration value, and was able to record the time spent on waiting for the server to perform the calculation for any tested simulation.</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determine the amount of time spent on waiting for the server to prepare for calculation, I once again used </a:t>
            </a:r>
            <a:r>
              <a:rPr lang="en-US" i="1" dirty="0" smtClean="0">
                <a:latin typeface="Times New Roman" panose="02020603050405020304" pitchFamily="18" charset="0"/>
                <a:cs typeface="Times New Roman" panose="02020603050405020304" pitchFamily="18" charset="0"/>
              </a:rPr>
              <a:t>Firebug</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Firebug </a:t>
            </a:r>
            <a:r>
              <a:rPr lang="en-US" dirty="0" smtClean="0">
                <a:latin typeface="Times New Roman" panose="02020603050405020304" pitchFamily="18" charset="0"/>
                <a:cs typeface="Times New Roman" panose="02020603050405020304" pitchFamily="18" charset="0"/>
              </a:rPr>
              <a:t>provides a value called “waiting”, which represents the total time spent waiting for the server to finish work, for every simulation; thus, in order to determine the time spent by the server on pre-calculation preparation, I only had to subtract the “duration” value from the “waiting” value.</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And finally, to determine the amount of time spent on data transfer, I subtracted both the amount of time spent on calculation and the amount of time spend on server preparation from the total user wait time.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 performed tests on the three servers running Sirepo – SRW, carrying out multiple trials for each test. I then organized the results of the tests in an excel </a:t>
            </a:r>
            <a:r>
              <a:rPr lang="en-US" dirty="0" smtClean="0">
                <a:latin typeface="Times New Roman" panose="02020603050405020304" pitchFamily="18" charset="0"/>
                <a:cs typeface="Times New Roman" panose="02020603050405020304" pitchFamily="18" charset="0"/>
              </a:rPr>
              <a:t>document, calculated averages, </a:t>
            </a:r>
            <a:r>
              <a:rPr lang="en-US" dirty="0">
                <a:latin typeface="Times New Roman" panose="02020603050405020304" pitchFamily="18" charset="0"/>
                <a:cs typeface="Times New Roman" panose="02020603050405020304" pitchFamily="18" charset="0"/>
              </a:rPr>
              <a:t>and visualized </a:t>
            </a:r>
            <a:r>
              <a:rPr lang="en-US" dirty="0" smtClean="0">
                <a:latin typeface="Times New Roman" panose="02020603050405020304" pitchFamily="18" charset="0"/>
                <a:cs typeface="Times New Roman" panose="02020603050405020304" pitchFamily="18" charset="0"/>
              </a:rPr>
              <a:t>the data </a:t>
            </a:r>
            <a:r>
              <a:rPr lang="en-US" dirty="0">
                <a:latin typeface="Times New Roman" panose="02020603050405020304" pitchFamily="18" charset="0"/>
                <a:cs typeface="Times New Roman" panose="02020603050405020304" pitchFamily="18" charset="0"/>
              </a:rPr>
              <a:t>using a python library called </a:t>
            </a:r>
            <a:r>
              <a:rPr lang="en-US" dirty="0" err="1">
                <a:latin typeface="Times New Roman" panose="02020603050405020304" pitchFamily="18" charset="0"/>
                <a:cs typeface="Times New Roman" panose="02020603050405020304" pitchFamily="18" charset="0"/>
              </a:rPr>
              <a:t>Matplotlib</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time required by the command line interface to complete the same simulations under the same conditions and parameters was also recorder to compare the results later.</a:t>
            </a:r>
            <a:endParaRPr lang="en-US" dirty="0">
              <a:latin typeface="Times New Roman" panose="02020603050405020304" pitchFamily="18" charset="0"/>
              <a:cs typeface="Times New Roman" panose="02020603050405020304" pitchFamily="18" charset="0"/>
            </a:endParaRPr>
          </a:p>
        </p:txBody>
      </p:sp>
      <p:sp>
        <p:nvSpPr>
          <p:cNvPr id="28" name="Text Placeholder 5"/>
          <p:cNvSpPr txBox="1">
            <a:spLocks/>
          </p:cNvSpPr>
          <p:nvPr/>
        </p:nvSpPr>
        <p:spPr>
          <a:xfrm>
            <a:off x="19425765" y="5954221"/>
            <a:ext cx="8001000" cy="2734778"/>
          </a:xfrm>
          <a:prstGeom prst="round1Rect">
            <a:avLst/>
          </a:prstGeom>
          <a:solidFill>
            <a:schemeClr val="accent6">
              <a:lumMod val="75000"/>
            </a:schemeClr>
          </a:solidFill>
        </p:spPr>
        <p:txBody>
          <a:bodyPr vert="horz" lIns="304800" tIns="38100" rIns="76200" bIns="3810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pPr algn="ctr"/>
            <a:r>
              <a:rPr lang="en-US" sz="4400" dirty="0" smtClean="0">
                <a:latin typeface="Arial Black" panose="020B0A04020102020204" pitchFamily="34" charset="0"/>
                <a:cs typeface="Times New Roman" panose="02020603050405020304" pitchFamily="18" charset="0"/>
              </a:rPr>
              <a:t>Investigating performance issues in sirepo – </a:t>
            </a:r>
            <a:r>
              <a:rPr lang="en-US" sz="4400" dirty="0">
                <a:latin typeface="Arial Black" panose="020B0A04020102020204" pitchFamily="34" charset="0"/>
                <a:cs typeface="Times New Roman" panose="02020603050405020304" pitchFamily="18" charset="0"/>
              </a:rPr>
              <a:t>srw (cont'd</a:t>
            </a:r>
            <a:r>
              <a:rPr lang="en-US" sz="4400" dirty="0" smtClean="0">
                <a:latin typeface="Arial Black" panose="020B0A04020102020204" pitchFamily="34" charset="0"/>
                <a:cs typeface="Times New Roman" panose="02020603050405020304" pitchFamily="18" charset="0"/>
              </a:rPr>
              <a:t>.)</a:t>
            </a:r>
            <a:endParaRPr lang="en-US" sz="4400" dirty="0">
              <a:latin typeface="Arial Black" panose="020B0A04020102020204" pitchFamily="34" charset="0"/>
              <a:cs typeface="Times New Roman" panose="02020603050405020304" pitchFamily="18" charset="0"/>
            </a:endParaRPr>
          </a:p>
        </p:txBody>
      </p:sp>
      <p:sp>
        <p:nvSpPr>
          <p:cNvPr id="29" name="Pentagon 28"/>
          <p:cNvSpPr/>
          <p:nvPr/>
        </p:nvSpPr>
        <p:spPr>
          <a:xfrm>
            <a:off x="19425765" y="8672160"/>
            <a:ext cx="7296552"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Results and Discussion (cont’d.)</a:t>
            </a:r>
            <a:endParaRPr lang="en-US" sz="2800" dirty="0">
              <a:latin typeface="Arial Black" panose="020B0A04020102020204" pitchFamily="34" charset="0"/>
            </a:endParaRPr>
          </a:p>
        </p:txBody>
      </p:sp>
      <p:pic>
        <p:nvPicPr>
          <p:cNvPr id="33" name="Picture 32"/>
          <p:cNvPicPr>
            <a:picLocks noChangeAspect="1"/>
          </p:cNvPicPr>
          <p:nvPr/>
        </p:nvPicPr>
        <p:blipFill rotWithShape="1">
          <a:blip r:embed="rId8">
            <a:extLst>
              <a:ext uri="{28A0092B-C50C-407E-A947-70E740481C1C}">
                <a14:useLocalDpi xmlns:a14="http://schemas.microsoft.com/office/drawing/2010/main" val="0"/>
              </a:ext>
            </a:extLst>
          </a:blip>
          <a:srcRect l="7496" t="6399" r="8242" b="8358"/>
          <a:stretch/>
        </p:blipFill>
        <p:spPr>
          <a:xfrm>
            <a:off x="19422098" y="9861167"/>
            <a:ext cx="7704551" cy="3796445"/>
          </a:xfrm>
          <a:prstGeom prst="rect">
            <a:avLst/>
          </a:prstGeom>
          <a:effectLst>
            <a:outerShdw blurRad="266700" dist="38100" sx="102000" sy="102000" algn="l" rotWithShape="0">
              <a:prstClr val="black">
                <a:alpha val="40000"/>
              </a:prstClr>
            </a:outerShdw>
          </a:effectLst>
        </p:spPr>
      </p:pic>
      <p:sp>
        <p:nvSpPr>
          <p:cNvPr id="36" name="TextBox 35"/>
          <p:cNvSpPr txBox="1"/>
          <p:nvPr/>
        </p:nvSpPr>
        <p:spPr>
          <a:xfrm>
            <a:off x="23217156" y="13798016"/>
            <a:ext cx="1018227"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Figure 4.</a:t>
            </a:r>
            <a:endParaRPr lang="en-US"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19422096" y="14230715"/>
            <a:ext cx="8001000" cy="313932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From Figure 4 it is clear that the biggest time consumer in Sirepo is calculation. The same calculations, though, are performed in the same manner when one uses the command line interface. Calculation time, therefore, cannot be the cause of a speed difference between command line and Sirepo interfaces, unless the calculations for identical simulations take different amounts of time to complete depending on which interface is used to access SRW. To determine whether that is the case, I compared the amounts of time spent by the server exclusively on calculations (“duration” value) of identical simulation when accessed via the two interfaces. Below is a table of result averages (Figure 5.) (Sampling factor is a resolution parameter.)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39" name="Table 38"/>
          <p:cNvGraphicFramePr>
            <a:graphicFrameLocks noGrp="1"/>
          </p:cNvGraphicFramePr>
          <p:nvPr>
            <p:extLst>
              <p:ext uri="{D42A27DB-BD31-4B8C-83A1-F6EECF244321}">
                <p14:modId xmlns:p14="http://schemas.microsoft.com/office/powerpoint/2010/main" val="1785108604"/>
              </p:ext>
            </p:extLst>
          </p:nvPr>
        </p:nvGraphicFramePr>
        <p:xfrm>
          <a:off x="19468153" y="17001105"/>
          <a:ext cx="7905753" cy="913180"/>
        </p:xfrm>
        <a:graphic>
          <a:graphicData uri="http://schemas.openxmlformats.org/drawingml/2006/table">
            <a:tbl>
              <a:tblPr firstRow="1" firstCol="1" bandRow="1">
                <a:tableStyleId>{5C22544A-7EE6-4342-B048-85BDC9FD1C3A}</a:tableStyleId>
              </a:tblPr>
              <a:tblGrid>
                <a:gridCol w="2659207">
                  <a:extLst>
                    <a:ext uri="{9D8B030D-6E8A-4147-A177-3AD203B41FA5}">
                      <a16:colId xmlns:a16="http://schemas.microsoft.com/office/drawing/2014/main" val="3034494123"/>
                    </a:ext>
                  </a:extLst>
                </a:gridCol>
                <a:gridCol w="5246546">
                  <a:extLst>
                    <a:ext uri="{9D8B030D-6E8A-4147-A177-3AD203B41FA5}">
                      <a16:colId xmlns:a16="http://schemas.microsoft.com/office/drawing/2014/main" val="3260350782"/>
                    </a:ext>
                  </a:extLst>
                </a:gridCol>
              </a:tblGrid>
              <a:tr h="228295">
                <a:tc>
                  <a:txBody>
                    <a:bodyPr/>
                    <a:lstStyle/>
                    <a:p>
                      <a:pPr marL="0" marR="0" algn="ctr">
                        <a:lnSpc>
                          <a:spcPct val="107000"/>
                        </a:lnSpc>
                        <a:spcBef>
                          <a:spcPts val="0"/>
                        </a:spcBef>
                        <a:spcAft>
                          <a:spcPts val="0"/>
                        </a:spcAft>
                      </a:pPr>
                      <a:r>
                        <a:rPr lang="en-US" sz="1100">
                          <a:effectLst/>
                        </a:rPr>
                        <a:t>Sampling factor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tc>
                  <a:txBody>
                    <a:bodyPr/>
                    <a:lstStyle/>
                    <a:p>
                      <a:pPr marL="0" marR="0" algn="ctr">
                        <a:lnSpc>
                          <a:spcPct val="107000"/>
                        </a:lnSpc>
                        <a:spcBef>
                          <a:spcPts val="0"/>
                        </a:spcBef>
                        <a:spcAft>
                          <a:spcPts val="0"/>
                        </a:spcAft>
                      </a:pPr>
                      <a:r>
                        <a:rPr lang="en-US" sz="1100" dirty="0">
                          <a:effectLst/>
                        </a:rPr>
                        <a:t>Average </a:t>
                      </a:r>
                      <a:r>
                        <a:rPr lang="en-US" sz="1100" dirty="0" smtClean="0">
                          <a:effectLst/>
                        </a:rPr>
                        <a:t>[Sirepo]:[</a:t>
                      </a:r>
                      <a:r>
                        <a:rPr lang="en-US" sz="1100" dirty="0">
                          <a:effectLst/>
                        </a:rPr>
                        <a:t>Command Line] Calculation Time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extLst>
                  <a:ext uri="{0D108BD9-81ED-4DB2-BD59-A6C34878D82A}">
                    <a16:rowId xmlns:a16="http://schemas.microsoft.com/office/drawing/2014/main" val="1582642016"/>
                  </a:ext>
                </a:extLst>
              </a:tr>
              <a:tr h="228295">
                <a:tc>
                  <a:txBody>
                    <a:bodyPr/>
                    <a:lstStyle/>
                    <a:p>
                      <a:pPr marL="0" marR="0" algn="ctr">
                        <a:lnSpc>
                          <a:spcPct val="107000"/>
                        </a:lnSpc>
                        <a:spcBef>
                          <a:spcPts val="0"/>
                        </a:spcBef>
                        <a:spcAft>
                          <a:spcPts val="0"/>
                        </a:spcAft>
                      </a:pPr>
                      <a:r>
                        <a:rPr lang="en-US" sz="1100">
                          <a:effectLst/>
                        </a:rPr>
                        <a:t>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tc>
                  <a:txBody>
                    <a:bodyPr/>
                    <a:lstStyle/>
                    <a:p>
                      <a:pPr marL="0" marR="0" algn="ctr">
                        <a:lnSpc>
                          <a:spcPct val="107000"/>
                        </a:lnSpc>
                        <a:spcBef>
                          <a:spcPts val="0"/>
                        </a:spcBef>
                        <a:spcAft>
                          <a:spcPts val="0"/>
                        </a:spcAft>
                      </a:pPr>
                      <a:r>
                        <a:rPr lang="en-US" sz="1100">
                          <a:effectLst/>
                        </a:rPr>
                        <a:t>0.908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extLst>
                  <a:ext uri="{0D108BD9-81ED-4DB2-BD59-A6C34878D82A}">
                    <a16:rowId xmlns:a16="http://schemas.microsoft.com/office/drawing/2014/main" val="438224903"/>
                  </a:ext>
                </a:extLst>
              </a:tr>
              <a:tr h="228295">
                <a:tc>
                  <a:txBody>
                    <a:bodyPr/>
                    <a:lstStyle/>
                    <a:p>
                      <a:pPr marL="0" marR="0" algn="ctr">
                        <a:lnSpc>
                          <a:spcPct val="107000"/>
                        </a:lnSpc>
                        <a:spcBef>
                          <a:spcPts val="0"/>
                        </a:spcBef>
                        <a:spcAft>
                          <a:spcPts val="0"/>
                        </a:spcAft>
                      </a:pPr>
                      <a:r>
                        <a:rPr lang="en-US" sz="1100">
                          <a:effectLst/>
                        </a:rPr>
                        <a:t>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tc>
                  <a:txBody>
                    <a:bodyPr/>
                    <a:lstStyle/>
                    <a:p>
                      <a:pPr marL="0" marR="0" algn="ctr">
                        <a:lnSpc>
                          <a:spcPct val="107000"/>
                        </a:lnSpc>
                        <a:spcBef>
                          <a:spcPts val="0"/>
                        </a:spcBef>
                        <a:spcAft>
                          <a:spcPts val="0"/>
                        </a:spcAft>
                      </a:pPr>
                      <a:r>
                        <a:rPr lang="en-US" sz="1100" dirty="0">
                          <a:effectLst/>
                        </a:rPr>
                        <a:t>1.096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extLst>
                  <a:ext uri="{0D108BD9-81ED-4DB2-BD59-A6C34878D82A}">
                    <a16:rowId xmlns:a16="http://schemas.microsoft.com/office/drawing/2014/main" val="1565397431"/>
                  </a:ext>
                </a:extLst>
              </a:tr>
              <a:tr h="228295">
                <a:tc>
                  <a:txBody>
                    <a:bodyPr/>
                    <a:lstStyle/>
                    <a:p>
                      <a:pPr marL="0" marR="0" algn="ctr">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tc>
                  <a:txBody>
                    <a:bodyPr/>
                    <a:lstStyle/>
                    <a:p>
                      <a:pPr marL="0" marR="0" algn="ctr">
                        <a:lnSpc>
                          <a:spcPct val="107000"/>
                        </a:lnSpc>
                        <a:spcBef>
                          <a:spcPts val="0"/>
                        </a:spcBef>
                        <a:spcAft>
                          <a:spcPts val="0"/>
                        </a:spcAft>
                      </a:pPr>
                      <a:r>
                        <a:rPr lang="en-US" sz="1100" dirty="0">
                          <a:effectLst/>
                        </a:rPr>
                        <a:t>1.218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532" marR="66532" marT="0" marB="0"/>
                </a:tc>
                <a:extLst>
                  <a:ext uri="{0D108BD9-81ED-4DB2-BD59-A6C34878D82A}">
                    <a16:rowId xmlns:a16="http://schemas.microsoft.com/office/drawing/2014/main" val="1834844842"/>
                  </a:ext>
                </a:extLst>
              </a:tr>
            </a:tbl>
          </a:graphicData>
        </a:graphic>
      </p:graphicFrame>
      <p:sp>
        <p:nvSpPr>
          <p:cNvPr id="40" name="TextBox 39"/>
          <p:cNvSpPr txBox="1"/>
          <p:nvPr/>
        </p:nvSpPr>
        <p:spPr>
          <a:xfrm>
            <a:off x="22917150" y="17978814"/>
            <a:ext cx="1018227"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Figure 5.</a:t>
            </a:r>
            <a:endParaRPr lang="en-US"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19468153" y="18388623"/>
            <a:ext cx="7953377" cy="397031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It is evident from the table (Figure 5) that, even at sampling factor of 1, which is often the highest that is used, the difference in calculation time between Sirepo and command line interface is only around 20%, which is nowhere near the differences of over 300% in total user wait times. Thus, calculation time cannot account for the slow performance of Sirepo.</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next biggest contributor to total user wait time is data transfer. Since, as we’ve discussed in the second paragraph of the Hypothesis section, the command line interface does not perform as much data transfer as Sirepo, it is entirely possible that data transfer is the main cause of </a:t>
            </a:r>
            <a:r>
              <a:rPr lang="en-US" dirty="0" err="1" smtClean="0">
                <a:latin typeface="Times New Roman" panose="02020603050405020304" pitchFamily="18" charset="0"/>
                <a:cs typeface="Times New Roman" panose="02020603050405020304" pitchFamily="18" charset="0"/>
              </a:rPr>
              <a:t>Sirepo’s</a:t>
            </a:r>
            <a:r>
              <a:rPr lang="en-US" dirty="0" smtClean="0">
                <a:latin typeface="Times New Roman" panose="02020603050405020304" pitchFamily="18" charset="0"/>
                <a:cs typeface="Times New Roman" panose="02020603050405020304" pitchFamily="18" charset="0"/>
              </a:rPr>
              <a:t> slow performance.</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time spent on server preparation is the least significant time consumer, accounting for a maximum of 15% of total user wait time, and so it can hardly challenge data transfer as the cause of slow performance.</a:t>
            </a:r>
            <a:endParaRPr lang="en-US" dirty="0">
              <a:latin typeface="Times New Roman" panose="02020603050405020304" pitchFamily="18" charset="0"/>
              <a:cs typeface="Times New Roman" panose="02020603050405020304" pitchFamily="18" charset="0"/>
            </a:endParaRPr>
          </a:p>
        </p:txBody>
      </p:sp>
      <p:sp>
        <p:nvSpPr>
          <p:cNvPr id="42" name="Pentagon 41"/>
          <p:cNvSpPr/>
          <p:nvPr/>
        </p:nvSpPr>
        <p:spPr>
          <a:xfrm>
            <a:off x="19468153" y="22399419"/>
            <a:ext cx="5334000"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Conclusion</a:t>
            </a:r>
            <a:endParaRPr lang="en-US" sz="2800" dirty="0">
              <a:latin typeface="Arial Black" panose="020B0A04020102020204" pitchFamily="34" charset="0"/>
            </a:endParaRPr>
          </a:p>
        </p:txBody>
      </p:sp>
      <p:sp>
        <p:nvSpPr>
          <p:cNvPr id="43" name="TextBox 42"/>
          <p:cNvSpPr txBox="1"/>
          <p:nvPr/>
        </p:nvSpPr>
        <p:spPr>
          <a:xfrm>
            <a:off x="19422096" y="23386781"/>
            <a:ext cx="7958612" cy="2031325"/>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Since calculation time cannot be the cause of performance issues (see paragraph 3 of Results and Discussion section), and pre-calculation preparation time is less significant than data transfer time (as a fraction of total user wait time), it is most reasonable to conclude that data transfer is the main cause of performance issues in Sirepo.</a:t>
            </a:r>
          </a:p>
          <a:p>
            <a:r>
              <a:rPr lang="en-US" dirty="0" smtClean="0">
                <a:latin typeface="Times New Roman" panose="02020603050405020304" pitchFamily="18" charset="0"/>
                <a:cs typeface="Times New Roman" panose="02020603050405020304" pitchFamily="18" charset="0"/>
              </a:rPr>
              <a:t>My mentor, who is one of the contributors to the Sirepo project, is considering optimizing data transfer to improve performance. </a:t>
            </a:r>
          </a:p>
        </p:txBody>
      </p:sp>
      <p:sp>
        <p:nvSpPr>
          <p:cNvPr id="44" name="Pentagon 43"/>
          <p:cNvSpPr/>
          <p:nvPr/>
        </p:nvSpPr>
        <p:spPr>
          <a:xfrm>
            <a:off x="6261" y="33693824"/>
            <a:ext cx="4932947"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Hypothesis</a:t>
            </a:r>
            <a:endParaRPr lang="en-US" sz="2800" dirty="0">
              <a:latin typeface="Arial Black" panose="020B0A04020102020204" pitchFamily="34" charset="0"/>
            </a:endParaRPr>
          </a:p>
        </p:txBody>
      </p:sp>
      <p:sp>
        <p:nvSpPr>
          <p:cNvPr id="45" name="Rectangle 44"/>
          <p:cNvSpPr/>
          <p:nvPr/>
        </p:nvSpPr>
        <p:spPr>
          <a:xfrm>
            <a:off x="6261" y="34566938"/>
            <a:ext cx="7989504" cy="175432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Firstly, I collected some preliminary data by recording the time of execution for a few simulations on the same server via both the command line and Sirepo interfaces, and comparing the results between the two interfaces. I performed the tests with multiple trials at varying resolution parameters, and found that, while at low resolutions the two interfaces performed nearly identically, as resolutions grew, the Sirepo interface lagged more and more behind the command line interface. </a:t>
            </a:r>
            <a:endParaRPr lang="en-US" dirty="0"/>
          </a:p>
        </p:txBody>
      </p:sp>
      <p:sp>
        <p:nvSpPr>
          <p:cNvPr id="47" name="Pentagon 46"/>
          <p:cNvSpPr/>
          <p:nvPr/>
        </p:nvSpPr>
        <p:spPr>
          <a:xfrm>
            <a:off x="9707436" y="32656198"/>
            <a:ext cx="5334000" cy="87779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Results and Discussion</a:t>
            </a:r>
            <a:endParaRPr lang="en-US" sz="2800" dirty="0">
              <a:latin typeface="Arial Black" panose="020B0A04020102020204" pitchFamily="34" charset="0"/>
            </a:endParaRPr>
          </a:p>
        </p:txBody>
      </p:sp>
      <p:sp>
        <p:nvSpPr>
          <p:cNvPr id="48" name="TextBox 47"/>
          <p:cNvSpPr txBox="1"/>
          <p:nvPr/>
        </p:nvSpPr>
        <p:spPr>
          <a:xfrm>
            <a:off x="9707435" y="33846452"/>
            <a:ext cx="8000999"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next chart, </a:t>
            </a:r>
            <a:r>
              <a:rPr lang="en-US" dirty="0">
                <a:latin typeface="Times New Roman" panose="02020603050405020304" pitchFamily="18" charset="0"/>
                <a:cs typeface="Times New Roman" panose="02020603050405020304" pitchFamily="18" charset="0"/>
              </a:rPr>
              <a:t>Figure </a:t>
            </a:r>
            <a:r>
              <a:rPr lang="en-US" dirty="0" smtClean="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summarizes the results of the investigation, presenting the most informative data that was collected. This data was collected from tests with multiple trials, performed on three servers running Sirepo – SRW, with identical simulations and constant simulation parameters.</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49" name="Text Placeholder 5"/>
          <p:cNvSpPr txBox="1">
            <a:spLocks/>
          </p:cNvSpPr>
          <p:nvPr/>
        </p:nvSpPr>
        <p:spPr>
          <a:xfrm>
            <a:off x="19431000" y="25640908"/>
            <a:ext cx="8001000" cy="2734778"/>
          </a:xfrm>
          <a:prstGeom prst="round1Rect">
            <a:avLst/>
          </a:prstGeom>
          <a:solidFill>
            <a:schemeClr val="accent6">
              <a:lumMod val="75000"/>
            </a:schemeClr>
          </a:solidFill>
        </p:spPr>
        <p:txBody>
          <a:bodyPr vert="horz" lIns="304800" tIns="38100" rIns="76200" bIns="38100" rtlCol="0" anchor="ctr">
            <a:noAutofit/>
          </a:bodyPr>
          <a:lstStyle>
            <a:lvl1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1pPr>
            <a:lvl2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2pPr>
            <a:lvl3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3pPr>
            <a:lvl4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4pPr>
            <a:lvl5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5pPr>
            <a:lvl6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6pPr>
            <a:lvl7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7pPr>
            <a:lvl8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8pPr>
            <a:lvl9pPr marL="0" indent="0" algn="l" defTabSz="5852014" rtl="0" eaLnBrk="1" latinLnBrk="0" hangingPunct="1">
              <a:lnSpc>
                <a:spcPct val="100000"/>
              </a:lnSpc>
              <a:spcBef>
                <a:spcPts val="0"/>
              </a:spcBef>
              <a:buClr>
                <a:schemeClr val="accent2"/>
              </a:buClr>
              <a:buFont typeface="Arial" panose="020B0604020202020204" pitchFamily="34" charset="0"/>
              <a:buNone/>
              <a:defRPr sz="8000" kern="1200" cap="all" baseline="0">
                <a:solidFill>
                  <a:schemeClr val="bg1"/>
                </a:solidFill>
                <a:latin typeface="+mj-lt"/>
                <a:ea typeface="+mn-ea"/>
                <a:cs typeface="+mn-cs"/>
              </a:defRPr>
            </a:lvl9pPr>
          </a:lstStyle>
          <a:p>
            <a:pPr algn="ctr"/>
            <a:r>
              <a:rPr lang="en-US" sz="4400" dirty="0" smtClean="0">
                <a:latin typeface="Arial Black" panose="020B0A04020102020204" pitchFamily="34" charset="0"/>
                <a:cs typeface="Times New Roman" panose="02020603050405020304" pitchFamily="18" charset="0"/>
              </a:rPr>
              <a:t>Using sirepo to build simulations of real beamlines and simple examples</a:t>
            </a:r>
            <a:endParaRPr lang="en-US" sz="4400" dirty="0">
              <a:latin typeface="Arial Black" panose="020B0A04020102020204" pitchFamily="34" charset="0"/>
              <a:cs typeface="Times New Roman" panose="02020603050405020304" pitchFamily="18" charset="0"/>
            </a:endParaRPr>
          </a:p>
        </p:txBody>
      </p:sp>
      <p:sp>
        <p:nvSpPr>
          <p:cNvPr id="50" name="TextBox 49"/>
          <p:cNvSpPr txBox="1"/>
          <p:nvPr/>
        </p:nvSpPr>
        <p:spPr>
          <a:xfrm>
            <a:off x="19431000" y="28396732"/>
            <a:ext cx="8001000" cy="4247317"/>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In addition to the investigation described earlier, I used Sirepo to create two simulations of real NSLS-II beamlines – CHX and FMX – using parameters provided by my mentor. The FMX simulation was then added to the set of example simulations in Sirepo. During this work, I learned a lot about synchrotron radiation and beamline optics and design. I learned how to calculate the focal distance of a Compound Refractive Lens, and how focusing mirrors are used and set up. While building these simulations, I also discovered several bugs that existed within Sirepo, and have reported them via the project’s GitHub repository. After I created these simulations, my mentor took me on a tour to see what those very beamlines I simulated look like in real life.</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 have also created a few simple single-element example simulations for Sirepo, such as examples illustrating the use of a Compound </a:t>
            </a:r>
            <a:r>
              <a:rPr lang="en-US" dirty="0">
                <a:latin typeface="Times New Roman" panose="02020603050405020304" pitchFamily="18" charset="0"/>
                <a:cs typeface="Times New Roman" panose="02020603050405020304" pitchFamily="18" charset="0"/>
              </a:rPr>
              <a:t>Refractive </a:t>
            </a:r>
            <a:r>
              <a:rPr lang="en-US" dirty="0" smtClean="0">
                <a:latin typeface="Times New Roman" panose="02020603050405020304" pitchFamily="18" charset="0"/>
                <a:cs typeface="Times New Roman" panose="02020603050405020304" pitchFamily="18" charset="0"/>
              </a:rPr>
              <a:t>Lens, and a crystal monochromator</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These example simulations are available to Sirepo users to help them familiarize themselves with the software and the optical elements.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58286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558</TotalTime>
  <Words>2009</Words>
  <Application>Microsoft Office PowerPoint</Application>
  <PresentationFormat>Custom</PresentationFormat>
  <Paragraphs>76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Calibri Light</vt:lpstr>
      <vt:lpstr>Times New Roman</vt:lpstr>
      <vt:lpstr>Office Theme</vt:lpstr>
      <vt:lpstr>PowerPoint Presentation</vt:lpstr>
    </vt:vector>
  </TitlesOfParts>
  <Company>BNL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Smalyuk, Dmitry</dc:creator>
  <cp:lastModifiedBy>Smalyuk, Dmitry</cp:lastModifiedBy>
  <cp:revision>55</cp:revision>
  <dcterms:created xsi:type="dcterms:W3CDTF">2016-08-11T14:30:55Z</dcterms:created>
  <dcterms:modified xsi:type="dcterms:W3CDTF">2016-08-12T21:06:58Z</dcterms:modified>
</cp:coreProperties>
</file>