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325" r:id="rId4"/>
    <p:sldId id="338" r:id="rId5"/>
    <p:sldId id="339" r:id="rId6"/>
    <p:sldId id="340" r:id="rId7"/>
    <p:sldId id="341" r:id="rId8"/>
    <p:sldId id="342" r:id="rId9"/>
  </p:sldIdLst>
  <p:sldSz cx="9144000" cy="6858000" type="screen4x3"/>
  <p:notesSz cx="6670675" cy="98758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5"/>
    <p:restoredTop sz="91329" autoAdjust="0"/>
  </p:normalViewPr>
  <p:slideViewPr>
    <p:cSldViewPr>
      <p:cViewPr varScale="1">
        <p:scale>
          <a:sx n="168" d="100"/>
          <a:sy n="168" d="100"/>
        </p:scale>
        <p:origin x="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2000">
                <a:latin typeface="Arial"/>
              </a:rPr>
              <a:t>Для правки формата примечаний щелкните мышью</a:t>
            </a:r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ru-RU" sz="1400">
                <a:latin typeface="Times New Roman"/>
              </a:rPr>
              <a:t>&lt;заголовок&gt;</a:t>
            </a:r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ru-RU" sz="1400">
                <a:latin typeface="Times New Roman"/>
              </a:rPr>
              <a:t>&lt;дата/время&gt;</a:t>
            </a:r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ru-RU" sz="1400">
                <a:latin typeface="Times New Roman"/>
              </a:rPr>
              <a:t>&lt;нижний колонтитул&gt;</a:t>
            </a:r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F17178-31F1-4164-A739-0788996B8A4A}" type="slidenum">
              <a:rPr lang="ru-RU" sz="1400">
                <a:latin typeface="Times New Roman"/>
              </a:rPr>
              <a:pPr algn="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430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667080" y="4691160"/>
            <a:ext cx="5336280" cy="444384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17" name="TextShape 2"/>
          <p:cNvSpPr txBox="1"/>
          <p:nvPr/>
        </p:nvSpPr>
        <p:spPr>
          <a:xfrm>
            <a:off x="3778560" y="9380160"/>
            <a:ext cx="2890440" cy="49356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6FEDF24-BBF4-4443-8979-B49A7795FD09}" type="slidenum">
              <a:rPr lang="ru-RU" sz="1200">
                <a:solidFill>
                  <a:srgbClr val="000000"/>
                </a:solidFill>
                <a:latin typeface="+mn-lt"/>
                <a:ea typeface="+mn-ea"/>
              </a:rPr>
              <a:pPr algn="r">
                <a:lnSpc>
                  <a:spcPct val="10000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65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83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53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24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9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8683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36F17178-31F1-4164-A739-0788996B8A4A}" type="slidenum">
              <a:rPr lang="ru-RU" sz="1400" smtClean="0">
                <a:latin typeface="Times New Roman"/>
              </a:rPr>
              <a:pPr algn="r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02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Рисунок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35" name="Рисунок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68640"/>
            <a:ext cx="8279640" cy="511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3" name="Рисунок 7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  <p:pic>
        <p:nvPicPr>
          <p:cNvPr id="74" name="Рисунок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560" y="1268280"/>
            <a:ext cx="6406560" cy="511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827964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346680"/>
            <a:ext cx="7426800" cy="160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51116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99800" y="393840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9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99800" y="1268640"/>
            <a:ext cx="404028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38400"/>
            <a:ext cx="8279640" cy="2437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r>
              <a:rPr lang="ru-RU" sz="24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r>
              <a:rPr lang="ru-RU" sz="2000">
                <a:latin typeface="Calibri"/>
              </a:rPr>
              <a:t>Для правки текста заголовка щелкните мышью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sldNum"/>
          </p:nvPr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E9379A23-7ED0-4602-8D36-0E690F04FA66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‹#›</a:t>
            </a:fld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ru-RU">
                <a:latin typeface="Calibri"/>
              </a:rPr>
              <a:t>Для правки структуры щелкните мышью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1200">
                <a:latin typeface="Calibri"/>
              </a:rPr>
              <a:t>Второй уровень структуры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1050">
                <a:latin typeface="Calibri"/>
              </a:rPr>
              <a:t>Третий уровень структуры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1100">
                <a:latin typeface="Calibri"/>
              </a:rPr>
              <a:t>Четвёртый уровень структуры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Пятый уровень структуры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Шестой уровень структуры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ru-RU" sz="2000">
                <a:latin typeface="Calibri"/>
              </a:rPr>
              <a:t>Седьмой уровень структуры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52000" y="2133000"/>
            <a:ext cx="5040360" cy="1079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008000"/>
                </a:solidFill>
                <a:latin typeface="Calibri"/>
              </a:rPr>
              <a:t>Maven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Установка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2</a:t>
            </a:fld>
            <a:endParaRPr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588" y="1030515"/>
            <a:ext cx="829126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" b="1" dirty="0"/>
              <a:t>Maven</a:t>
            </a:r>
            <a:r>
              <a:rPr lang="en" dirty="0"/>
              <a:t> — </a:t>
            </a:r>
            <a:r>
              <a:rPr lang="ru-RU" dirty="0"/>
              <a:t>инструмент для управления и сборки проектов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D8151-E64E-2A46-BED4-5F249C15A7E4}"/>
              </a:ext>
            </a:extLst>
          </p:cNvPr>
          <p:cNvSpPr txBox="1"/>
          <p:nvPr/>
        </p:nvSpPr>
        <p:spPr>
          <a:xfrm>
            <a:off x="430458" y="1613441"/>
            <a:ext cx="8287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Пошаговая установка </a:t>
            </a:r>
            <a:r>
              <a:rPr lang="en" b="1" dirty="0"/>
              <a:t>Maven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</a:t>
            </a:r>
            <a:r>
              <a:rPr lang="ru-RU" dirty="0"/>
              <a:t>качать </a:t>
            </a:r>
            <a:r>
              <a:rPr lang="en-US" dirty="0"/>
              <a:t>maven</a:t>
            </a:r>
            <a:r>
              <a:rPr lang="ru-RU" dirty="0"/>
              <a:t> по ссылке</a:t>
            </a:r>
            <a:r>
              <a:rPr lang="en-US" dirty="0"/>
              <a:t>:  </a:t>
            </a:r>
            <a:r>
              <a:rPr lang="en" i="1" dirty="0"/>
              <a:t>https://</a:t>
            </a:r>
            <a:r>
              <a:rPr lang="en" i="1" dirty="0" err="1"/>
              <a:t>maven.apache.org</a:t>
            </a:r>
            <a:r>
              <a:rPr lang="en" i="1" dirty="0"/>
              <a:t>/</a:t>
            </a:r>
            <a:r>
              <a:rPr lang="en" i="1" dirty="0" err="1"/>
              <a:t>download.cgi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Распаковать скачанный архив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Установить переменной окружения </a:t>
            </a:r>
            <a:r>
              <a:rPr lang="en" b="1" dirty="0"/>
              <a:t>M2_HOME </a:t>
            </a:r>
            <a:r>
              <a:rPr lang="ru-RU" dirty="0"/>
              <a:t>ссылку на </a:t>
            </a:r>
            <a:r>
              <a:rPr lang="en-US" b="1" dirty="0"/>
              <a:t>maven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" i="1" dirty="0"/>
              <a:t>C:\Program Files\maven\)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Для проверки прописать </a:t>
            </a:r>
            <a:r>
              <a:rPr lang="en" i="1" dirty="0" err="1"/>
              <a:t>mvn</a:t>
            </a:r>
            <a:r>
              <a:rPr lang="en" i="1" dirty="0"/>
              <a:t> –version</a:t>
            </a:r>
            <a:endParaRPr lang="ru-RU" i="1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Теперь необходимо открыть </a:t>
            </a:r>
            <a:r>
              <a:rPr lang="en" b="1" dirty="0" err="1"/>
              <a:t>IntelliJIDEA</a:t>
            </a:r>
            <a:r>
              <a:rPr lang="ru-RU" b="1" dirty="0"/>
              <a:t> </a:t>
            </a:r>
            <a:r>
              <a:rPr lang="ru-RU" dirty="0"/>
              <a:t>и создать новый проект</a:t>
            </a:r>
            <a:endParaRPr lang="en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4C2AE2-9D0A-CA43-9319-90A6E4B0D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74" y="3874055"/>
            <a:ext cx="6084652" cy="280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30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Структура </a:t>
            </a:r>
            <a:r>
              <a:rPr lang="en-US" sz="2800" b="1" dirty="0">
                <a:solidFill>
                  <a:srgbClr val="008000"/>
                </a:solidFill>
                <a:latin typeface="Calibri"/>
              </a:rPr>
              <a:t>maven</a:t>
            </a:r>
            <a:r>
              <a:rPr lang="ru-RU" sz="2800" b="1" dirty="0">
                <a:solidFill>
                  <a:srgbClr val="008000"/>
                </a:solidFill>
                <a:latin typeface="Calibri"/>
              </a:rPr>
              <a:t>-проекта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3</a:t>
            </a:fld>
            <a:endParaRPr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2566" y="961113"/>
            <a:ext cx="829126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</a:t>
            </a:r>
            <a:r>
              <a:rPr lang="ru-RU" b="1" dirty="0" err="1"/>
              <a:t>тандартная</a:t>
            </a:r>
            <a:r>
              <a:rPr lang="ru-RU" b="1" dirty="0"/>
              <a:t> структура для </a:t>
            </a:r>
            <a:r>
              <a:rPr lang="en" b="1" dirty="0"/>
              <a:t>Maven-</a:t>
            </a:r>
            <a:r>
              <a:rPr lang="ru-RU" b="1" dirty="0"/>
              <a:t>проекта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папке </a:t>
            </a:r>
            <a:r>
              <a:rPr lang="en" i="1" dirty="0" err="1"/>
              <a:t>src</a:t>
            </a:r>
            <a:r>
              <a:rPr lang="en" i="1" dirty="0"/>
              <a:t>/main/java</a:t>
            </a:r>
            <a:r>
              <a:rPr lang="en" dirty="0"/>
              <a:t> </a:t>
            </a:r>
            <a:r>
              <a:rPr lang="ru-RU" dirty="0"/>
              <a:t>содержатся </a:t>
            </a:r>
            <a:r>
              <a:rPr lang="en" dirty="0"/>
              <a:t>java-</a:t>
            </a:r>
            <a:r>
              <a:rPr lang="ru-RU" dirty="0"/>
              <a:t>классы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 </a:t>
            </a:r>
            <a:r>
              <a:rPr lang="en" i="1" dirty="0" err="1"/>
              <a:t>src</a:t>
            </a:r>
            <a:r>
              <a:rPr lang="en" i="1" dirty="0"/>
              <a:t>/main/resources</a:t>
            </a:r>
            <a:r>
              <a:rPr lang="en" dirty="0"/>
              <a:t> — </a:t>
            </a:r>
            <a:r>
              <a:rPr lang="ru-RU" dirty="0"/>
              <a:t>ресурсы, которые использует наше приложение (</a:t>
            </a:r>
            <a:r>
              <a:rPr lang="en" dirty="0"/>
              <a:t>HTML-</a:t>
            </a:r>
            <a:r>
              <a:rPr lang="ru-RU" dirty="0"/>
              <a:t>страницы, картинки, таблицы стилей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" i="1" dirty="0" err="1"/>
              <a:t>src</a:t>
            </a:r>
            <a:r>
              <a:rPr lang="en" i="1" dirty="0"/>
              <a:t>/test</a:t>
            </a:r>
            <a:r>
              <a:rPr lang="en" dirty="0"/>
              <a:t> — </a:t>
            </a:r>
            <a:r>
              <a:rPr lang="ru-RU" dirty="0"/>
              <a:t>для тестов.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50229-8E1A-9D4C-BB5C-AD8BB6B1E264}"/>
              </a:ext>
            </a:extLst>
          </p:cNvPr>
          <p:cNvSpPr txBox="1"/>
          <p:nvPr/>
        </p:nvSpPr>
        <p:spPr>
          <a:xfrm>
            <a:off x="457199" y="2984272"/>
            <a:ext cx="8252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Файл </a:t>
            </a:r>
            <a:r>
              <a:rPr lang="en" b="1" dirty="0" err="1"/>
              <a:t>pom.xml</a:t>
            </a:r>
            <a:r>
              <a:rPr lang="ru-RU" b="1" dirty="0"/>
              <a:t> </a:t>
            </a:r>
            <a:r>
              <a:rPr lang="ru-RU" dirty="0"/>
              <a:t>- главный файл для управления </a:t>
            </a:r>
            <a:r>
              <a:rPr lang="en-US" i="1" dirty="0"/>
              <a:t>maven</a:t>
            </a:r>
            <a:r>
              <a:rPr lang="ru-RU" dirty="0"/>
              <a:t>. Все описание проекта содержится здесь.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C7550-AA31-BA4B-8CED-E807A9194813}"/>
              </a:ext>
            </a:extLst>
          </p:cNvPr>
          <p:cNvSpPr txBox="1"/>
          <p:nvPr/>
        </p:nvSpPr>
        <p:spPr>
          <a:xfrm>
            <a:off x="422565" y="4142562"/>
            <a:ext cx="8287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Благодаря </a:t>
            </a:r>
            <a:r>
              <a:rPr lang="en-US" dirty="0"/>
              <a:t>maven-</a:t>
            </a:r>
            <a:r>
              <a:rPr lang="ru-RU" dirty="0"/>
              <a:t>у не нужно тратить кучу времени на поиски нужной библиотеки в интернете, качать ее, а потом подключать к проекту: достаточно добавить необходимую в список зависимостей </a:t>
            </a:r>
            <a:r>
              <a:rPr lang="en-US" dirty="0"/>
              <a:t>maven-</a:t>
            </a:r>
            <a:r>
              <a:rPr lang="ru-RU" dirty="0"/>
              <a:t>а.</a:t>
            </a:r>
          </a:p>
        </p:txBody>
      </p:sp>
    </p:spTree>
    <p:extLst>
      <p:ext uri="{BB962C8B-B14F-4D97-AF65-F5344CB8AC3E}">
        <p14:creationId xmlns:p14="http://schemas.microsoft.com/office/powerpoint/2010/main" val="925959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Подключение зависимостей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4</a:t>
            </a:fld>
            <a:endParaRPr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367" y="1030342"/>
            <a:ext cx="8287463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Для подключения зависимостей используется тег </a:t>
            </a:r>
            <a:r>
              <a:rPr kumimoji="0" lang="en-US" altLang="ru-RU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dependency</a:t>
            </a:r>
            <a:r>
              <a:rPr lang="en-US" altLang="ru-RU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ru-RU" i="1" dirty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" i="1" dirty="0"/>
              <a:t>&lt;dependency&gt;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" i="1" dirty="0"/>
              <a:t>	&lt;</a:t>
            </a:r>
            <a:r>
              <a:rPr lang="en" i="1" dirty="0" err="1"/>
              <a:t>groupId</a:t>
            </a:r>
            <a:r>
              <a:rPr lang="en" i="1" dirty="0"/>
              <a:t>&gt;commons-io&lt;/</a:t>
            </a:r>
            <a:r>
              <a:rPr lang="en" i="1" dirty="0" err="1"/>
              <a:t>groupId</a:t>
            </a:r>
            <a:r>
              <a:rPr lang="en" i="1" dirty="0"/>
              <a:t>&gt;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" i="1" dirty="0"/>
              <a:t>	&lt;</a:t>
            </a:r>
            <a:r>
              <a:rPr lang="en" i="1" dirty="0" err="1"/>
              <a:t>artifactId</a:t>
            </a:r>
            <a:r>
              <a:rPr lang="en" i="1" dirty="0"/>
              <a:t>&gt;commons-io&lt;/</a:t>
            </a:r>
            <a:r>
              <a:rPr lang="en" i="1" dirty="0" err="1"/>
              <a:t>artifactId</a:t>
            </a:r>
            <a:r>
              <a:rPr lang="en" i="1" dirty="0"/>
              <a:t>&gt;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" i="1" dirty="0"/>
              <a:t>	&lt;version&gt;2.6&lt;/version&gt;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" i="1" dirty="0"/>
              <a:t>&lt;/dependency&gt;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kumimoji="0" lang="en" altLang="ru-RU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Arial" pitchFamily="34" charset="0"/>
                <a:cs typeface="Arial" pitchFamily="34" charset="0"/>
              </a:rPr>
              <a:t>Все зависимости надо прописывать в теге </a:t>
            </a:r>
            <a:r>
              <a:rPr lang="en-US" altLang="ru-RU" i="1" dirty="0">
                <a:latin typeface="Arial" pitchFamily="34" charset="0"/>
                <a:cs typeface="Arial" pitchFamily="34" charset="0"/>
              </a:rPr>
              <a:t>dependencies</a:t>
            </a:r>
            <a:endParaRPr kumimoji="0" lang="ru-RU" altLang="ru-RU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50229-8E1A-9D4C-BB5C-AD8BB6B1E264}"/>
              </a:ext>
            </a:extLst>
          </p:cNvPr>
          <p:cNvSpPr txBox="1"/>
          <p:nvPr/>
        </p:nvSpPr>
        <p:spPr>
          <a:xfrm>
            <a:off x="426367" y="3817547"/>
            <a:ext cx="828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того чтобы узнать </a:t>
            </a:r>
            <a:r>
              <a:rPr lang="en" i="1" dirty="0" err="1"/>
              <a:t>groupId</a:t>
            </a:r>
            <a:r>
              <a:rPr lang="en" i="1" dirty="0"/>
              <a:t>, </a:t>
            </a:r>
            <a:r>
              <a:rPr lang="en" i="1" dirty="0" err="1"/>
              <a:t>artifactId</a:t>
            </a:r>
            <a:r>
              <a:rPr lang="en" i="1" dirty="0"/>
              <a:t> </a:t>
            </a:r>
            <a:r>
              <a:rPr lang="ru-RU" dirty="0"/>
              <a:t>и</a:t>
            </a:r>
            <a:r>
              <a:rPr lang="ru-RU" i="1" dirty="0"/>
              <a:t> </a:t>
            </a:r>
            <a:r>
              <a:rPr lang="en" i="1" dirty="0"/>
              <a:t>version </a:t>
            </a:r>
            <a:r>
              <a:rPr lang="ru-RU" dirty="0"/>
              <a:t>нужно зайти по ссылке </a:t>
            </a:r>
            <a:r>
              <a:rPr lang="en" i="1" dirty="0">
                <a:hlinkClick r:id="rId3"/>
              </a:rPr>
              <a:t>https://mvnrepository.com/</a:t>
            </a:r>
            <a:r>
              <a:rPr lang="ru-RU" i="1" dirty="0"/>
              <a:t> </a:t>
            </a:r>
            <a:r>
              <a:rPr lang="ru-RU" dirty="0"/>
              <a:t>и посмотреть там необходимую </a:t>
            </a:r>
            <a:r>
              <a:rPr lang="ru-RU" dirty="0" err="1"/>
              <a:t>либу</a:t>
            </a:r>
            <a:endParaRPr lang="ru-RU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3E4AC-EE6C-DC4D-8945-24ABC2E27142}"/>
              </a:ext>
            </a:extLst>
          </p:cNvPr>
          <p:cNvSpPr txBox="1"/>
          <p:nvPr/>
        </p:nvSpPr>
        <p:spPr>
          <a:xfrm>
            <a:off x="457200" y="4673496"/>
            <a:ext cx="8256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Есть 2 вида </a:t>
            </a:r>
            <a:r>
              <a:rPr lang="ru-RU" dirty="0" err="1"/>
              <a:t>репозиториев</a:t>
            </a:r>
            <a:r>
              <a:rPr lang="en-US" dirty="0"/>
              <a:t>: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Глобальный –</a:t>
            </a:r>
            <a:r>
              <a:rPr lang="en-US" dirty="0"/>
              <a:t> </a:t>
            </a:r>
            <a:r>
              <a:rPr lang="ru-RU" dirty="0"/>
              <a:t>из которого выкачиваются </a:t>
            </a:r>
            <a:r>
              <a:rPr lang="ru-RU" dirty="0" err="1"/>
              <a:t>либы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Локальный – из которого </a:t>
            </a:r>
            <a:r>
              <a:rPr lang="ru-RU" dirty="0" err="1"/>
              <a:t>либы</a:t>
            </a:r>
            <a:r>
              <a:rPr lang="ru-RU" dirty="0"/>
              <a:t> используются</a:t>
            </a:r>
          </a:p>
        </p:txBody>
      </p:sp>
    </p:spTree>
    <p:extLst>
      <p:ext uri="{BB962C8B-B14F-4D97-AF65-F5344CB8AC3E}">
        <p14:creationId xmlns:p14="http://schemas.microsoft.com/office/powerpoint/2010/main" val="24744238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Фазы сборки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5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D8151-E64E-2A46-BED4-5F249C15A7E4}"/>
              </a:ext>
            </a:extLst>
          </p:cNvPr>
          <p:cNvSpPr txBox="1"/>
          <p:nvPr/>
        </p:nvSpPr>
        <p:spPr>
          <a:xfrm>
            <a:off x="458376" y="1027801"/>
            <a:ext cx="8290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Существует 9 фаз:</a:t>
            </a:r>
          </a:p>
          <a:p>
            <a:endParaRPr lang="ru-R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clean</a:t>
            </a:r>
            <a:r>
              <a:rPr lang="en" dirty="0"/>
              <a:t> — </a:t>
            </a:r>
            <a:r>
              <a:rPr lang="ru-RU" dirty="0"/>
              <a:t>удаляются все скомпилированные файлы из каталога </a:t>
            </a:r>
            <a:r>
              <a:rPr lang="en" i="1" dirty="0"/>
              <a:t>target</a:t>
            </a:r>
            <a:endParaRPr lang="ru-RU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validate</a:t>
            </a:r>
            <a:r>
              <a:rPr lang="en" dirty="0"/>
              <a:t> — </a:t>
            </a:r>
            <a:r>
              <a:rPr lang="ru-RU" dirty="0"/>
              <a:t>идет проверка, вся ли информация доступна для сборки проекта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compile</a:t>
            </a:r>
            <a:r>
              <a:rPr lang="en" dirty="0"/>
              <a:t> — </a:t>
            </a:r>
            <a:r>
              <a:rPr lang="ru-RU" dirty="0"/>
              <a:t>компилируются файлы с исходным кодом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test</a:t>
            </a:r>
            <a:r>
              <a:rPr lang="en" dirty="0"/>
              <a:t> — </a:t>
            </a:r>
            <a:r>
              <a:rPr lang="ru-RU" dirty="0"/>
              <a:t>запускаются тесты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package</a:t>
            </a:r>
            <a:r>
              <a:rPr lang="en" dirty="0"/>
              <a:t> — </a:t>
            </a:r>
            <a:r>
              <a:rPr lang="ru-RU" dirty="0"/>
              <a:t>упаковываются скомпилированные файлы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verify</a:t>
            </a:r>
            <a:r>
              <a:rPr lang="en" dirty="0"/>
              <a:t> — </a:t>
            </a:r>
            <a:r>
              <a:rPr lang="ru-RU" dirty="0"/>
              <a:t>выполняются проверки для подтверждения готовности упакованного файла;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install</a:t>
            </a:r>
            <a:r>
              <a:rPr lang="en" dirty="0"/>
              <a:t> — </a:t>
            </a:r>
            <a:r>
              <a:rPr lang="ru-RU" dirty="0"/>
              <a:t>пакет помещается в локальный </a:t>
            </a:r>
            <a:r>
              <a:rPr lang="ru-RU" dirty="0" err="1"/>
              <a:t>репозиторий</a:t>
            </a:r>
            <a:r>
              <a:rPr lang="ru-RU" dirty="0"/>
              <a:t>. Теперь он может использоваться другими проектами как внешняя библиотека;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site</a:t>
            </a:r>
            <a:r>
              <a:rPr lang="en" dirty="0"/>
              <a:t> — </a:t>
            </a:r>
            <a:r>
              <a:rPr lang="ru-RU" dirty="0"/>
              <a:t>создается документация проекта;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deploy</a:t>
            </a:r>
            <a:r>
              <a:rPr lang="en" dirty="0"/>
              <a:t> — </a:t>
            </a:r>
            <a:r>
              <a:rPr lang="ru-RU" dirty="0"/>
              <a:t>собранный архив копируется в удаленный </a:t>
            </a:r>
            <a:r>
              <a:rPr lang="ru-RU" dirty="0" err="1"/>
              <a:t>репозиторий</a:t>
            </a:r>
            <a:r>
              <a:rPr lang="ru-RU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15DB2E-013B-804A-82AC-F22D5DB912B1}"/>
              </a:ext>
            </a:extLst>
          </p:cNvPr>
          <p:cNvSpPr txBox="1"/>
          <p:nvPr/>
        </p:nvSpPr>
        <p:spPr>
          <a:xfrm>
            <a:off x="458376" y="5333640"/>
            <a:ext cx="829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фазы выполняются последовательно: нельзя запустить, фазу 4, пока не завершены фазы 1-3. </a:t>
            </a:r>
          </a:p>
        </p:txBody>
      </p:sp>
    </p:spTree>
    <p:extLst>
      <p:ext uri="{BB962C8B-B14F-4D97-AF65-F5344CB8AC3E}">
        <p14:creationId xmlns:p14="http://schemas.microsoft.com/office/powerpoint/2010/main" val="3282951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Подключение плагинов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D8151-E64E-2A46-BED4-5F249C15A7E4}"/>
              </a:ext>
            </a:extLst>
          </p:cNvPr>
          <p:cNvSpPr txBox="1"/>
          <p:nvPr/>
        </p:nvSpPr>
        <p:spPr>
          <a:xfrm>
            <a:off x="428268" y="1575006"/>
            <a:ext cx="82874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&lt;build&gt; </a:t>
            </a:r>
            <a:endParaRPr lang="ru-RU" dirty="0"/>
          </a:p>
          <a:p>
            <a:pPr lvl="1"/>
            <a:r>
              <a:rPr lang="en" dirty="0"/>
              <a:t>&lt;plugins&gt;</a:t>
            </a:r>
            <a:endParaRPr lang="ru-RU" dirty="0"/>
          </a:p>
          <a:p>
            <a:pPr lvl="2"/>
            <a:r>
              <a:rPr lang="en" dirty="0"/>
              <a:t>&lt;plugin&gt; </a:t>
            </a:r>
            <a:endParaRPr lang="ru-RU" dirty="0"/>
          </a:p>
          <a:p>
            <a:pPr lvl="3"/>
            <a:r>
              <a:rPr lang="en" dirty="0"/>
              <a:t>&lt;</a:t>
            </a:r>
            <a:r>
              <a:rPr lang="en" dirty="0" err="1"/>
              <a:t>groupId</a:t>
            </a:r>
            <a:r>
              <a:rPr lang="en" dirty="0"/>
              <a:t>&gt;</a:t>
            </a:r>
            <a:r>
              <a:rPr lang="en" dirty="0" err="1"/>
              <a:t>com.soebes.maven.plugins</a:t>
            </a:r>
            <a:r>
              <a:rPr lang="en" dirty="0"/>
              <a:t>&lt;/</a:t>
            </a:r>
            <a:r>
              <a:rPr lang="en" dirty="0" err="1"/>
              <a:t>groupId</a:t>
            </a:r>
            <a:r>
              <a:rPr lang="en" dirty="0"/>
              <a:t>&gt; &lt;</a:t>
            </a:r>
            <a:r>
              <a:rPr lang="en" dirty="0" err="1"/>
              <a:t>artifactId</a:t>
            </a:r>
            <a:r>
              <a:rPr lang="en" dirty="0"/>
              <a:t>&gt;</a:t>
            </a:r>
            <a:r>
              <a:rPr lang="en" dirty="0" err="1"/>
              <a:t>uptodate</a:t>
            </a:r>
            <a:r>
              <a:rPr lang="en" dirty="0"/>
              <a:t>-maven-plugin&lt;/</a:t>
            </a:r>
            <a:r>
              <a:rPr lang="en" dirty="0" err="1"/>
              <a:t>artifactId</a:t>
            </a:r>
            <a:r>
              <a:rPr lang="en" dirty="0"/>
              <a:t>&gt; &lt;version&gt;0.2.0&lt;/version&gt; </a:t>
            </a:r>
            <a:endParaRPr lang="ru-RU" dirty="0"/>
          </a:p>
          <a:p>
            <a:pPr lvl="3"/>
            <a:r>
              <a:rPr lang="en" dirty="0"/>
              <a:t>&lt;executions&gt; </a:t>
            </a:r>
            <a:endParaRPr lang="ru-RU" dirty="0"/>
          </a:p>
          <a:p>
            <a:pPr lvl="4"/>
            <a:r>
              <a:rPr lang="en" dirty="0"/>
              <a:t>&lt;execution&gt; </a:t>
            </a:r>
            <a:endParaRPr lang="ru-RU" dirty="0"/>
          </a:p>
          <a:p>
            <a:pPr lvl="5"/>
            <a:r>
              <a:rPr lang="en" dirty="0"/>
              <a:t>&lt;goals&gt; </a:t>
            </a:r>
            <a:endParaRPr lang="ru-RU" dirty="0"/>
          </a:p>
          <a:p>
            <a:pPr lvl="6"/>
            <a:r>
              <a:rPr lang="en" dirty="0"/>
              <a:t>&lt;goal&gt;dependency&lt;/goal&gt;</a:t>
            </a:r>
            <a:endParaRPr lang="ru-RU" dirty="0"/>
          </a:p>
          <a:p>
            <a:pPr lvl="5"/>
            <a:r>
              <a:rPr lang="en" dirty="0"/>
              <a:t>&lt;/goals&gt;</a:t>
            </a:r>
            <a:endParaRPr lang="ru-RU" dirty="0"/>
          </a:p>
          <a:p>
            <a:pPr lvl="5"/>
            <a:r>
              <a:rPr lang="en" dirty="0"/>
              <a:t>&lt;phase&gt;validate&lt;/phase&gt;</a:t>
            </a:r>
            <a:endParaRPr lang="ru-RU" dirty="0"/>
          </a:p>
          <a:p>
            <a:pPr lvl="4"/>
            <a:r>
              <a:rPr lang="en" dirty="0"/>
              <a:t> &lt;/execution&gt;</a:t>
            </a:r>
            <a:endParaRPr lang="ru-RU" dirty="0"/>
          </a:p>
          <a:p>
            <a:pPr lvl="3"/>
            <a:r>
              <a:rPr lang="en" dirty="0"/>
              <a:t>&lt;/executions&gt; </a:t>
            </a:r>
            <a:endParaRPr lang="ru-RU" dirty="0"/>
          </a:p>
          <a:p>
            <a:pPr lvl="2"/>
            <a:r>
              <a:rPr lang="en" dirty="0"/>
              <a:t>&lt;/plugin&gt; </a:t>
            </a:r>
            <a:endParaRPr lang="ru-RU" dirty="0"/>
          </a:p>
          <a:p>
            <a:pPr lvl="1"/>
            <a:r>
              <a:rPr lang="en" dirty="0"/>
              <a:t>&lt;/plugins&gt; </a:t>
            </a:r>
            <a:endParaRPr lang="ru-RU" dirty="0"/>
          </a:p>
          <a:p>
            <a:r>
              <a:rPr lang="en" dirty="0"/>
              <a:t>&lt;/build&gt;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06EBB-E74F-7049-850C-799CD114ED60}"/>
              </a:ext>
            </a:extLst>
          </p:cNvPr>
          <p:cNvSpPr txBox="1"/>
          <p:nvPr/>
        </p:nvSpPr>
        <p:spPr>
          <a:xfrm>
            <a:off x="457200" y="928676"/>
            <a:ext cx="8287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Плагины</a:t>
            </a:r>
            <a:r>
              <a:rPr lang="ru-RU" dirty="0"/>
              <a:t> - это способ расширить функциональность </a:t>
            </a:r>
            <a:r>
              <a:rPr lang="en" i="1" dirty="0"/>
              <a:t>Maven</a:t>
            </a:r>
            <a:r>
              <a:rPr lang="en" dirty="0"/>
              <a:t> </a:t>
            </a:r>
            <a:r>
              <a:rPr lang="ru-RU" dirty="0"/>
              <a:t>в больших диапазонах. </a:t>
            </a:r>
          </a:p>
        </p:txBody>
      </p:sp>
    </p:spTree>
    <p:extLst>
      <p:ext uri="{BB962C8B-B14F-4D97-AF65-F5344CB8AC3E}">
        <p14:creationId xmlns:p14="http://schemas.microsoft.com/office/powerpoint/2010/main" val="36620935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788000" y="0"/>
            <a:ext cx="4176000" cy="33228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120" name="TextShape 2"/>
          <p:cNvSpPr txBox="1"/>
          <p:nvPr/>
        </p:nvSpPr>
        <p:spPr>
          <a:xfrm>
            <a:off x="457200" y="346680"/>
            <a:ext cx="7426800" cy="345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ru-RU" sz="2800" b="1" dirty="0">
                <a:solidFill>
                  <a:srgbClr val="008000"/>
                </a:solidFill>
                <a:latin typeface="Calibri"/>
              </a:rPr>
              <a:t>Запуск тестов</a:t>
            </a:r>
            <a:endParaRPr lang="ru-RU" sz="2800" dirty="0"/>
          </a:p>
        </p:txBody>
      </p:sp>
      <p:sp>
        <p:nvSpPr>
          <p:cNvPr id="121" name="TextShape 3"/>
          <p:cNvSpPr txBox="1"/>
          <p:nvPr/>
        </p:nvSpPr>
        <p:spPr>
          <a:xfrm>
            <a:off x="6903000" y="63763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47D3A1FC-C424-48A2-81CA-44D83BB23A82}" type="slidenum">
              <a:rPr lang="ru-RU" sz="1000">
                <a:solidFill>
                  <a:srgbClr val="808080"/>
                </a:solidFill>
                <a:latin typeface="Georgia"/>
              </a:rPr>
              <a:pPr>
                <a:lnSpc>
                  <a:spcPct val="100000"/>
                </a:lnSpc>
              </a:pPr>
              <a:t>7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06EBB-E74F-7049-850C-799CD114ED60}"/>
              </a:ext>
            </a:extLst>
          </p:cNvPr>
          <p:cNvSpPr txBox="1"/>
          <p:nvPr/>
        </p:nvSpPr>
        <p:spPr>
          <a:xfrm>
            <a:off x="457200" y="928676"/>
            <a:ext cx="82874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Тесты запускаются через команду </a:t>
            </a:r>
            <a:r>
              <a:rPr lang="en-US" i="1" dirty="0" err="1"/>
              <a:t>mvn</a:t>
            </a:r>
            <a:r>
              <a:rPr lang="en-US" i="1" dirty="0"/>
              <a:t> test</a:t>
            </a:r>
          </a:p>
          <a:p>
            <a:endParaRPr lang="en-US" i="1" dirty="0"/>
          </a:p>
          <a:p>
            <a:r>
              <a:rPr lang="ru-RU" dirty="0"/>
              <a:t>Для запуска определенных тестовых классов необходимо указать эти классы в параметре </a:t>
            </a:r>
            <a:r>
              <a:rPr lang="en-US" i="1" dirty="0"/>
              <a:t>test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" i="1" dirty="0" err="1"/>
              <a:t>mvn</a:t>
            </a:r>
            <a:r>
              <a:rPr lang="en" dirty="0"/>
              <a:t> '-</a:t>
            </a:r>
            <a:r>
              <a:rPr lang="en" dirty="0" err="1"/>
              <a:t>Dtest</a:t>
            </a:r>
            <a:r>
              <a:rPr lang="en" dirty="0"/>
              <a:t>=</a:t>
            </a:r>
            <a:r>
              <a:rPr lang="en" dirty="0" err="1"/>
              <a:t>com.company.MyUnitTest</a:t>
            </a:r>
            <a:r>
              <a:rPr lang="en" dirty="0"/>
              <a:t>' </a:t>
            </a:r>
            <a:r>
              <a:rPr lang="en" i="1" dirty="0"/>
              <a:t>test</a:t>
            </a:r>
          </a:p>
          <a:p>
            <a:endParaRPr lang="en" i="1" dirty="0"/>
          </a:p>
          <a:p>
            <a:r>
              <a:rPr lang="ru-RU" dirty="0"/>
              <a:t>Для запуска тестов из пакета нужно указать паттерн файлов, которые должны запуститься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" i="1" dirty="0" err="1"/>
              <a:t>mvn</a:t>
            </a:r>
            <a:r>
              <a:rPr lang="en" dirty="0"/>
              <a:t> '-</a:t>
            </a:r>
            <a:r>
              <a:rPr lang="en" dirty="0" err="1"/>
              <a:t>Dtest</a:t>
            </a:r>
            <a:r>
              <a:rPr lang="en" dirty="0"/>
              <a:t>= </a:t>
            </a:r>
            <a:r>
              <a:rPr lang="en" dirty="0" err="1"/>
              <a:t>com.company</a:t>
            </a:r>
            <a:r>
              <a:rPr lang="en" dirty="0"/>
              <a:t>.*Test' </a:t>
            </a:r>
            <a:r>
              <a:rPr lang="en" i="1" dirty="0"/>
              <a:t>test</a:t>
            </a:r>
          </a:p>
          <a:p>
            <a:endParaRPr lang="en" i="1" dirty="0"/>
          </a:p>
          <a:p>
            <a:r>
              <a:rPr lang="ru-RU" dirty="0"/>
              <a:t>Для запуска одного тестового метода указывается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" i="1" dirty="0" err="1"/>
              <a:t>mvn</a:t>
            </a:r>
            <a:r>
              <a:rPr lang="en" dirty="0"/>
              <a:t> -</a:t>
            </a:r>
            <a:r>
              <a:rPr lang="en" dirty="0" err="1"/>
              <a:t>Dtest</a:t>
            </a:r>
            <a:r>
              <a:rPr lang="en" dirty="0"/>
              <a:t>=</a:t>
            </a:r>
            <a:r>
              <a:rPr lang="en" dirty="0" err="1"/>
              <a:t>MyUnitTest#testMethod</a:t>
            </a:r>
            <a:r>
              <a:rPr lang="en" dirty="0"/>
              <a:t> </a:t>
            </a:r>
            <a:r>
              <a:rPr lang="en" i="1" dirty="0"/>
              <a:t>test</a:t>
            </a:r>
          </a:p>
          <a:p>
            <a:endParaRPr lang="en" i="1" dirty="0"/>
          </a:p>
          <a:p>
            <a:r>
              <a:rPr lang="ru-RU" dirty="0"/>
              <a:t>Также можно указать тестируемые методы или классы через </a:t>
            </a:r>
            <a:r>
              <a:rPr lang="ru-RU" dirty="0" err="1"/>
              <a:t>регулярки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838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</TotalTime>
  <Words>541</Words>
  <Application>Microsoft Macintosh PowerPoint</Application>
  <PresentationFormat>Экран (4:3)</PresentationFormat>
  <Paragraphs>90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StarSymbol</vt:lpstr>
      <vt:lpstr>Times New Roman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internet</dc:creator>
  <cp:lastModifiedBy>Microsoft Office User</cp:lastModifiedBy>
  <cp:revision>263</cp:revision>
  <dcterms:modified xsi:type="dcterms:W3CDTF">2022-07-03T18:44:30Z</dcterms:modified>
</cp:coreProperties>
</file>