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25" r:id="rId4"/>
    <p:sldId id="348" r:id="rId5"/>
    <p:sldId id="349" r:id="rId6"/>
    <p:sldId id="342" r:id="rId7"/>
    <p:sldId id="352" r:id="rId8"/>
    <p:sldId id="343" r:id="rId9"/>
    <p:sldId id="347" r:id="rId10"/>
    <p:sldId id="338" r:id="rId11"/>
    <p:sldId id="339" r:id="rId12"/>
    <p:sldId id="340" r:id="rId13"/>
    <p:sldId id="346" r:id="rId14"/>
    <p:sldId id="351" r:id="rId15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1329" autoAdjust="0"/>
  </p:normalViewPr>
  <p:slideViewPr>
    <p:cSldViewPr>
      <p:cViewPr varScale="1">
        <p:scale>
          <a:sx n="168" d="100"/>
          <a:sy n="168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1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21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6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1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9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Stream API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Суммирование с условием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268760"/>
            <a:ext cx="799240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n -&gt; n %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(n1, n2) -&gt; n1 + n2 ).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2852936"/>
            <a:ext cx="712879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mapToInt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n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Integer.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(n) 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n -&gt; n %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.sum();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53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Более сложный пример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1268760"/>
            <a:ext cx="813690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LinkedList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h.getGender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Woman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h.getSalary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mapToInt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average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2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Более сложный пример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242336"/>
            <a:ext cx="82192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h.getGender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Woman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h.getSalary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mapToInt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average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3640376"/>
            <a:ext cx="8291264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s1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s2 = s1.filter(h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h.getGender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Woman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Human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s3 = s2.filter(h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s4 = s3.map(h -&gt;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h.getSalary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s4.mapToInt(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::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intStream.average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81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Optional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err="1"/>
              <a:t>java.util.Optional</a:t>
            </a:r>
            <a:r>
              <a:rPr lang="en" b="1" dirty="0"/>
              <a:t> </a:t>
            </a:r>
            <a:r>
              <a:rPr lang="ru-RU" dirty="0"/>
              <a:t>используется для</a:t>
            </a:r>
            <a:r>
              <a:rPr lang="en" b="1" dirty="0"/>
              <a:t> </a:t>
            </a:r>
            <a:r>
              <a:rPr lang="ru-RU" dirty="0"/>
              <a:t>повышения безопасности и читаемости кода, значения которых могут быть </a:t>
            </a:r>
            <a:r>
              <a:rPr lang="en" i="1" dirty="0"/>
              <a:t>null</a:t>
            </a:r>
            <a:r>
              <a:rPr lang="en" dirty="0"/>
              <a:t>.</a:t>
            </a:r>
          </a:p>
          <a:p>
            <a:endParaRPr lang="en" dirty="0"/>
          </a:p>
          <a:p>
            <a:r>
              <a:rPr lang="ru-RU" dirty="0"/>
              <a:t>Категории </a:t>
            </a:r>
            <a:r>
              <a:rPr lang="en-US" dirty="0"/>
              <a:t>Optional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Optional.of</a:t>
            </a:r>
            <a:r>
              <a:rPr lang="en" dirty="0"/>
              <a:t> — </a:t>
            </a:r>
            <a:r>
              <a:rPr lang="ru-RU" dirty="0"/>
              <a:t>возвращает </a:t>
            </a:r>
            <a:r>
              <a:rPr lang="en" dirty="0"/>
              <a:t>Optional-</a:t>
            </a:r>
            <a:r>
              <a:rPr lang="ru-RU" dirty="0"/>
              <a:t>объект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NullPointerException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Optional.ofNullable</a:t>
            </a:r>
            <a:r>
              <a:rPr lang="en" dirty="0"/>
              <a:t> -</a:t>
            </a:r>
            <a:r>
              <a:rPr lang="ru-RU" dirty="0"/>
              <a:t>возвращает </a:t>
            </a:r>
            <a:r>
              <a:rPr lang="en" dirty="0"/>
              <a:t>Optional-</a:t>
            </a:r>
            <a:r>
              <a:rPr lang="ru-RU" dirty="0"/>
              <a:t>объект или </a:t>
            </a:r>
            <a:r>
              <a:rPr lang="en-US" dirty="0"/>
              <a:t>empty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Optional.empty</a:t>
            </a:r>
            <a:r>
              <a:rPr lang="en" dirty="0"/>
              <a:t> — </a:t>
            </a:r>
            <a:r>
              <a:rPr lang="ru-RU" dirty="0"/>
              <a:t>возвращает пустой </a:t>
            </a:r>
            <a:r>
              <a:rPr lang="en" dirty="0"/>
              <a:t>Optional-</a:t>
            </a:r>
            <a:r>
              <a:rPr lang="ru-RU" dirty="0"/>
              <a:t>объект.</a:t>
            </a:r>
          </a:p>
          <a:p>
            <a:endParaRPr lang="ru-RU" dirty="0"/>
          </a:p>
          <a:p>
            <a:r>
              <a:rPr lang="ru-RU" dirty="0"/>
              <a:t>Методы, проверяющие</a:t>
            </a:r>
            <a:r>
              <a:rPr lang="en-US" dirty="0"/>
              <a:t> Optional </a:t>
            </a:r>
            <a:r>
              <a:rPr lang="ru-RU" dirty="0"/>
              <a:t>на </a:t>
            </a:r>
            <a:r>
              <a:rPr lang="ru-RU" dirty="0" err="1"/>
              <a:t>непустоту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Optional.isPresent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Optional.ifPresent</a:t>
            </a:r>
            <a:endParaRPr lang="en" dirty="0"/>
          </a:p>
          <a:p>
            <a:endParaRPr lang="en" dirty="0"/>
          </a:p>
          <a:p>
            <a:r>
              <a:rPr lang="ru-RU" dirty="0"/>
              <a:t>Методы получающие объект из </a:t>
            </a:r>
            <a:r>
              <a:rPr lang="en-US" dirty="0"/>
              <a:t>Optional-</a:t>
            </a:r>
            <a:r>
              <a:rPr lang="ru-RU" dirty="0"/>
              <a:t>а</a:t>
            </a:r>
            <a:r>
              <a:rPr lang="en-US" dirty="0"/>
              <a:t>: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orElse</a:t>
            </a:r>
            <a:r>
              <a:rPr lang="en" dirty="0"/>
              <a:t>() — </a:t>
            </a:r>
            <a:r>
              <a:rPr lang="ru-RU" dirty="0"/>
              <a:t>возвращает объект по дефолту.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orElseGet</a:t>
            </a:r>
            <a:r>
              <a:rPr lang="en" dirty="0"/>
              <a:t>() — </a:t>
            </a:r>
            <a:r>
              <a:rPr lang="ru-RU" dirty="0"/>
              <a:t>вызывает указанный метод.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 err="1"/>
              <a:t>orElseThrow</a:t>
            </a:r>
            <a:r>
              <a:rPr lang="en" dirty="0"/>
              <a:t>() — </a:t>
            </a:r>
            <a:r>
              <a:rPr lang="ru-RU" dirty="0"/>
              <a:t>выбрасывает исключение.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06334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Введение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734AF-A040-064E-BB20-E88D5A415ACF}"/>
              </a:ext>
            </a:extLst>
          </p:cNvPr>
          <p:cNvSpPr txBox="1"/>
          <p:nvPr/>
        </p:nvSpPr>
        <p:spPr>
          <a:xfrm>
            <a:off x="457200" y="1179721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Stream API — </a:t>
            </a:r>
            <a:r>
              <a:rPr lang="ru-RU" dirty="0"/>
              <a:t>это альтернативный способ работать со структурами данных в функциональном стиле.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71A11-8112-6E42-A466-B87F32A7899D}"/>
              </a:ext>
            </a:extLst>
          </p:cNvPr>
          <p:cNvSpPr txBox="1"/>
          <p:nvPr/>
        </p:nvSpPr>
        <p:spPr>
          <a:xfrm>
            <a:off x="457200" y="1930479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Stream API </a:t>
            </a:r>
            <a:r>
              <a:rPr lang="ru-RU" dirty="0"/>
              <a:t>позволяет программистам писать существенно меньше однообразного кода, который занимает большое количество строк.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A10FD-4632-494A-BA00-05CC44794843}"/>
              </a:ext>
            </a:extLst>
          </p:cNvPr>
          <p:cNvSpPr txBox="1"/>
          <p:nvPr/>
        </p:nvSpPr>
        <p:spPr>
          <a:xfrm>
            <a:off x="457200" y="3438584"/>
            <a:ext cx="8291264" cy="257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Способы создания </a:t>
            </a:r>
            <a:r>
              <a:rPr lang="en-US" dirty="0"/>
              <a:t>Stream: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Пустой </a:t>
            </a:r>
            <a:r>
              <a:rPr lang="ru-RU" dirty="0" err="1"/>
              <a:t>стрим</a:t>
            </a:r>
            <a:r>
              <a:rPr lang="ru-RU" dirty="0"/>
              <a:t>: </a:t>
            </a:r>
            <a:r>
              <a:rPr lang="en" dirty="0" err="1"/>
              <a:t>Stream.empty</a:t>
            </a:r>
            <a:r>
              <a:rPr lang="e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Стрим</a:t>
            </a:r>
            <a:r>
              <a:rPr lang="ru-RU" dirty="0"/>
              <a:t> из </a:t>
            </a:r>
            <a:r>
              <a:rPr lang="en" dirty="0"/>
              <a:t>List: </a:t>
            </a:r>
            <a:r>
              <a:rPr lang="en" dirty="0" err="1"/>
              <a:t>list.stream</a:t>
            </a:r>
            <a:r>
              <a:rPr lang="e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Стрим</a:t>
            </a:r>
            <a:r>
              <a:rPr lang="ru-RU" dirty="0"/>
              <a:t> из </a:t>
            </a:r>
            <a:r>
              <a:rPr lang="en" dirty="0"/>
              <a:t>Map: </a:t>
            </a:r>
            <a:r>
              <a:rPr lang="en" dirty="0" err="1"/>
              <a:t>map.entrySet</a:t>
            </a:r>
            <a:r>
              <a:rPr lang="en" dirty="0"/>
              <a:t>().stream()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Стрим</a:t>
            </a:r>
            <a:r>
              <a:rPr lang="ru-RU" dirty="0"/>
              <a:t> из массива: </a:t>
            </a:r>
            <a:r>
              <a:rPr lang="en" dirty="0" err="1"/>
              <a:t>Arrays.stream</a:t>
            </a:r>
            <a:r>
              <a:rPr lang="en" dirty="0"/>
              <a:t>(array)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Стрим</a:t>
            </a:r>
            <a:r>
              <a:rPr lang="ru-RU" dirty="0"/>
              <a:t> из указанных элементов: </a:t>
            </a:r>
            <a:r>
              <a:rPr lang="en" dirty="0" err="1"/>
              <a:t>Stream.of</a:t>
            </a:r>
            <a:r>
              <a:rPr lang="en" dirty="0"/>
              <a:t>("1", "2", "3")</a:t>
            </a:r>
          </a:p>
          <a:p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30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Примеры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с потоком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en" dirty="0" err="1"/>
              <a:t>IntStream.of</a:t>
            </a:r>
            <a:r>
              <a:rPr lang="en" dirty="0"/>
              <a:t>(50, 60, 70, 80, 90, 100, 110, 120).filter(x -&gt; x &lt; 90).map(x -&gt; x + 10) .limit(3).</a:t>
            </a:r>
            <a:r>
              <a:rPr lang="en" dirty="0" err="1"/>
              <a:t>forEach</a:t>
            </a:r>
            <a:r>
              <a:rPr lang="en" dirty="0"/>
              <a:t>(</a:t>
            </a:r>
            <a:r>
              <a:rPr lang="en" dirty="0" err="1"/>
              <a:t>System.out</a:t>
            </a:r>
            <a:r>
              <a:rPr lang="en" dirty="0"/>
              <a:t>::print);</a:t>
            </a:r>
          </a:p>
          <a:p>
            <a:endParaRPr lang="en" dirty="0"/>
          </a:p>
          <a:p>
            <a:r>
              <a:rPr lang="ru-RU" dirty="0"/>
              <a:t>Пример без потока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" b="1" dirty="0"/>
              <a:t>int</a:t>
            </a:r>
            <a:r>
              <a:rPr lang="en" dirty="0"/>
              <a:t>[] </a:t>
            </a:r>
            <a:r>
              <a:rPr lang="en" dirty="0" err="1"/>
              <a:t>arr</a:t>
            </a:r>
            <a:r>
              <a:rPr lang="en" dirty="0"/>
              <a:t> = {50, 60, 70, 80, 90, 100, 110, 120}</a:t>
            </a:r>
          </a:p>
          <a:p>
            <a:r>
              <a:rPr lang="en" b="1" dirty="0"/>
              <a:t>int</a:t>
            </a:r>
            <a:r>
              <a:rPr lang="en" dirty="0"/>
              <a:t> count = 0; </a:t>
            </a:r>
          </a:p>
          <a:p>
            <a:r>
              <a:rPr lang="en" b="1" dirty="0"/>
              <a:t>for</a:t>
            </a:r>
            <a:r>
              <a:rPr lang="en" dirty="0"/>
              <a:t> (</a:t>
            </a:r>
            <a:r>
              <a:rPr lang="en" b="1" dirty="0"/>
              <a:t>int</a:t>
            </a:r>
            <a:r>
              <a:rPr lang="en" dirty="0"/>
              <a:t> x : </a:t>
            </a:r>
            <a:r>
              <a:rPr lang="en" dirty="0" err="1"/>
              <a:t>arr</a:t>
            </a:r>
            <a:r>
              <a:rPr lang="en" dirty="0"/>
              <a:t>) { </a:t>
            </a:r>
          </a:p>
          <a:p>
            <a:pPr lvl="1"/>
            <a:r>
              <a:rPr lang="en" b="1" dirty="0"/>
              <a:t>if</a:t>
            </a:r>
            <a:r>
              <a:rPr lang="en" dirty="0"/>
              <a:t> (x &gt;= 90) </a:t>
            </a:r>
            <a:r>
              <a:rPr lang="en" b="1" dirty="0"/>
              <a:t>continue</a:t>
            </a:r>
            <a:r>
              <a:rPr lang="en" dirty="0"/>
              <a:t>;</a:t>
            </a:r>
          </a:p>
          <a:p>
            <a:pPr lvl="1"/>
            <a:r>
              <a:rPr lang="en" dirty="0"/>
              <a:t>x += 10; </a:t>
            </a:r>
          </a:p>
          <a:p>
            <a:pPr lvl="1"/>
            <a:r>
              <a:rPr lang="en" dirty="0"/>
              <a:t>count++; </a:t>
            </a:r>
          </a:p>
          <a:p>
            <a:pPr lvl="1"/>
            <a:r>
              <a:rPr lang="en" b="1" dirty="0"/>
              <a:t>if</a:t>
            </a:r>
            <a:r>
              <a:rPr lang="en" dirty="0"/>
              <a:t> (count &gt; 3) </a:t>
            </a:r>
            <a:r>
              <a:rPr lang="en" b="1" dirty="0"/>
              <a:t>break</a:t>
            </a:r>
            <a:r>
              <a:rPr lang="en" dirty="0"/>
              <a:t>; </a:t>
            </a:r>
          </a:p>
          <a:p>
            <a:pPr lvl="1"/>
            <a:r>
              <a:rPr lang="en" dirty="0" err="1"/>
              <a:t>System.out.print</a:t>
            </a:r>
            <a:r>
              <a:rPr lang="en" dirty="0"/>
              <a:t>(x); </a:t>
            </a:r>
          </a:p>
          <a:p>
            <a:r>
              <a:rPr lang="en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6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Примеры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2807642"/>
            <a:ext cx="702027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8A4FC-810E-7C49-811B-ED84C9D81546}"/>
              </a:ext>
            </a:extLst>
          </p:cNvPr>
          <p:cNvSpPr txBox="1"/>
          <p:nvPr/>
        </p:nvSpPr>
        <p:spPr>
          <a:xfrm>
            <a:off x="457200" y="1003236"/>
            <a:ext cx="8291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Операторы можно разделить на две группы: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i="1" dirty="0"/>
              <a:t>Промежуточные</a:t>
            </a:r>
            <a:r>
              <a:rPr lang="en-US" i="1" dirty="0"/>
              <a:t> </a:t>
            </a:r>
            <a:r>
              <a:rPr lang="en" dirty="0"/>
              <a:t>— </a:t>
            </a:r>
            <a:r>
              <a:rPr lang="ru-RU" dirty="0"/>
              <a:t>обрабатывают поступающие элементы и возвращают </a:t>
            </a:r>
            <a:r>
              <a:rPr lang="en-US" dirty="0"/>
              <a:t>Stream</a:t>
            </a:r>
            <a:r>
              <a:rPr lang="ru-RU" dirty="0"/>
              <a:t>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i="1" dirty="0"/>
              <a:t>Терминальные</a:t>
            </a:r>
            <a:r>
              <a:rPr lang="en-US" i="1" dirty="0"/>
              <a:t> </a:t>
            </a:r>
            <a:r>
              <a:rPr lang="en" dirty="0"/>
              <a:t>— </a:t>
            </a:r>
            <a:r>
              <a:rPr lang="ru-RU" dirty="0"/>
              <a:t>обрабатывают элементы и завершают работу </a:t>
            </a:r>
            <a:r>
              <a:rPr lang="en-US" dirty="0"/>
              <a:t>Stream</a:t>
            </a:r>
            <a:r>
              <a:rPr lang="ru-RU" dirty="0"/>
              <a:t>.</a:t>
            </a:r>
          </a:p>
          <a:p>
            <a:br>
              <a:rPr lang="ru-RU" dirty="0"/>
            </a:b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93F2A2-3972-414D-A966-10D7D50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0" y="3014969"/>
            <a:ext cx="8583000" cy="26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49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Конвейерные методы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268760"/>
            <a:ext cx="72728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filter</a:t>
            </a:r>
            <a:r>
              <a:rPr lang="ru-RU" sz="2000" dirty="0">
                <a:latin typeface="Calibri" panose="020F0502020204030204" pitchFamily="34" charset="0"/>
              </a:rPr>
              <a:t>(…)</a:t>
            </a:r>
            <a:r>
              <a:rPr lang="en-US" sz="2000" dirty="0">
                <a:latin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</a:rPr>
              <a:t>фильтрация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sorted</a:t>
            </a:r>
            <a:r>
              <a:rPr lang="ru-RU" sz="2000" dirty="0">
                <a:latin typeface="Calibri" panose="020F0502020204030204" pitchFamily="34" charset="0"/>
              </a:rPr>
              <a:t>(…)</a:t>
            </a:r>
            <a:r>
              <a:rPr lang="en-US" sz="2000" dirty="0">
                <a:latin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</a:rPr>
              <a:t>сортировка</a:t>
            </a:r>
            <a:r>
              <a:rPr lang="en-US" sz="2000" dirty="0">
                <a:latin typeface="Calibri" panose="020F0502020204030204" pitchFamily="34" charset="0"/>
              </a:rPr>
              <a:t> (</a:t>
            </a:r>
            <a:r>
              <a:rPr lang="ru-RU" sz="2000" dirty="0">
                <a:latin typeface="Calibri" panose="020F0502020204030204" pitchFamily="34" charset="0"/>
              </a:rPr>
              <a:t>как у </a:t>
            </a:r>
            <a:r>
              <a:rPr lang="en-US" sz="2000" dirty="0" err="1">
                <a:latin typeface="Calibri" panose="020F0502020204030204" pitchFamily="34" charset="0"/>
              </a:rPr>
              <a:t>TreeMap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ru-RU" sz="2000" dirty="0">
              <a:latin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skip</a:t>
            </a:r>
            <a:r>
              <a:rPr lang="ru-RU" sz="2000" dirty="0">
                <a:latin typeface="Calibri" panose="020F0502020204030204" pitchFamily="34" charset="0"/>
              </a:rPr>
              <a:t>(…)</a:t>
            </a:r>
            <a:r>
              <a:rPr lang="en-US" sz="2000" dirty="0">
                <a:latin typeface="Calibri" panose="020F0502020204030204" pitchFamily="34" charset="0"/>
              </a:rPr>
              <a:t> –</a:t>
            </a:r>
            <a:r>
              <a:rPr lang="ru-RU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ru-RU" sz="2000" dirty="0">
                <a:latin typeface="Calibri" panose="020F0502020204030204" pitchFamily="34" charset="0"/>
              </a:rPr>
              <a:t>пропуск первых </a:t>
            </a:r>
            <a:r>
              <a:rPr lang="en-US" sz="2000" dirty="0">
                <a:latin typeface="Calibri" panose="020F0502020204030204" pitchFamily="34" charset="0"/>
              </a:rPr>
              <a:t>N </a:t>
            </a:r>
            <a:r>
              <a:rPr lang="ru-RU" sz="2000" dirty="0">
                <a:latin typeface="Calibri" panose="020F0502020204030204" pitchFamily="34" charset="0"/>
              </a:rPr>
              <a:t>элементов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limit</a:t>
            </a:r>
            <a:r>
              <a:rPr lang="ru-RU" sz="2000" dirty="0">
                <a:latin typeface="Calibri" panose="020F0502020204030204" pitchFamily="34" charset="0"/>
              </a:rPr>
              <a:t>(…)</a:t>
            </a:r>
            <a:r>
              <a:rPr lang="en-US" sz="2000" dirty="0">
                <a:latin typeface="Calibri" panose="020F0502020204030204" pitchFamily="34" charset="0"/>
              </a:rPr>
              <a:t> –</a:t>
            </a:r>
            <a:r>
              <a:rPr lang="ru-RU" sz="2000" dirty="0">
                <a:latin typeface="Calibri" panose="020F0502020204030204" pitchFamily="34" charset="0"/>
              </a:rPr>
              <a:t> выборка первых </a:t>
            </a:r>
            <a:r>
              <a:rPr lang="en-US" sz="2000" dirty="0">
                <a:latin typeface="Calibri" panose="020F0502020204030204" pitchFamily="34" charset="0"/>
              </a:rPr>
              <a:t>N </a:t>
            </a:r>
            <a:r>
              <a:rPr lang="ru-RU" sz="2000" dirty="0">
                <a:latin typeface="Calibri" panose="020F0502020204030204" pitchFamily="34" charset="0"/>
              </a:rPr>
              <a:t>элементов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map</a:t>
            </a:r>
            <a:r>
              <a:rPr lang="ru-RU" sz="2000" dirty="0">
                <a:latin typeface="Calibri" panose="020F0502020204030204" pitchFamily="34" charset="0"/>
              </a:rPr>
              <a:t>(…)</a:t>
            </a:r>
            <a:r>
              <a:rPr lang="en-US" sz="2000" dirty="0">
                <a:latin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</a:rPr>
              <a:t>преобразование в другой </a:t>
            </a:r>
            <a:r>
              <a:rPr lang="ru-RU" sz="2000" dirty="0" err="1">
                <a:latin typeface="Calibri" panose="020F0502020204030204" pitchFamily="34" charset="0"/>
              </a:rPr>
              <a:t>стрим</a:t>
            </a:r>
            <a:endParaRPr lang="ru-RU" sz="2000" dirty="0">
              <a:latin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peek(…) – </a:t>
            </a:r>
            <a:r>
              <a:rPr lang="ru-RU" sz="2000" dirty="0">
                <a:latin typeface="Calibri" panose="020F0502020204030204" pitchFamily="34" charset="0"/>
              </a:rPr>
              <a:t>выполнение действия для каждого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013136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map vs </a:t>
            </a:r>
            <a:r>
              <a:rPr lang="en-US" sz="2800" b="1" dirty="0" err="1">
                <a:solidFill>
                  <a:srgbClr val="008000"/>
                </a:solidFill>
                <a:latin typeface="Calibri"/>
              </a:rPr>
              <a:t>flatMap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1268760"/>
            <a:ext cx="727280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map(Function mapper) </a:t>
            </a:r>
            <a:r>
              <a:rPr lang="ru-RU" dirty="0"/>
              <a:t>даёт возможность создать функцию с помощью которой можно изменить каждый элемент</a:t>
            </a:r>
          </a:p>
          <a:p>
            <a:endParaRPr lang="ru-RU" dirty="0"/>
          </a:p>
          <a:p>
            <a:r>
              <a:rPr lang="ru-RU" dirty="0"/>
              <a:t>Преобразует в список потоков [</a:t>
            </a:r>
            <a:r>
              <a:rPr lang="en" dirty="0"/>
              <a:t>stream1,stream2,stream3,stream4]</a:t>
            </a:r>
            <a:r>
              <a:rPr lang="ru-RU" dirty="0"/>
              <a:t> </a:t>
            </a:r>
            <a:r>
              <a:rPr lang="en" dirty="0"/>
              <a:t>=&gt;</a:t>
            </a:r>
            <a:r>
              <a:rPr lang="en" dirty="0" err="1"/>
              <a:t>Stream.of</a:t>
            </a:r>
            <a:r>
              <a:rPr lang="en" dirty="0"/>
              <a:t>(stream1,stream2,stream3,stream4):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flatMap</a:t>
            </a:r>
            <a:r>
              <a:rPr lang="en" dirty="0"/>
              <a:t>(Function&lt;T, Stream&lt;R&gt;&gt; mapper) — </a:t>
            </a:r>
            <a:r>
              <a:rPr lang="ru-RU" dirty="0"/>
              <a:t>как и в случае с </a:t>
            </a:r>
            <a:r>
              <a:rPr lang="en" dirty="0"/>
              <a:t>map, </a:t>
            </a:r>
            <a:r>
              <a:rPr lang="ru-RU" dirty="0"/>
              <a:t>служат для преобразования в примитивный </a:t>
            </a:r>
            <a:r>
              <a:rPr lang="ru-RU" dirty="0" err="1"/>
              <a:t>стрим</a:t>
            </a:r>
            <a:r>
              <a:rPr lang="ru-RU" dirty="0"/>
              <a:t>.</a:t>
            </a:r>
          </a:p>
          <a:p>
            <a:endParaRPr lang="ru-RU" sz="2000" dirty="0"/>
          </a:p>
          <a:p>
            <a:r>
              <a:rPr lang="ru-RU" dirty="0"/>
              <a:t>При работе например с массивом </a:t>
            </a:r>
            <a:r>
              <a:rPr lang="ru-RU" dirty="0" err="1"/>
              <a:t>стримов</a:t>
            </a:r>
            <a:r>
              <a:rPr lang="ru-RU" dirty="0"/>
              <a:t> преобразует их в один </a:t>
            </a:r>
            <a:r>
              <a:rPr lang="ru-RU" dirty="0" err="1"/>
              <a:t>стрим</a:t>
            </a:r>
            <a:r>
              <a:rPr lang="ru-RU" dirty="0"/>
              <a:t> </a:t>
            </a:r>
            <a:r>
              <a:rPr lang="ru-RU" sz="2000" dirty="0"/>
              <a:t>[</a:t>
            </a:r>
            <a:r>
              <a:rPr lang="en" sz="2000" dirty="0"/>
              <a:t>stream1,stream2,stream3,stream4] =&gt; stream</a:t>
            </a:r>
            <a:br>
              <a:rPr lang="ru-RU" sz="2000" dirty="0"/>
            </a:br>
            <a:endParaRPr lang="ru-RU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85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Терминальные методы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641149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>
                <a:latin typeface="Calibri" panose="020F0502020204030204" pitchFamily="34" charset="0"/>
              </a:rPr>
              <a:t>findFirst</a:t>
            </a:r>
            <a:r>
              <a:rPr lang="ru-RU" sz="2000" dirty="0">
                <a:latin typeface="Calibri" panose="020F0502020204030204" pitchFamily="34" charset="0"/>
              </a:rPr>
              <a:t>(…) – получение первого элемента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 err="1">
                <a:latin typeface="Calibri" panose="020F0502020204030204" pitchFamily="34" charset="0"/>
              </a:rPr>
              <a:t>min</a:t>
            </a:r>
            <a:r>
              <a:rPr lang="ru-RU" sz="2000" dirty="0">
                <a:latin typeface="Calibri" panose="020F0502020204030204" pitchFamily="34" charset="0"/>
              </a:rPr>
              <a:t>(…), </a:t>
            </a:r>
            <a:r>
              <a:rPr lang="ru-RU" sz="2000" dirty="0" err="1">
                <a:latin typeface="Calibri" panose="020F0502020204030204" pitchFamily="34" charset="0"/>
              </a:rPr>
              <a:t>max</a:t>
            </a:r>
            <a:r>
              <a:rPr lang="ru-RU" sz="2000" dirty="0">
                <a:latin typeface="Calibri" panose="020F0502020204030204" pitchFamily="34" charset="0"/>
              </a:rPr>
              <a:t>(…) – минимальный, максимальный элемент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 err="1">
                <a:latin typeface="Calibri" panose="020F0502020204030204" pitchFamily="34" charset="0"/>
              </a:rPr>
              <a:t>count</a:t>
            </a:r>
            <a:r>
              <a:rPr lang="ru-RU" sz="2000" dirty="0">
                <a:latin typeface="Calibri" panose="020F0502020204030204" pitchFamily="34" charset="0"/>
              </a:rPr>
              <a:t>() – количество элементов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 err="1">
                <a:latin typeface="Calibri" panose="020F0502020204030204" pitchFamily="34" charset="0"/>
              </a:rPr>
              <a:t>forEach</a:t>
            </a:r>
            <a:r>
              <a:rPr lang="ru-RU" sz="2000" dirty="0">
                <a:latin typeface="Calibri" panose="020F0502020204030204" pitchFamily="34" charset="0"/>
              </a:rPr>
              <a:t>(…) – выполнение действия для каждого элемента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 err="1">
                <a:latin typeface="Calibri" panose="020F0502020204030204" pitchFamily="34" charset="0"/>
              </a:rPr>
              <a:t>reduce</a:t>
            </a:r>
            <a:r>
              <a:rPr lang="ru-RU" sz="2000" dirty="0">
                <a:latin typeface="Calibri" panose="020F0502020204030204" pitchFamily="34" charset="0"/>
              </a:rPr>
              <a:t>(…) – агрегирование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 err="1">
                <a:latin typeface="Calibri" panose="020F0502020204030204" pitchFamily="34" charset="0"/>
              </a:rPr>
              <a:t>collect</a:t>
            </a:r>
            <a:r>
              <a:rPr lang="ru-RU" sz="2000" dirty="0">
                <a:latin typeface="Calibri" panose="020F0502020204030204" pitchFamily="34" charset="0"/>
              </a:rPr>
              <a:t>(…) – результат в виде коллекции</a:t>
            </a:r>
          </a:p>
          <a:p>
            <a:endParaRPr lang="ru-RU" sz="2000" dirty="0">
              <a:latin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</a:rPr>
              <a:t>sum(), </a:t>
            </a:r>
            <a:r>
              <a:rPr lang="ru-RU" sz="2000" dirty="0" err="1">
                <a:latin typeface="Calibri" panose="020F0502020204030204" pitchFamily="34" charset="0"/>
              </a:rPr>
              <a:t>average</a:t>
            </a:r>
            <a:r>
              <a:rPr lang="ru-RU" sz="2000" dirty="0">
                <a:latin typeface="Calibri" panose="020F0502020204030204" pitchFamily="34" charset="0"/>
              </a:rPr>
              <a:t>() – сумма, среднее арифметическое</a:t>
            </a:r>
          </a:p>
        </p:txBody>
      </p:sp>
    </p:spTree>
    <p:extLst>
      <p:ext uri="{BB962C8B-B14F-4D97-AF65-F5344CB8AC3E}">
        <p14:creationId xmlns:p14="http://schemas.microsoft.com/office/powerpoint/2010/main" val="461268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Суммирование с условием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4861609"/>
            <a:ext cx="738031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 -&gt;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 -&gt; n %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n -&gt; n &gt;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1268760"/>
            <a:ext cx="702027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numbers,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Predicate&lt;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predicate)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 : numbers)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(predicate.test(number))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total += number;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26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Суммирование с условием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71600" y="1268760"/>
            <a:ext cx="702027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numbers,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Predicate&lt;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predicate)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 : numbers)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(predicate.test(number))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total += number;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total;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1600" y="4869160"/>
            <a:ext cx="799288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numbers.stream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(predicate)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reduce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 (n1, n2) -&gt; n1 + n2 ).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25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1042</Words>
  <Application>Microsoft Macintosh PowerPoint</Application>
  <PresentationFormat>Экран (4:3)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179</cp:revision>
  <dcterms:modified xsi:type="dcterms:W3CDTF">2022-07-07T05:56:03Z</dcterms:modified>
</cp:coreProperties>
</file>