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E775-6338-A84E-B3E1-E766E208B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IO/NIO</a:t>
            </a:r>
            <a:endParaRPr lang="ru-RU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FEF0-8F4D-674F-B4CA-A49DB604C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20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67D5-C4DF-1640-9F0E-7A3EC6A4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Paths	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247-08A9-6747-96E9-3FAD8564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get() </a:t>
            </a:r>
            <a:r>
              <a:rPr lang="en-US" dirty="0"/>
              <a:t>– </a:t>
            </a:r>
            <a:r>
              <a:rPr lang="ru-RU" dirty="0"/>
              <a:t>достает путь по </a:t>
            </a:r>
            <a:r>
              <a:rPr lang="en-US" i="1" dirty="0" err="1"/>
              <a:t>uri</a:t>
            </a:r>
            <a:r>
              <a:rPr lang="ru-RU" dirty="0"/>
              <a:t>.</a:t>
            </a:r>
            <a:endParaRPr lang="en-US" dirty="0"/>
          </a:p>
          <a:p>
            <a:r>
              <a:rPr lang="en-US" i="1" dirty="0" err="1"/>
              <a:t>getName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достает путь, соответствующий индексу </a:t>
            </a:r>
            <a:r>
              <a:rPr lang="en-US" dirty="0"/>
              <a:t>[</a:t>
            </a:r>
            <a:r>
              <a:rPr lang="en-US" i="1" dirty="0"/>
              <a:t>Path</a:t>
            </a:r>
            <a:r>
              <a:rPr lang="en-US" dirty="0"/>
              <a:t> </a:t>
            </a:r>
            <a:r>
              <a:rPr lang="ru-RU" dirty="0"/>
              <a:t>хранит имена в виде последовательности</a:t>
            </a:r>
            <a:r>
              <a:rPr lang="en-US" dirty="0"/>
              <a:t>]</a:t>
            </a:r>
            <a:r>
              <a:rPr lang="ru-RU" dirty="0"/>
              <a:t>.</a:t>
            </a:r>
          </a:p>
          <a:p>
            <a:r>
              <a:rPr lang="en-US" i="1" dirty="0" err="1"/>
              <a:t>getRoot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возвращает корневую директорию. </a:t>
            </a:r>
            <a:r>
              <a:rPr lang="en-US" dirty="0"/>
              <a:t>[</a:t>
            </a:r>
            <a:r>
              <a:rPr lang="ru-RU" dirty="0"/>
              <a:t>Для относительного пути </a:t>
            </a:r>
            <a:r>
              <a:rPr lang="en-US" i="1" dirty="0" err="1"/>
              <a:t>getRoot</a:t>
            </a:r>
            <a:r>
              <a:rPr lang="en-US" i="1" dirty="0"/>
              <a:t>() </a:t>
            </a:r>
            <a:r>
              <a:rPr lang="ru-RU" i="1" dirty="0"/>
              <a:t>==</a:t>
            </a:r>
            <a:r>
              <a:rPr lang="en-US" i="1" dirty="0"/>
              <a:t> null]</a:t>
            </a:r>
            <a:r>
              <a:rPr lang="ru-RU" i="1" dirty="0"/>
              <a:t>.</a:t>
            </a:r>
          </a:p>
          <a:p>
            <a:r>
              <a:rPr lang="en-US" i="1" dirty="0" err="1"/>
              <a:t>toUri</a:t>
            </a:r>
            <a:r>
              <a:rPr lang="en-US" i="1" dirty="0"/>
              <a:t>() – </a:t>
            </a:r>
            <a:r>
              <a:rPr lang="ru-RU" dirty="0"/>
              <a:t>конвертирование пути в строку, открываемую в браузере.</a:t>
            </a:r>
            <a:endParaRPr lang="en-US" dirty="0"/>
          </a:p>
          <a:p>
            <a:r>
              <a:rPr lang="en-US" i="1" dirty="0" err="1"/>
              <a:t>toAbsolutePath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возвращает абсолютный путь.</a:t>
            </a:r>
            <a:endParaRPr lang="en-US" dirty="0"/>
          </a:p>
          <a:p>
            <a:r>
              <a:rPr lang="en-US" i="1" dirty="0" err="1"/>
              <a:t>toRealPath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возвращает реальный путь файла</a:t>
            </a:r>
            <a:r>
              <a:rPr lang="en-US" dirty="0"/>
              <a:t> [</a:t>
            </a:r>
            <a:r>
              <a:rPr lang="ru-RU" dirty="0"/>
              <a:t>разрешает символические ссылки, возвращает абсолютный путь, избавляется от избыточной информации</a:t>
            </a:r>
            <a:r>
              <a:rPr lang="en-US" dirty="0"/>
              <a:t>]</a:t>
            </a:r>
            <a:r>
              <a:rPr lang="ru-RU" dirty="0"/>
              <a:t>.</a:t>
            </a:r>
            <a:endParaRPr lang="en-US" dirty="0"/>
          </a:p>
          <a:p>
            <a:r>
              <a:rPr lang="en-US" i="1" dirty="0"/>
              <a:t>resolve() – </a:t>
            </a:r>
            <a:r>
              <a:rPr lang="ru-RU" dirty="0"/>
              <a:t>соединение двух путей.</a:t>
            </a:r>
            <a:endParaRPr lang="en-US" dirty="0"/>
          </a:p>
          <a:p>
            <a:r>
              <a:rPr lang="en-US" i="1" dirty="0"/>
              <a:t>relativize() –</a:t>
            </a:r>
            <a:r>
              <a:rPr lang="ru-RU" i="1" dirty="0"/>
              <a:t> </a:t>
            </a:r>
            <a:r>
              <a:rPr lang="ru-RU" dirty="0"/>
              <a:t>создает путь из двух путей </a:t>
            </a:r>
            <a:r>
              <a:rPr lang="en-US" dirty="0"/>
              <a:t>[</a:t>
            </a:r>
            <a:r>
              <a:rPr lang="ru-RU" dirty="0"/>
              <a:t>берет первый за основу</a:t>
            </a:r>
            <a:r>
              <a:rPr lang="en-US" dirty="0"/>
              <a:t>]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60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5614-5B53-D442-88CF-DDB6E696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Try-with-resources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F53E-E021-D547-9E93-63EEF828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Большинство ресурсов реализуют интерфейс </a:t>
            </a:r>
            <a:r>
              <a:rPr lang="en-US" dirty="0"/>
              <a:t>Closable</a:t>
            </a:r>
            <a:r>
              <a:rPr lang="ru-RU" dirty="0"/>
              <a:t>. Когда ресурс больше не нужен – его нужно освободить методом </a:t>
            </a:r>
            <a:r>
              <a:rPr lang="en-US" i="1" dirty="0"/>
              <a:t>close()</a:t>
            </a:r>
            <a:r>
              <a:rPr lang="ru-RU" dirty="0"/>
              <a:t>.</a:t>
            </a:r>
          </a:p>
          <a:p>
            <a:r>
              <a:rPr lang="en-US" i="1" dirty="0"/>
              <a:t>try-with-resources</a:t>
            </a:r>
            <a:r>
              <a:rPr lang="en-US" dirty="0"/>
              <a:t> – </a:t>
            </a:r>
            <a:r>
              <a:rPr lang="ru-RU" dirty="0"/>
              <a:t>оператор, позволяющий автоматически освобождать ресурс.</a:t>
            </a:r>
          </a:p>
        </p:txBody>
      </p:sp>
    </p:spTree>
    <p:extLst>
      <p:ext uri="{BB962C8B-B14F-4D97-AF65-F5344CB8AC3E}">
        <p14:creationId xmlns:p14="http://schemas.microsoft.com/office/powerpoint/2010/main" val="33685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8CF-CDAC-3E41-84AC-D14EE58E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Files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CD67-A704-F648-87B1-9F5CF65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Files</a:t>
            </a:r>
            <a:r>
              <a:rPr lang="en-US" dirty="0"/>
              <a:t> – </a:t>
            </a:r>
            <a:r>
              <a:rPr lang="ru-RU" dirty="0"/>
              <a:t>класс, методы которого взаимодействуют с файлами и директориями. Работает с объектами </a:t>
            </a:r>
            <a:r>
              <a:rPr lang="en-US" i="1" dirty="0"/>
              <a:t>Path</a:t>
            </a:r>
            <a:r>
              <a:rPr lang="ru-RU" dirty="0"/>
              <a:t>.</a:t>
            </a:r>
            <a:endParaRPr lang="en-US" dirty="0"/>
          </a:p>
          <a:p>
            <a:r>
              <a:rPr lang="en-US" i="1" dirty="0"/>
              <a:t>exists() </a:t>
            </a:r>
            <a:r>
              <a:rPr lang="ru-RU" i="1" dirty="0"/>
              <a:t>– существует ли файл.</a:t>
            </a:r>
          </a:p>
          <a:p>
            <a:r>
              <a:rPr lang="en-US" i="1" dirty="0" err="1"/>
              <a:t>isRegularFile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обычный ли это файл.</a:t>
            </a:r>
          </a:p>
          <a:p>
            <a:r>
              <a:rPr lang="en-US" i="1" dirty="0" err="1"/>
              <a:t>isReadable</a:t>
            </a:r>
            <a:r>
              <a:rPr lang="en-US" i="1" dirty="0"/>
              <a:t>()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ru-RU" dirty="0"/>
              <a:t>доступен ли для чтения.</a:t>
            </a:r>
          </a:p>
          <a:p>
            <a:r>
              <a:rPr lang="en-US" i="1" dirty="0" err="1"/>
              <a:t>isExecutable</a:t>
            </a:r>
            <a:r>
              <a:rPr lang="en-US" i="1" dirty="0"/>
              <a:t>() </a:t>
            </a:r>
            <a:r>
              <a:rPr lang="en-US" dirty="0"/>
              <a:t>– </a:t>
            </a:r>
            <a:r>
              <a:rPr lang="ru-RU" dirty="0"/>
              <a:t>доступен ли для запуска.</a:t>
            </a:r>
            <a:endParaRPr lang="en-US" dirty="0"/>
          </a:p>
          <a:p>
            <a:r>
              <a:rPr lang="en-US" i="1" dirty="0" err="1"/>
              <a:t>isSameFile</a:t>
            </a:r>
            <a:r>
              <a:rPr lang="en-US" i="1" dirty="0"/>
              <a:t>(Path, Path) – </a:t>
            </a:r>
            <a:r>
              <a:rPr lang="ru-RU" dirty="0"/>
              <a:t>одинаковые ли пути файлов.</a:t>
            </a:r>
            <a:endParaRPr lang="en-US" dirty="0"/>
          </a:p>
          <a:p>
            <a:r>
              <a:rPr lang="en-US" i="1" dirty="0"/>
              <a:t>delete() – </a:t>
            </a:r>
            <a:r>
              <a:rPr lang="ru-RU" dirty="0"/>
              <a:t>удаляет файл.</a:t>
            </a:r>
            <a:endParaRPr lang="en-US" dirty="0"/>
          </a:p>
          <a:p>
            <a:r>
              <a:rPr lang="en-US" i="1" dirty="0"/>
              <a:t>copy() – </a:t>
            </a:r>
            <a:r>
              <a:rPr lang="ru-RU" dirty="0"/>
              <a:t>копирует файл.</a:t>
            </a:r>
            <a:endParaRPr lang="en-US" dirty="0"/>
          </a:p>
          <a:p>
            <a:r>
              <a:rPr lang="en-US" i="1" dirty="0"/>
              <a:t>move() </a:t>
            </a:r>
            <a:r>
              <a:rPr lang="ru-RU" i="1" dirty="0"/>
              <a:t>– </a:t>
            </a:r>
            <a:r>
              <a:rPr lang="ru-RU" dirty="0"/>
              <a:t>перемещение файла.</a:t>
            </a:r>
          </a:p>
        </p:txBody>
      </p:sp>
    </p:spTree>
    <p:extLst>
      <p:ext uri="{BB962C8B-B14F-4D97-AF65-F5344CB8AC3E}">
        <p14:creationId xmlns:p14="http://schemas.microsoft.com/office/powerpoint/2010/main" val="200965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A60C-2C2D-844A-B24D-69FAD537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OpenOptions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EA14-6494-3D49-B2B1-B1618FA0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WRITE – Opens the file for write access.</a:t>
            </a:r>
          </a:p>
          <a:p>
            <a:r>
              <a:rPr lang="en-US" dirty="0"/>
              <a:t>APPEND – Appends the new data to the end of the file. This option is used with the WRITE or CREATE options.</a:t>
            </a:r>
          </a:p>
          <a:p>
            <a:r>
              <a:rPr lang="en-US" dirty="0"/>
              <a:t>TRUNCATE_EXISTING – Truncates the file to zero bytes. This option is used with the WRITE option.</a:t>
            </a:r>
          </a:p>
          <a:p>
            <a:r>
              <a:rPr lang="en-US" dirty="0"/>
              <a:t>CREATE_NEW – Creates a new file and throws an exception if the file already exists.</a:t>
            </a:r>
          </a:p>
          <a:p>
            <a:r>
              <a:rPr lang="en-US" dirty="0"/>
              <a:t>CREATE – Opens the file if it exists or creates a new file if it does not.</a:t>
            </a:r>
          </a:p>
          <a:p>
            <a:r>
              <a:rPr lang="en-US" dirty="0"/>
              <a:t>DELETE_ON_CLOSE – Deletes the file when the stream is closed. This option is useful for temporary files.</a:t>
            </a:r>
          </a:p>
          <a:p>
            <a:r>
              <a:rPr lang="en-US" dirty="0"/>
              <a:t>SPARSE – Hints that a newly created file will be sparse. This advanced option is honored on some file systems, such as NTFS, where large files with data "gaps" can be stored in a more efficient manner where those empty gaps do not consume disk space.</a:t>
            </a:r>
          </a:p>
          <a:p>
            <a:r>
              <a:rPr lang="en-US" dirty="0"/>
              <a:t>SYNC – Keeps the file (both content and metadata) synchronized with the underlying storage device.</a:t>
            </a:r>
          </a:p>
          <a:p>
            <a:r>
              <a:rPr lang="en-US" dirty="0"/>
              <a:t>DSYNC – Keeps the file content synchronized with the underlying storage device.</a:t>
            </a:r>
          </a:p>
        </p:txBody>
      </p:sp>
    </p:spTree>
    <p:extLst>
      <p:ext uri="{BB962C8B-B14F-4D97-AF65-F5344CB8AC3E}">
        <p14:creationId xmlns:p14="http://schemas.microsoft.com/office/powerpoint/2010/main" val="530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ED38-8ED3-1145-8ABB-829537D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I/O Stream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0291D-C91D-094D-BDE1-8097074E0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974384"/>
            <a:ext cx="4714639" cy="19470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F877C-DF6A-E242-A621-BDAB114D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05" y="3974384"/>
            <a:ext cx="4461777" cy="1947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E70D17-522F-3C49-8E3E-4904486F6920}"/>
              </a:ext>
            </a:extLst>
          </p:cNvPr>
          <p:cNvSpPr txBox="1"/>
          <p:nvPr/>
        </p:nvSpPr>
        <p:spPr>
          <a:xfrm>
            <a:off x="680321" y="2336800"/>
            <a:ext cx="961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I/O Stream</a:t>
            </a:r>
            <a:r>
              <a:rPr lang="en-US" dirty="0"/>
              <a:t> </a:t>
            </a:r>
            <a:r>
              <a:rPr lang="ru-RU" dirty="0"/>
              <a:t>представляет источник данных или место назначения (файл, другая программа, сокет)</a:t>
            </a:r>
            <a:r>
              <a:rPr lang="en-US" dirty="0"/>
              <a:t>. </a:t>
            </a:r>
            <a:r>
              <a:rPr lang="ru-RU" dirty="0"/>
              <a:t>Некоторые </a:t>
            </a:r>
            <a:r>
              <a:rPr lang="ru-RU" dirty="0" err="1"/>
              <a:t>стримы</a:t>
            </a:r>
            <a:r>
              <a:rPr lang="ru-RU" dirty="0"/>
              <a:t> просто передают дату, некоторые умеют ее преобразовывать. </a:t>
            </a:r>
            <a:r>
              <a:rPr lang="en-US" dirty="0"/>
              <a:t>Stream</a:t>
            </a:r>
            <a:r>
              <a:rPr lang="ru-RU" dirty="0"/>
              <a:t> – это последовательность данных. </a:t>
            </a:r>
            <a:r>
              <a:rPr lang="en-US" i="1" dirty="0"/>
              <a:t>Input stream</a:t>
            </a:r>
            <a:r>
              <a:rPr lang="en-US" dirty="0"/>
              <a:t> </a:t>
            </a:r>
            <a:r>
              <a:rPr lang="ru-RU" dirty="0"/>
              <a:t>используется для чтения данных, а </a:t>
            </a:r>
            <a:r>
              <a:rPr lang="en-US" i="1" dirty="0"/>
              <a:t>output stream </a:t>
            </a:r>
            <a:r>
              <a:rPr lang="ru-RU" dirty="0"/>
              <a:t>для записи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3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B4BF-054E-D544-BCC1-695336C8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/>
              <a:t>Стримы</a:t>
            </a:r>
            <a:r>
              <a:rPr lang="ru-RU" i="1" dirty="0"/>
              <a:t> байтов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9166-5588-4746-82F6-09B61CD7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775599" cy="3599316"/>
          </a:xfrm>
        </p:spPr>
        <p:txBody>
          <a:bodyPr>
            <a:normAutofit fontScale="92500"/>
          </a:bodyPr>
          <a:lstStyle/>
          <a:p>
            <a:r>
              <a:rPr lang="ru-RU" dirty="0"/>
              <a:t>Все классы </a:t>
            </a:r>
            <a:r>
              <a:rPr lang="ru-RU" dirty="0" err="1"/>
              <a:t>стримов</a:t>
            </a:r>
            <a:r>
              <a:rPr lang="ru-RU" dirty="0"/>
              <a:t> байтов происходят от </a:t>
            </a:r>
            <a:r>
              <a:rPr lang="en-US" i="1" dirty="0" err="1"/>
              <a:t>InputStream</a:t>
            </a:r>
            <a:r>
              <a:rPr lang="ru-RU" dirty="0"/>
              <a:t> и </a:t>
            </a:r>
            <a:r>
              <a:rPr lang="en-US" i="1" dirty="0" err="1"/>
              <a:t>OutputStream</a:t>
            </a:r>
            <a:r>
              <a:rPr lang="ru-RU" i="1" dirty="0"/>
              <a:t>.</a:t>
            </a:r>
            <a:endParaRPr lang="en-US" dirty="0"/>
          </a:p>
          <a:p>
            <a:r>
              <a:rPr lang="ru-RU" dirty="0"/>
              <a:t>Все остальные </a:t>
            </a:r>
            <a:r>
              <a:rPr lang="ru-RU" dirty="0" err="1"/>
              <a:t>стримы</a:t>
            </a:r>
            <a:r>
              <a:rPr lang="ru-RU" dirty="0"/>
              <a:t> построены на </a:t>
            </a:r>
            <a:r>
              <a:rPr lang="ru-RU" dirty="0" err="1"/>
              <a:t>стриме</a:t>
            </a:r>
            <a:r>
              <a:rPr lang="ru-RU" dirty="0"/>
              <a:t> байтов.</a:t>
            </a:r>
          </a:p>
          <a:p>
            <a:r>
              <a:rPr lang="ru-RU" dirty="0" err="1"/>
              <a:t>Стримы</a:t>
            </a:r>
            <a:r>
              <a:rPr lang="ru-RU" dirty="0"/>
              <a:t> всегда нужно закрывать, чтобы предотвратить утечку ресурсов.</a:t>
            </a:r>
          </a:p>
          <a:p>
            <a:r>
              <a:rPr lang="ru-RU" dirty="0"/>
              <a:t>Использовать напрямую </a:t>
            </a:r>
            <a:r>
              <a:rPr lang="ru-RU" dirty="0" err="1"/>
              <a:t>стримы</a:t>
            </a:r>
            <a:r>
              <a:rPr lang="ru-RU" dirty="0"/>
              <a:t> байтов не рекомендуется.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D7BC9-9713-5E40-9FFC-DB0BC5CD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22" y="2636807"/>
            <a:ext cx="3769360" cy="29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A041-A7FA-6A40-8842-AC6342DD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/>
              <a:t>Стримы</a:t>
            </a:r>
            <a:r>
              <a:rPr lang="ru-RU" i="1" dirty="0"/>
              <a:t> символов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1007-E9F9-B344-88C6-46B54021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Стримы</a:t>
            </a:r>
            <a:r>
              <a:rPr lang="ru-RU" dirty="0"/>
              <a:t> символов автоматически адаптируются к локальным символам и готовы к интернационализации. </a:t>
            </a:r>
            <a:endParaRPr lang="en-US" dirty="0"/>
          </a:p>
          <a:p>
            <a:r>
              <a:rPr lang="ru-RU" dirty="0"/>
              <a:t>Все классы </a:t>
            </a:r>
            <a:r>
              <a:rPr lang="ru-RU" dirty="0" err="1"/>
              <a:t>стримов</a:t>
            </a:r>
            <a:r>
              <a:rPr lang="ru-RU" dirty="0"/>
              <a:t> символов происходят от </a:t>
            </a:r>
            <a:r>
              <a:rPr lang="en-US" i="1" dirty="0"/>
              <a:t>Reader</a:t>
            </a:r>
            <a:r>
              <a:rPr lang="ru-RU" dirty="0"/>
              <a:t> и </a:t>
            </a:r>
            <a:r>
              <a:rPr lang="en-US" i="1" dirty="0"/>
              <a:t>Writer</a:t>
            </a:r>
          </a:p>
          <a:p>
            <a:r>
              <a:rPr lang="ru-RU" dirty="0"/>
              <a:t>В </a:t>
            </a:r>
            <a:r>
              <a:rPr lang="ru-RU" dirty="0" err="1"/>
              <a:t>стримах</a:t>
            </a:r>
            <a:r>
              <a:rPr lang="ru-RU" dirty="0"/>
              <a:t> символов переменная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содержит значение символа в последних 16 битах, а в </a:t>
            </a:r>
            <a:r>
              <a:rPr lang="ru-RU" dirty="0" err="1"/>
              <a:t>стримах</a:t>
            </a:r>
            <a:r>
              <a:rPr lang="ru-RU" dirty="0"/>
              <a:t> байтов переменная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содержит значение байта в последних 8 битах.</a:t>
            </a:r>
            <a:endParaRPr lang="ru-RU" i="1" dirty="0"/>
          </a:p>
          <a:p>
            <a:r>
              <a:rPr lang="ru-RU" dirty="0" err="1"/>
              <a:t>Стримы</a:t>
            </a:r>
            <a:r>
              <a:rPr lang="ru-RU" dirty="0"/>
              <a:t> символов используют </a:t>
            </a:r>
            <a:r>
              <a:rPr lang="ru-RU" dirty="0" err="1"/>
              <a:t>стримы</a:t>
            </a:r>
            <a:r>
              <a:rPr lang="ru-RU" dirty="0"/>
              <a:t> байтов.</a:t>
            </a:r>
          </a:p>
        </p:txBody>
      </p:sp>
    </p:spTree>
    <p:extLst>
      <p:ext uri="{BB962C8B-B14F-4D97-AF65-F5344CB8AC3E}">
        <p14:creationId xmlns:p14="http://schemas.microsoft.com/office/powerpoint/2010/main" val="39461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F8F8-A0BF-4E42-B6F8-BEE36CD1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Буферизованные </a:t>
            </a:r>
            <a:r>
              <a:rPr lang="ru-RU" i="1" dirty="0" err="1"/>
              <a:t>стримы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D120-55AE-C248-B6CF-57C8D299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Предыдущие </a:t>
            </a:r>
            <a:r>
              <a:rPr lang="ru-RU" dirty="0" err="1"/>
              <a:t>стримы</a:t>
            </a:r>
            <a:r>
              <a:rPr lang="ru-RU" dirty="0"/>
              <a:t> были не буферизованными. Это значит что каждое чтение и запись инициирует доступ к диску или сетевую активность, а это очень тяжелые операции.</a:t>
            </a:r>
          </a:p>
          <a:p>
            <a:r>
              <a:rPr lang="ru-RU" dirty="0"/>
              <a:t>Буферизованные </a:t>
            </a:r>
            <a:r>
              <a:rPr lang="ru-RU" dirty="0" err="1"/>
              <a:t>стримы</a:t>
            </a:r>
            <a:r>
              <a:rPr lang="ru-RU" dirty="0"/>
              <a:t> читают данные из памяти, называемой буфером. </a:t>
            </a:r>
            <a:r>
              <a:rPr lang="ru-RU" dirty="0" err="1"/>
              <a:t>Нативный</a:t>
            </a:r>
            <a:r>
              <a:rPr lang="ru-RU" dirty="0"/>
              <a:t> метод используется только если буфер пуст. С записью то же самое, только буфер должен быть полон.</a:t>
            </a:r>
          </a:p>
          <a:p>
            <a:r>
              <a:rPr lang="ru-RU" dirty="0"/>
              <a:t>Конвертация в буферизированный тип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i="1" dirty="0"/>
              <a:t>	new </a:t>
            </a:r>
            <a:r>
              <a:rPr lang="en-US" i="1" dirty="0" err="1"/>
              <a:t>BufferedReader</a:t>
            </a:r>
            <a:r>
              <a:rPr lang="en-US" i="1" dirty="0"/>
              <a:t>(new </a:t>
            </a:r>
            <a:r>
              <a:rPr lang="en-US" i="1" dirty="0" err="1"/>
              <a:t>FileReader</a:t>
            </a:r>
            <a:r>
              <a:rPr lang="en-US" i="1" dirty="0"/>
              <a:t>("</a:t>
            </a:r>
            <a:r>
              <a:rPr lang="en-US" i="1" dirty="0" err="1"/>
              <a:t>xanadu.txt</a:t>
            </a:r>
            <a:r>
              <a:rPr lang="en-US" i="1" dirty="0"/>
              <a:t>")); </a:t>
            </a:r>
          </a:p>
          <a:p>
            <a:pPr marL="0" indent="0">
              <a:buNone/>
            </a:pPr>
            <a:r>
              <a:rPr lang="en-US" i="1" dirty="0"/>
              <a:t>	new </a:t>
            </a:r>
            <a:r>
              <a:rPr lang="en-US" i="1" dirty="0" err="1"/>
              <a:t>BufferedWriter</a:t>
            </a:r>
            <a:r>
              <a:rPr lang="en-US" i="1" dirty="0"/>
              <a:t>(new </a:t>
            </a:r>
            <a:r>
              <a:rPr lang="en-US" i="1" dirty="0" err="1"/>
              <a:t>FileWriter</a:t>
            </a:r>
            <a:r>
              <a:rPr lang="en-US" i="1" dirty="0"/>
              <a:t>("</a:t>
            </a:r>
            <a:r>
              <a:rPr lang="en-US" i="1" dirty="0" err="1"/>
              <a:t>characteroutput.txt</a:t>
            </a:r>
            <a:r>
              <a:rPr lang="en-US" i="1" dirty="0"/>
              <a:t>"));</a:t>
            </a:r>
          </a:p>
          <a:p>
            <a:r>
              <a:rPr lang="ru-RU" dirty="0"/>
              <a:t>Принудительная очистка буфера производится с помощью метода </a:t>
            </a:r>
            <a:r>
              <a:rPr lang="en-US" dirty="0"/>
              <a:t> </a:t>
            </a:r>
            <a:r>
              <a:rPr lang="en-US" i="1" dirty="0"/>
              <a:t>flush().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910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EFF-FF3B-294C-A4BC-BE1019A3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/>
              <a:t>Строко</a:t>
            </a:r>
            <a:r>
              <a:rPr lang="ru-RU" i="1" dirty="0"/>
              <a:t>-ориентированное </a:t>
            </a:r>
            <a:r>
              <a:rPr lang="en-US" i="1" dirty="0"/>
              <a:t>I/O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C33E-031D-6445-B2BA-49E23C70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BufferedReader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 err="1"/>
              <a:t>PrintWriter</a:t>
            </a:r>
            <a:r>
              <a:rPr lang="en-US" dirty="0"/>
              <a:t> </a:t>
            </a:r>
            <a:r>
              <a:rPr lang="ru-RU" dirty="0"/>
              <a:t>позволяют считывать и записывать данные в виде строк.</a:t>
            </a:r>
          </a:p>
          <a:p>
            <a:r>
              <a:rPr lang="ru-RU" dirty="0"/>
              <a:t>Символами окончания строки здесь являются </a:t>
            </a:r>
            <a:r>
              <a:rPr lang="en-US" i="1" dirty="0"/>
              <a:t>\n </a:t>
            </a:r>
            <a:r>
              <a:rPr lang="ru-RU" dirty="0"/>
              <a:t>и </a:t>
            </a:r>
            <a:r>
              <a:rPr lang="en-US" i="1" dirty="0"/>
              <a:t>\r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6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C432-5000-7F4A-979C-9955BAE5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Scanner </a:t>
            </a:r>
            <a:r>
              <a:rPr lang="ru-RU" i="1" dirty="0"/>
              <a:t>и </a:t>
            </a:r>
            <a:r>
              <a:rPr lang="en-US" i="1" dirty="0" err="1"/>
              <a:t>PrintWriter</a:t>
            </a:r>
            <a:r>
              <a:rPr lang="en-US" i="1" dirty="0"/>
              <a:t>/</a:t>
            </a:r>
            <a:r>
              <a:rPr lang="en-US" i="1" dirty="0" err="1"/>
              <a:t>PrintStream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8CA-C9A4-A24A-B3FC-98D2A792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типа </a:t>
            </a:r>
            <a:r>
              <a:rPr lang="en-US" i="1" dirty="0"/>
              <a:t>Scanner</a:t>
            </a:r>
            <a:r>
              <a:rPr lang="en-US" dirty="0"/>
              <a:t> </a:t>
            </a:r>
            <a:r>
              <a:rPr lang="ru-RU" dirty="0"/>
              <a:t>полезны для разбиения форматированного ввода на </a:t>
            </a:r>
            <a:r>
              <a:rPr lang="ru-RU" dirty="0" err="1"/>
              <a:t>токены</a:t>
            </a:r>
            <a:r>
              <a:rPr lang="ru-RU" dirty="0"/>
              <a:t> и преобразования отдельных </a:t>
            </a:r>
            <a:r>
              <a:rPr lang="ru-RU" dirty="0" err="1"/>
              <a:t>токенов</a:t>
            </a:r>
            <a:r>
              <a:rPr lang="ru-RU" dirty="0"/>
              <a:t> в соответствии с их типом данных.</a:t>
            </a:r>
            <a:endParaRPr lang="en-US" dirty="0"/>
          </a:p>
          <a:p>
            <a:r>
              <a:rPr lang="en-US" i="1" dirty="0"/>
              <a:t>Scanner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i="1" dirty="0"/>
              <a:t>whitespace</a:t>
            </a:r>
            <a:r>
              <a:rPr lang="en-US" dirty="0"/>
              <a:t> </a:t>
            </a:r>
            <a:r>
              <a:rPr lang="ru-RU" dirty="0"/>
              <a:t>для разделения </a:t>
            </a:r>
            <a:r>
              <a:rPr lang="ru-RU" dirty="0" err="1"/>
              <a:t>токенов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en-US" i="1" dirty="0" err="1"/>
              <a:t>useDelimeter</a:t>
            </a:r>
            <a:r>
              <a:rPr lang="en-US" i="1" dirty="0"/>
              <a:t>()</a:t>
            </a:r>
            <a:r>
              <a:rPr lang="ru-RU" dirty="0"/>
              <a:t> изменяет разделитель</a:t>
            </a:r>
            <a:r>
              <a:rPr lang="en-US" dirty="0"/>
              <a:t>).</a:t>
            </a:r>
          </a:p>
          <a:p>
            <a:r>
              <a:rPr lang="en-US" i="1" dirty="0" err="1"/>
              <a:t>PrintStream</a:t>
            </a:r>
            <a:r>
              <a:rPr lang="ru-RU" dirty="0"/>
              <a:t> и </a:t>
            </a:r>
            <a:r>
              <a:rPr lang="en-US" i="1" dirty="0" err="1"/>
              <a:t>PrintWriter</a:t>
            </a:r>
            <a:r>
              <a:rPr lang="en-US" dirty="0"/>
              <a:t> </a:t>
            </a:r>
            <a:r>
              <a:rPr lang="ru-RU" dirty="0"/>
              <a:t>обладают методами </a:t>
            </a:r>
            <a:r>
              <a:rPr lang="en-US" i="1" dirty="0"/>
              <a:t>print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ru-RU" dirty="0"/>
              <a:t> </a:t>
            </a:r>
            <a:r>
              <a:rPr lang="en-US" i="1" dirty="0" err="1"/>
              <a:t>println</a:t>
            </a:r>
            <a:r>
              <a:rPr lang="en-US" dirty="0"/>
              <a:t>, </a:t>
            </a:r>
            <a:r>
              <a:rPr lang="ru-RU" dirty="0"/>
              <a:t>а</a:t>
            </a:r>
            <a:r>
              <a:rPr lang="ru-RU" i="1" dirty="0"/>
              <a:t> </a:t>
            </a:r>
            <a:r>
              <a:rPr lang="ru-RU" dirty="0"/>
              <a:t>также</a:t>
            </a:r>
            <a:r>
              <a:rPr lang="ru-RU" i="1" dirty="0"/>
              <a:t> </a:t>
            </a:r>
            <a:r>
              <a:rPr lang="en-US" i="1" dirty="0"/>
              <a:t>format</a:t>
            </a:r>
            <a:r>
              <a:rPr lang="ru-RU" i="1" dirty="0"/>
              <a:t>. </a:t>
            </a:r>
            <a:r>
              <a:rPr lang="en-US" i="1" dirty="0"/>
              <a:t>(</a:t>
            </a:r>
            <a:r>
              <a:rPr lang="en-US" i="1" dirty="0" err="1"/>
              <a:t>System.out</a:t>
            </a:r>
            <a:r>
              <a:rPr lang="en-US" i="1" dirty="0"/>
              <a:t> = </a:t>
            </a:r>
            <a:r>
              <a:rPr lang="en-US" i="1" dirty="0" err="1"/>
              <a:t>PrintStream</a:t>
            </a:r>
            <a:r>
              <a:rPr lang="en-US" i="1" dirty="0"/>
              <a:t>).</a:t>
            </a:r>
          </a:p>
          <a:p>
            <a:r>
              <a:rPr lang="ru-RU" dirty="0"/>
              <a:t>В </a:t>
            </a:r>
            <a:r>
              <a:rPr lang="en-US" i="1" dirty="0"/>
              <a:t>format </a:t>
            </a:r>
            <a:r>
              <a:rPr lang="ru-RU" dirty="0"/>
              <a:t>необходимо использовать </a:t>
            </a:r>
            <a:r>
              <a:rPr lang="en-US" i="1" dirty="0"/>
              <a:t>%n</a:t>
            </a:r>
            <a:r>
              <a:rPr lang="en-US" dirty="0"/>
              <a:t>, </a:t>
            </a:r>
            <a:r>
              <a:rPr lang="ru-RU" dirty="0"/>
              <a:t>так как </a:t>
            </a:r>
            <a:r>
              <a:rPr lang="en-US" i="1" dirty="0"/>
              <a:t>\n </a:t>
            </a:r>
            <a:r>
              <a:rPr lang="ru-RU" dirty="0"/>
              <a:t>генерирует символ </a:t>
            </a:r>
            <a:r>
              <a:rPr lang="en-US" i="1" dirty="0"/>
              <a:t>\u000A</a:t>
            </a:r>
            <a:r>
              <a:rPr lang="ru-RU" dirty="0"/>
              <a:t>, который может вызвать проблемы.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557D-0D5B-4544-9456-8AD2A2B1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9931-D25B-7343-94EB-B810C75E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Console</a:t>
            </a:r>
            <a:r>
              <a:rPr lang="ru-RU" dirty="0"/>
              <a:t> использует </a:t>
            </a:r>
            <a:r>
              <a:rPr lang="ru-RU" dirty="0" err="1"/>
              <a:t>стримы</a:t>
            </a:r>
            <a:r>
              <a:rPr lang="ru-RU" dirty="0"/>
              <a:t> символов для чтения и вывода.</a:t>
            </a:r>
          </a:p>
          <a:p>
            <a:r>
              <a:rPr lang="en-US" i="1" dirty="0"/>
              <a:t>Console</a:t>
            </a:r>
            <a:r>
              <a:rPr lang="en-US" dirty="0"/>
              <a:t> </a:t>
            </a:r>
            <a:r>
              <a:rPr lang="ru-RU" dirty="0"/>
              <a:t>имеет возможность скрытно считывать пароль при помощи метода </a:t>
            </a:r>
            <a:r>
              <a:rPr lang="en-US" i="1" dirty="0" err="1"/>
              <a:t>readPassword</a:t>
            </a:r>
            <a:r>
              <a:rPr lang="en-US" i="1" dirty="0"/>
              <a:t>()</a:t>
            </a:r>
            <a:r>
              <a:rPr lang="ru-RU" i="1" dirty="0"/>
              <a:t>.</a:t>
            </a:r>
          </a:p>
          <a:p>
            <a:r>
              <a:rPr lang="en-US" i="1" dirty="0" err="1"/>
              <a:t>System.console</a:t>
            </a:r>
            <a:r>
              <a:rPr lang="en-US" i="1" dirty="0"/>
              <a:t>() –</a:t>
            </a:r>
            <a:r>
              <a:rPr lang="ru-RU" i="1" dirty="0"/>
              <a:t> </a:t>
            </a:r>
            <a:r>
              <a:rPr lang="ru-RU" dirty="0"/>
              <a:t>получение экземпляра класса консоли</a:t>
            </a:r>
            <a:r>
              <a:rPr lang="ru-RU" i="1" dirty="0"/>
              <a:t>. </a:t>
            </a:r>
            <a:r>
              <a:rPr lang="ru-RU" dirty="0"/>
              <a:t>Может быть </a:t>
            </a:r>
            <a:r>
              <a:rPr lang="en-US" i="1" dirty="0"/>
              <a:t>null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если нет доступа к консоли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46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7AD3-65A1-3C49-B81E-D589F89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Path</a:t>
            </a:r>
            <a:endParaRPr lang="ru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11BA-A112-E345-8431-2EF23DFB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Path</a:t>
            </a:r>
            <a:r>
              <a:rPr lang="en-US" dirty="0"/>
              <a:t> – </a:t>
            </a:r>
            <a:r>
              <a:rPr lang="ru-RU" dirty="0" err="1"/>
              <a:t>програмное</a:t>
            </a:r>
            <a:r>
              <a:rPr lang="ru-RU" dirty="0"/>
              <a:t> представление пути в файловой системе. </a:t>
            </a:r>
            <a:r>
              <a:rPr lang="en-US" dirty="0"/>
              <a:t>Path </a:t>
            </a:r>
            <a:r>
              <a:rPr lang="ru-RU" dirty="0"/>
              <a:t>содержит имя файла и список директорий, которые собираются в путь.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Для каждой платформы используется свой синтаксис пути.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Файл для пути может не существовать. Его можно создать и взаимодействовать с ним при помощи класса </a:t>
            </a:r>
            <a:r>
              <a:rPr lang="en-US" i="1" dirty="0"/>
              <a:t>Files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Операции производимые с путем без доступа к файловой системе называются </a:t>
            </a:r>
            <a:r>
              <a:rPr lang="ru-RU" i="1" dirty="0"/>
              <a:t>синтаксическими операциями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6120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1104</TotalTime>
  <Words>885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IO/NIO</vt:lpstr>
      <vt:lpstr>I/O Stream</vt:lpstr>
      <vt:lpstr>Стримы байтов</vt:lpstr>
      <vt:lpstr>Стримы символов </vt:lpstr>
      <vt:lpstr>Буферизованные стримы</vt:lpstr>
      <vt:lpstr>Строко-ориентированное I/O</vt:lpstr>
      <vt:lpstr>Scanner и PrintWriter/PrintStream</vt:lpstr>
      <vt:lpstr>Console</vt:lpstr>
      <vt:lpstr>Path</vt:lpstr>
      <vt:lpstr>Paths </vt:lpstr>
      <vt:lpstr>Try-with-resources</vt:lpstr>
      <vt:lpstr>Files</vt:lpstr>
      <vt:lpstr>OpenOptions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IO/NIO</dc:title>
  <dc:creator>Microsoft Office User</dc:creator>
  <cp:lastModifiedBy>Microsoft Office User</cp:lastModifiedBy>
  <cp:revision>184</cp:revision>
  <dcterms:created xsi:type="dcterms:W3CDTF">2023-04-24T16:11:37Z</dcterms:created>
  <dcterms:modified xsi:type="dcterms:W3CDTF">2023-04-25T10:35:40Z</dcterms:modified>
</cp:coreProperties>
</file>