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325" r:id="rId4"/>
    <p:sldId id="337" r:id="rId5"/>
    <p:sldId id="327" r:id="rId6"/>
    <p:sldId id="338" r:id="rId7"/>
    <p:sldId id="328" r:id="rId8"/>
    <p:sldId id="329" r:id="rId9"/>
    <p:sldId id="347" r:id="rId10"/>
    <p:sldId id="340" r:id="rId11"/>
    <p:sldId id="339" r:id="rId12"/>
    <p:sldId id="330" r:id="rId13"/>
    <p:sldId id="341" r:id="rId14"/>
    <p:sldId id="342" r:id="rId15"/>
    <p:sldId id="344" r:id="rId16"/>
    <p:sldId id="345" r:id="rId17"/>
    <p:sldId id="346" r:id="rId18"/>
    <p:sldId id="343" r:id="rId19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1329" autoAdjust="0"/>
  </p:normalViewPr>
  <p:slideViewPr>
    <p:cSldViewPr>
      <p:cViewPr varScale="1">
        <p:scale>
          <a:sx n="168" d="100"/>
          <a:sy n="168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8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2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7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5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7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8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3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7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 err="1">
                <a:solidFill>
                  <a:srgbClr val="008000"/>
                </a:solidFill>
                <a:latin typeface="Calibri"/>
              </a:rPr>
              <a:t>Многопоточность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 в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Java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Класс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Thread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B1286-6197-EC43-B33E-866D31940947}"/>
              </a:ext>
            </a:extLst>
          </p:cNvPr>
          <p:cNvSpPr txBox="1"/>
          <p:nvPr/>
        </p:nvSpPr>
        <p:spPr>
          <a:xfrm>
            <a:off x="788902" y="1720840"/>
            <a:ext cx="7566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 err="1"/>
              <a:t>boolean</a:t>
            </a:r>
            <a:r>
              <a:rPr lang="en" b="1" dirty="0"/>
              <a:t> </a:t>
            </a:r>
            <a:r>
              <a:rPr lang="en" b="1" dirty="0" err="1"/>
              <a:t>isAlive</a:t>
            </a:r>
            <a:r>
              <a:rPr lang="en" b="1" dirty="0"/>
              <a:t>()</a:t>
            </a:r>
            <a:r>
              <a:rPr lang="en" dirty="0"/>
              <a:t> — </a:t>
            </a:r>
            <a:r>
              <a:rPr lang="ru-RU" dirty="0"/>
              <a:t>возвращает </a:t>
            </a:r>
            <a:r>
              <a:rPr lang="en" dirty="0"/>
              <a:t>true </a:t>
            </a:r>
            <a:r>
              <a:rPr lang="ru-RU" dirty="0"/>
              <a:t>если </a:t>
            </a:r>
            <a:r>
              <a:rPr lang="en" dirty="0" err="1"/>
              <a:t>myThready</a:t>
            </a:r>
            <a:r>
              <a:rPr lang="en" dirty="0"/>
              <a:t>() </a:t>
            </a:r>
            <a:r>
              <a:rPr lang="ru-RU" dirty="0"/>
              <a:t>выполняется и </a:t>
            </a:r>
            <a:r>
              <a:rPr lang="en" dirty="0"/>
              <a:t>false </a:t>
            </a:r>
            <a:r>
              <a:rPr lang="ru-RU" dirty="0"/>
              <a:t>если поток еще не был запущен или был завершен.</a:t>
            </a:r>
            <a:br>
              <a:rPr lang="ru-RU" dirty="0"/>
            </a:br>
            <a:br>
              <a:rPr lang="ru-RU" dirty="0"/>
            </a:br>
            <a:r>
              <a:rPr lang="en" b="1" dirty="0" err="1"/>
              <a:t>setName</a:t>
            </a:r>
            <a:r>
              <a:rPr lang="en" b="1" dirty="0"/>
              <a:t>(String </a:t>
            </a:r>
            <a:r>
              <a:rPr lang="en" b="1" dirty="0" err="1"/>
              <a:t>threadName</a:t>
            </a:r>
            <a:r>
              <a:rPr lang="en" b="1" dirty="0"/>
              <a:t>)</a:t>
            </a:r>
            <a:r>
              <a:rPr lang="en" dirty="0"/>
              <a:t> – </a:t>
            </a:r>
            <a:r>
              <a:rPr lang="ru-RU" dirty="0"/>
              <a:t>Задает имя потока.</a:t>
            </a:r>
          </a:p>
          <a:p>
            <a:br>
              <a:rPr lang="ru-RU" dirty="0"/>
            </a:br>
            <a:r>
              <a:rPr lang="en" b="1" dirty="0"/>
              <a:t>String </a:t>
            </a:r>
            <a:r>
              <a:rPr lang="en" b="1" dirty="0" err="1"/>
              <a:t>getName</a:t>
            </a:r>
            <a:r>
              <a:rPr lang="en" b="1" dirty="0"/>
              <a:t>()</a:t>
            </a:r>
            <a:r>
              <a:rPr lang="en" dirty="0"/>
              <a:t> – </a:t>
            </a:r>
            <a:r>
              <a:rPr lang="ru-RU" dirty="0"/>
              <a:t>Получает имя потока.</a:t>
            </a:r>
            <a:br>
              <a:rPr lang="ru-RU" dirty="0"/>
            </a:br>
            <a:br>
              <a:rPr lang="ru-RU" dirty="0"/>
            </a:br>
            <a:r>
              <a:rPr lang="en" b="1" dirty="0"/>
              <a:t>static Thread </a:t>
            </a:r>
            <a:r>
              <a:rPr lang="en" b="1" dirty="0" err="1"/>
              <a:t>Thread.currentThread</a:t>
            </a:r>
            <a:r>
              <a:rPr lang="en" b="1" dirty="0"/>
              <a:t>()</a:t>
            </a:r>
            <a:r>
              <a:rPr lang="en" dirty="0"/>
              <a:t> — </a:t>
            </a:r>
            <a:r>
              <a:rPr lang="ru-RU" dirty="0"/>
              <a:t>статический метод, возвращающий объект потока, в котором он был вызван.</a:t>
            </a:r>
            <a:br>
              <a:rPr lang="ru-RU" dirty="0"/>
            </a:br>
            <a:br>
              <a:rPr lang="ru-RU" dirty="0"/>
            </a:br>
            <a:r>
              <a:rPr lang="en" b="1" dirty="0"/>
              <a:t>long </a:t>
            </a:r>
            <a:r>
              <a:rPr lang="en" b="1" dirty="0" err="1"/>
              <a:t>getId</a:t>
            </a:r>
            <a:r>
              <a:rPr lang="en" b="1" dirty="0"/>
              <a:t>()</a:t>
            </a:r>
            <a:r>
              <a:rPr lang="en" dirty="0"/>
              <a:t>– </a:t>
            </a:r>
            <a:r>
              <a:rPr lang="ru-RU" dirty="0"/>
              <a:t>возвращает идентификатор потока. Идентификатор – уникальное число, присвоенное потоку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C4D76-D8A5-8842-B12A-D497126D4244}"/>
              </a:ext>
            </a:extLst>
          </p:cNvPr>
          <p:cNvSpPr txBox="1"/>
          <p:nvPr/>
        </p:nvSpPr>
        <p:spPr>
          <a:xfrm>
            <a:off x="457200" y="1021894"/>
            <a:ext cx="526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Некоторые полезные методы класса </a:t>
            </a:r>
            <a:r>
              <a:rPr lang="en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85184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Приоритеты потоков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923816"/>
            <a:ext cx="806476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Каждый поток в системе имеет свой приоритет. Приоритет – это некоторое число в объекте потока, более высокое значение которого означает больший приоритет.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1148" y="2690336"/>
            <a:ext cx="77768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" b="1" dirty="0"/>
              <a:t>void </a:t>
            </a:r>
            <a:r>
              <a:rPr lang="en" b="1" dirty="0" err="1"/>
              <a:t>setPriority</a:t>
            </a:r>
            <a:r>
              <a:rPr lang="en" b="1" dirty="0"/>
              <a:t>(int priority)</a:t>
            </a:r>
            <a:r>
              <a:rPr lang="ru-RU" dirty="0"/>
              <a:t> – устанавливает приоритет потока.</a:t>
            </a:r>
            <a:br>
              <a:rPr lang="ru-RU" sz="2000" dirty="0"/>
            </a:br>
            <a:r>
              <a:rPr lang="ru-RU" dirty="0"/>
              <a:t>Возможные значения </a:t>
            </a:r>
            <a:r>
              <a:rPr lang="en" dirty="0"/>
              <a:t>priority — MIN_PRIORITY, NORM_PRIORITY </a:t>
            </a:r>
            <a:r>
              <a:rPr lang="ru-RU" dirty="0"/>
              <a:t>и </a:t>
            </a:r>
            <a:r>
              <a:rPr lang="en" dirty="0"/>
              <a:t>MAX_PRIORITY.</a:t>
            </a:r>
            <a:endParaRPr lang="ru-RU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" b="1" dirty="0"/>
              <a:t>int </a:t>
            </a:r>
            <a:r>
              <a:rPr lang="en" b="1" dirty="0" err="1"/>
              <a:t>getPriority</a:t>
            </a:r>
            <a:r>
              <a:rPr lang="en" b="1" dirty="0"/>
              <a:t>()</a:t>
            </a:r>
            <a:r>
              <a:rPr lang="en" dirty="0"/>
              <a:t> – </a:t>
            </a:r>
            <a:r>
              <a:rPr lang="ru-RU" dirty="0"/>
              <a:t>получает приоритет потока.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15C1A-3565-6146-9D65-C9C647EFDE3D}"/>
              </a:ext>
            </a:extLst>
          </p:cNvPr>
          <p:cNvSpPr txBox="1"/>
          <p:nvPr/>
        </p:nvSpPr>
        <p:spPr>
          <a:xfrm>
            <a:off x="457200" y="2080842"/>
            <a:ext cx="731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Работать с приоритетами потока можно с помощью двух функций:</a:t>
            </a:r>
          </a:p>
        </p:txBody>
      </p:sp>
    </p:spTree>
    <p:extLst>
      <p:ext uri="{BB962C8B-B14F-4D97-AF65-F5344CB8AC3E}">
        <p14:creationId xmlns:p14="http://schemas.microsoft.com/office/powerpoint/2010/main" val="1483053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Синхронизация потоков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070941"/>
            <a:ext cx="829126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При работе потоки нередко обращаются к каким-то общим ресурсам, которые определены вне потока. Если одновременно несколько потоков обратятся к общему ресурсу, то результаты выполнения программы могут быть неожиданными.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E82AB-1823-C34F-8DF1-821248F2275B}"/>
              </a:ext>
            </a:extLst>
          </p:cNvPr>
          <p:cNvSpPr txBox="1"/>
          <p:nvPr/>
        </p:nvSpPr>
        <p:spPr>
          <a:xfrm>
            <a:off x="482706" y="2430969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Одним из способов синхронизации является использование ключевого слова </a:t>
            </a:r>
            <a:r>
              <a:rPr lang="en" b="1" dirty="0"/>
              <a:t>synchronized</a:t>
            </a:r>
            <a:r>
              <a:rPr lang="en" dirty="0"/>
              <a:t>. </a:t>
            </a:r>
            <a:r>
              <a:rPr lang="ru-RU" dirty="0"/>
              <a:t>Его можно применять к блоку кода или методу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6E806-EDC6-2C43-95DE-D546D3787B4D}"/>
              </a:ext>
            </a:extLst>
          </p:cNvPr>
          <p:cNvSpPr txBox="1"/>
          <p:nvPr/>
        </p:nvSpPr>
        <p:spPr>
          <a:xfrm>
            <a:off x="492251" y="3236999"/>
            <a:ext cx="82211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synchronized</a:t>
            </a:r>
            <a:r>
              <a:rPr lang="en" dirty="0"/>
              <a:t>(res){</a:t>
            </a:r>
            <a:br>
              <a:rPr lang="en" dirty="0"/>
            </a:br>
            <a:r>
              <a:rPr lang="en" dirty="0"/>
              <a:t>    </a:t>
            </a:r>
            <a:r>
              <a:rPr lang="en" dirty="0" err="1"/>
              <a:t>res.x</a:t>
            </a:r>
            <a:r>
              <a:rPr lang="en" dirty="0"/>
              <a:t>=1;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for </a:t>
            </a:r>
            <a:r>
              <a:rPr lang="en" dirty="0"/>
              <a:t>(</a:t>
            </a:r>
            <a:r>
              <a:rPr lang="en" b="1" dirty="0"/>
              <a:t>int </a:t>
            </a:r>
            <a:r>
              <a:rPr lang="en" dirty="0" err="1"/>
              <a:t>i</a:t>
            </a:r>
            <a:r>
              <a:rPr lang="en" dirty="0"/>
              <a:t> = 1; </a:t>
            </a:r>
            <a:r>
              <a:rPr lang="en" dirty="0" err="1"/>
              <a:t>i</a:t>
            </a:r>
            <a:r>
              <a:rPr lang="en" dirty="0"/>
              <a:t> &lt; 5; </a:t>
            </a:r>
            <a:r>
              <a:rPr lang="en" dirty="0" err="1"/>
              <a:t>i</a:t>
            </a:r>
            <a:r>
              <a:rPr lang="en" dirty="0"/>
              <a:t>++){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.printf</a:t>
            </a:r>
            <a:r>
              <a:rPr lang="en" dirty="0"/>
              <a:t>(</a:t>
            </a:r>
            <a:r>
              <a:rPr lang="en" b="1" dirty="0"/>
              <a:t>"%s %d \n"</a:t>
            </a:r>
            <a:r>
              <a:rPr lang="en" dirty="0"/>
              <a:t>, </a:t>
            </a:r>
            <a:r>
              <a:rPr lang="en" dirty="0" err="1"/>
              <a:t>Thread.</a:t>
            </a:r>
            <a:r>
              <a:rPr lang="en" i="1" dirty="0" err="1"/>
              <a:t>currentThread</a:t>
            </a:r>
            <a:r>
              <a:rPr lang="en" dirty="0"/>
              <a:t>().</a:t>
            </a:r>
            <a:r>
              <a:rPr lang="en" dirty="0" err="1"/>
              <a:t>getName</a:t>
            </a:r>
            <a:r>
              <a:rPr lang="en" dirty="0"/>
              <a:t>(), </a:t>
            </a:r>
            <a:r>
              <a:rPr lang="en" dirty="0" err="1"/>
              <a:t>res.x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res.x</a:t>
            </a:r>
            <a:r>
              <a:rPr lang="en" dirty="0"/>
              <a:t>++;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try</a:t>
            </a:r>
            <a:r>
              <a:rPr lang="en" dirty="0"/>
              <a:t>{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/>
              <a:t>Thread.</a:t>
            </a:r>
            <a:r>
              <a:rPr lang="en" i="1" dirty="0" err="1"/>
              <a:t>sleep</a:t>
            </a:r>
            <a:r>
              <a:rPr lang="en" dirty="0"/>
              <a:t>(100);</a:t>
            </a:r>
            <a:br>
              <a:rPr lang="en" dirty="0"/>
            </a:br>
            <a:r>
              <a:rPr lang="en" dirty="0"/>
              <a:t>        }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catch</a:t>
            </a:r>
            <a:r>
              <a:rPr lang="en" dirty="0"/>
              <a:t>(</a:t>
            </a:r>
            <a:r>
              <a:rPr lang="en" dirty="0" err="1"/>
              <a:t>InterruptedException</a:t>
            </a:r>
            <a:r>
              <a:rPr lang="en" dirty="0"/>
              <a:t> e){}</a:t>
            </a:r>
            <a:br>
              <a:rPr lang="en" dirty="0"/>
            </a:br>
            <a:r>
              <a:rPr lang="en" dirty="0"/>
              <a:t>    }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029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Извещение потоков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058459"/>
            <a:ext cx="8291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Иногда при взаимодействии потоков встает вопрос о извещении одних потоков о действиях других. Методы, которые решают эту проблему</a:t>
            </a:r>
            <a:r>
              <a:rPr lang="en-US" dirty="0"/>
              <a:t>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E82AB-1823-C34F-8DF1-821248F2275B}"/>
              </a:ext>
            </a:extLst>
          </p:cNvPr>
          <p:cNvSpPr txBox="1"/>
          <p:nvPr/>
        </p:nvSpPr>
        <p:spPr>
          <a:xfrm>
            <a:off x="457200" y="2070969"/>
            <a:ext cx="8291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wait() </a:t>
            </a:r>
            <a:r>
              <a:rPr lang="en" dirty="0"/>
              <a:t>- </a:t>
            </a:r>
            <a:r>
              <a:rPr lang="ru-RU" dirty="0"/>
              <a:t>освобождает монитор и переводит вызывающий поток в состояние ожидания до тех пор, пока другой поток не вызовет метод </a:t>
            </a:r>
            <a:r>
              <a:rPr lang="en" dirty="0"/>
              <a:t>notify()</a:t>
            </a:r>
          </a:p>
          <a:p>
            <a:r>
              <a:rPr lang="en" b="1" dirty="0"/>
              <a:t>notify() </a:t>
            </a:r>
            <a:r>
              <a:rPr lang="en" dirty="0"/>
              <a:t>- </a:t>
            </a:r>
            <a:r>
              <a:rPr lang="ru-RU" dirty="0"/>
              <a:t>продолжает работу потока, у которого ранее был вызван метод </a:t>
            </a:r>
            <a:r>
              <a:rPr lang="en" dirty="0"/>
              <a:t>wait()</a:t>
            </a:r>
          </a:p>
          <a:p>
            <a:r>
              <a:rPr lang="en" b="1" dirty="0" err="1"/>
              <a:t>notifyAll</a:t>
            </a:r>
            <a:r>
              <a:rPr lang="en" b="1" dirty="0"/>
              <a:t>() </a:t>
            </a:r>
            <a:r>
              <a:rPr lang="en" dirty="0"/>
              <a:t>- </a:t>
            </a:r>
            <a:r>
              <a:rPr lang="ru-RU" dirty="0"/>
              <a:t>возобновляет работу всех потоков, у которых ранее был вызван метод </a:t>
            </a:r>
            <a:r>
              <a:rPr lang="en" dirty="0"/>
              <a:t>wait()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0785A-6731-A548-ABA5-F5E5D3073244}"/>
              </a:ext>
            </a:extLst>
          </p:cNvPr>
          <p:cNvSpPr txBox="1"/>
          <p:nvPr/>
        </p:nvSpPr>
        <p:spPr>
          <a:xfrm>
            <a:off x="457200" y="4191474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эти методы вызываются только из синхронизированного контекста - синхронизированного блока или метода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3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Semaphore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999872"/>
            <a:ext cx="829126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Семафоры представляют еще одно средство синхронизации для доступа к ресурсу. В </a:t>
            </a:r>
            <a:r>
              <a:rPr lang="en" dirty="0"/>
              <a:t>Java </a:t>
            </a:r>
            <a:r>
              <a:rPr lang="ru-RU" dirty="0"/>
              <a:t>семафоры представлены классом </a:t>
            </a:r>
            <a:r>
              <a:rPr lang="en" b="1" dirty="0"/>
              <a:t>Semaphore</a:t>
            </a:r>
            <a:r>
              <a:rPr lang="en" dirty="0"/>
              <a:t>, </a:t>
            </a:r>
            <a:r>
              <a:rPr lang="ru-RU" dirty="0"/>
              <a:t>который располагается в пакете </a:t>
            </a:r>
            <a:r>
              <a:rPr lang="en" b="1" dirty="0" err="1"/>
              <a:t>java.util.concurrent</a:t>
            </a:r>
            <a:r>
              <a:rPr lang="en" dirty="0"/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2C909-EB6E-5D48-90A5-99F71B37D21A}"/>
              </a:ext>
            </a:extLst>
          </p:cNvPr>
          <p:cNvSpPr txBox="1"/>
          <p:nvPr/>
        </p:nvSpPr>
        <p:spPr>
          <a:xfrm>
            <a:off x="452518" y="206746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Конструкторы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	</a:t>
            </a:r>
            <a:r>
              <a:rPr lang="en" b="1" dirty="0"/>
              <a:t>Semaphore(int permits)</a:t>
            </a:r>
          </a:p>
          <a:p>
            <a:pPr fontAlgn="base"/>
            <a:r>
              <a:rPr lang="en" b="1" dirty="0"/>
              <a:t>	Semaphore(int permits, </a:t>
            </a:r>
            <a:r>
              <a:rPr lang="en" b="1" dirty="0" err="1"/>
              <a:t>boolean</a:t>
            </a:r>
            <a:r>
              <a:rPr lang="en" b="1" dirty="0"/>
              <a:t> fair)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225C2-3E91-E141-86EC-D0297CF7A2F0}"/>
              </a:ext>
            </a:extLst>
          </p:cNvPr>
          <p:cNvSpPr txBox="1"/>
          <p:nvPr/>
        </p:nvSpPr>
        <p:spPr>
          <a:xfrm>
            <a:off x="452518" y="3021534"/>
            <a:ext cx="8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получения разрешения у семафора надо вызвать метод </a:t>
            </a:r>
            <a:r>
              <a:rPr lang="en" b="1" dirty="0"/>
              <a:t>acquire()</a:t>
            </a:r>
            <a:r>
              <a:rPr lang="en" dirty="0"/>
              <a:t>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A977B-3328-1340-9EFC-1548CBEA2297}"/>
              </a:ext>
            </a:extLst>
          </p:cNvPr>
          <p:cNvSpPr txBox="1"/>
          <p:nvPr/>
        </p:nvSpPr>
        <p:spPr>
          <a:xfrm>
            <a:off x="452518" y="3421610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окончания работы с ресурсом полученное ранее разрешение надо освободить с помощью метода </a:t>
            </a:r>
            <a:r>
              <a:rPr lang="en" b="1" dirty="0"/>
              <a:t>release()</a:t>
            </a:r>
            <a:r>
              <a:rPr lang="en" dirty="0"/>
              <a:t>: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388E2D-A591-BC48-B437-D57CB88A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08" y="4067941"/>
            <a:ext cx="4653384" cy="27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094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CountDownLatch</a:t>
            </a:r>
            <a:endParaRPr lang="en-US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861373"/>
            <a:ext cx="829126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" b="1" dirty="0" err="1"/>
              <a:t>CountDownLatch</a:t>
            </a:r>
            <a:r>
              <a:rPr lang="en" dirty="0"/>
              <a:t> </a:t>
            </a:r>
            <a:r>
              <a:rPr lang="ru-RU" dirty="0"/>
              <a:t>предоставляет возможность любому количеству потоков в блоке кода ожидать до тех пор, пока не завершится определенное количество операций, выполняющихся в других потоках, перед тем как они продолжат свою деятельность.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2C909-EB6E-5D48-90A5-99F71B37D21A}"/>
              </a:ext>
            </a:extLst>
          </p:cNvPr>
          <p:cNvSpPr txBox="1"/>
          <p:nvPr/>
        </p:nvSpPr>
        <p:spPr>
          <a:xfrm>
            <a:off x="457200" y="2203257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Конструктор:</a:t>
            </a:r>
            <a:r>
              <a:rPr lang="en-US" dirty="0"/>
              <a:t> </a:t>
            </a:r>
            <a:r>
              <a:rPr lang="en" b="1" dirty="0" err="1"/>
              <a:t>CountDownLatch</a:t>
            </a:r>
            <a:r>
              <a:rPr lang="en" b="1" dirty="0"/>
              <a:t>(int count</a:t>
            </a:r>
            <a:r>
              <a:rPr lang="ru-RU" b="1" dirty="0"/>
              <a:t>)</a:t>
            </a:r>
            <a:endParaRPr lang="e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225C2-3E91-E141-86EC-D0297CF7A2F0}"/>
              </a:ext>
            </a:extLst>
          </p:cNvPr>
          <p:cNvSpPr txBox="1"/>
          <p:nvPr/>
        </p:nvSpPr>
        <p:spPr>
          <a:xfrm>
            <a:off x="457200" y="2681148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Управление счетчиком производится через метод </a:t>
            </a:r>
            <a:r>
              <a:rPr lang="en-US" b="1" dirty="0" err="1"/>
              <a:t>countDown</a:t>
            </a:r>
            <a:r>
              <a:rPr lang="en-US" b="1" dirty="0"/>
              <a:t>();</a:t>
            </a:r>
          </a:p>
          <a:p>
            <a:r>
              <a:rPr lang="en-US" b="1" dirty="0"/>
              <a:t>await() </a:t>
            </a:r>
            <a:r>
              <a:rPr lang="ru-RU" dirty="0"/>
              <a:t>– блокирует поток пока счетчик не будет равен 0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A977B-3328-1340-9EFC-1548CBEA2297}"/>
              </a:ext>
            </a:extLst>
          </p:cNvPr>
          <p:cNvSpPr txBox="1"/>
          <p:nvPr/>
        </p:nvSpPr>
        <p:spPr>
          <a:xfrm>
            <a:off x="457200" y="3371440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счётчик достигает 0, все ожидающие потоки </a:t>
            </a:r>
            <a:r>
              <a:rPr lang="ru-RU" dirty="0" err="1"/>
              <a:t>разблокируются</a:t>
            </a:r>
            <a:r>
              <a:rPr lang="ru-RU" dirty="0"/>
              <a:t> и продолжают выполняться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9D96CC-70A9-DA4A-9E0B-D448D71F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61732"/>
            <a:ext cx="4085532" cy="24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1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Exchanger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990170"/>
            <a:ext cx="8291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" b="1" dirty="0"/>
              <a:t>Exchanger</a:t>
            </a:r>
            <a:r>
              <a:rPr lang="en" dirty="0"/>
              <a:t> </a:t>
            </a:r>
            <a:r>
              <a:rPr lang="ru-RU" dirty="0"/>
              <a:t>может понадобиться, для того, чтобы обменяться данными между двумя потоками в определенной точки работы обоих потоков.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2C909-EB6E-5D48-90A5-99F71B37D21A}"/>
              </a:ext>
            </a:extLst>
          </p:cNvPr>
          <p:cNvSpPr txBox="1"/>
          <p:nvPr/>
        </p:nvSpPr>
        <p:spPr>
          <a:xfrm>
            <a:off x="457201" y="1867627"/>
            <a:ext cx="829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Для обмена данными между двумя потоками используется метод </a:t>
            </a:r>
            <a:r>
              <a:rPr lang="en-US" b="1" dirty="0"/>
              <a:t>exchange()</a:t>
            </a:r>
            <a:r>
              <a:rPr lang="ru-RU" dirty="0"/>
              <a:t>. Он блокирует поток до вызова того же метода в другом потоке.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A814C-5CE5-E841-8D69-AAEAA0E9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76" y="3094041"/>
            <a:ext cx="4626248" cy="2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5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Обзор </a:t>
            </a: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java.util.concurrent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.*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17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7BD1CA-E5FC-8A43-B5D3-66194E64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9" y="2007230"/>
            <a:ext cx="8146742" cy="28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4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Процессы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63ED2E-ACA7-C64C-91F6-788123BE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88840"/>
            <a:ext cx="45720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7320C-F815-1541-912A-260D05881F68}"/>
              </a:ext>
            </a:extLst>
          </p:cNvPr>
          <p:cNvSpPr txBox="1"/>
          <p:nvPr/>
        </p:nvSpPr>
        <p:spPr>
          <a:xfrm>
            <a:off x="457200" y="971228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— это совокупность кода и данных, разделяющих общее виртуальное адресное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3180430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Потоки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320C-F815-1541-912A-260D05881F68}"/>
              </a:ext>
            </a:extLst>
          </p:cNvPr>
          <p:cNvSpPr txBox="1"/>
          <p:nvPr/>
        </p:nvSpPr>
        <p:spPr>
          <a:xfrm>
            <a:off x="457200" y="971228"/>
            <a:ext cx="82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Один поток – это одна единица исполнения кода. Каждый поток последовательно выполняет инструкции процесса, которому он принадлежит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1F33D4-2153-2A45-9C47-85182F92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2573400"/>
            <a:ext cx="5422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Запуск потоков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D65F2-9B69-E845-9CAE-2FB973F04CE6}"/>
              </a:ext>
            </a:extLst>
          </p:cNvPr>
          <p:cNvSpPr txBox="1"/>
          <p:nvPr/>
        </p:nvSpPr>
        <p:spPr>
          <a:xfrm>
            <a:off x="457201" y="980728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Через объект класса </a:t>
            </a:r>
            <a:r>
              <a:rPr lang="en-US" b="1" dirty="0"/>
              <a:t>Thread</a:t>
            </a:r>
            <a:r>
              <a:rPr lang="en-US" dirty="0"/>
              <a:t>,</a:t>
            </a:r>
            <a:r>
              <a:rPr lang="ru-RU" dirty="0"/>
              <a:t> в конструктор которого надо передать имплементацию интерфейса </a:t>
            </a:r>
            <a:r>
              <a:rPr lang="en-US" b="1" dirty="0"/>
              <a:t>Runnable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7A2CA-C0BF-924B-B6D5-3A5AE92E697A}"/>
              </a:ext>
            </a:extLst>
          </p:cNvPr>
          <p:cNvSpPr txBox="1"/>
          <p:nvPr/>
        </p:nvSpPr>
        <p:spPr>
          <a:xfrm>
            <a:off x="1077002" y="2275507"/>
            <a:ext cx="7421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public class </a:t>
            </a:r>
            <a:r>
              <a:rPr lang="en" dirty="0"/>
              <a:t>Program {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public static void </a:t>
            </a:r>
            <a:r>
              <a:rPr lang="en" dirty="0"/>
              <a:t>main(String[] </a:t>
            </a:r>
            <a:r>
              <a:rPr lang="en" dirty="0" err="1"/>
              <a:t>args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  Thread </a:t>
            </a:r>
            <a:r>
              <a:rPr lang="en" dirty="0" err="1"/>
              <a:t>myThready</a:t>
            </a:r>
            <a:r>
              <a:rPr lang="en" dirty="0"/>
              <a:t> = </a:t>
            </a:r>
            <a:r>
              <a:rPr lang="en" b="1" dirty="0"/>
              <a:t>new </a:t>
            </a:r>
            <a:r>
              <a:rPr lang="en" dirty="0"/>
              <a:t>Thread(</a:t>
            </a:r>
            <a:br>
              <a:rPr lang="en" dirty="0"/>
            </a:br>
            <a:r>
              <a:rPr lang="en" dirty="0"/>
              <a:t>            () -&gt;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b="1" dirty="0"/>
              <a:t>"</a:t>
            </a:r>
            <a:r>
              <a:rPr lang="ru-RU" b="1" dirty="0"/>
              <a:t>Привет из побочного потока!"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        );</a:t>
            </a:r>
            <a:br>
              <a:rPr lang="ru-RU" dirty="0"/>
            </a:br>
            <a:r>
              <a:rPr lang="ru-RU" dirty="0"/>
              <a:t>        </a:t>
            </a:r>
            <a:r>
              <a:rPr lang="en" dirty="0" err="1"/>
              <a:t>myThready.start</a:t>
            </a:r>
            <a:r>
              <a:rPr lang="en" dirty="0"/>
              <a:t>();</a:t>
            </a:r>
            <a:br>
              <a:rPr lang="ru-RU" i="1" dirty="0"/>
            </a:br>
            <a:r>
              <a:rPr lang="ru-RU" i="1" dirty="0"/>
              <a:t>    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b="1" dirty="0"/>
              <a:t>"</a:t>
            </a:r>
            <a:r>
              <a:rPr lang="ru-RU" b="1" dirty="0"/>
              <a:t>Главный поток завершён..."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28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Запуск потоков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D65F2-9B69-E845-9CAE-2FB973F04CE6}"/>
              </a:ext>
            </a:extLst>
          </p:cNvPr>
          <p:cNvSpPr txBox="1"/>
          <p:nvPr/>
        </p:nvSpPr>
        <p:spPr>
          <a:xfrm>
            <a:off x="457200" y="980728"/>
            <a:ext cx="818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Через создание потомка класса </a:t>
            </a:r>
            <a:r>
              <a:rPr lang="en-US" b="1" dirty="0"/>
              <a:t>Thread</a:t>
            </a:r>
            <a:r>
              <a:rPr lang="ru-RU" dirty="0"/>
              <a:t> с переопределением метода </a:t>
            </a:r>
            <a:r>
              <a:rPr lang="en-US" b="1" dirty="0"/>
              <a:t>run()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7A2CA-C0BF-924B-B6D5-3A5AE92E697A}"/>
              </a:ext>
            </a:extLst>
          </p:cNvPr>
          <p:cNvSpPr txBox="1"/>
          <p:nvPr/>
        </p:nvSpPr>
        <p:spPr>
          <a:xfrm>
            <a:off x="942978" y="1638508"/>
            <a:ext cx="64552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class </a:t>
            </a:r>
            <a:r>
              <a:rPr lang="en" dirty="0" err="1"/>
              <a:t>AffableThread</a:t>
            </a:r>
            <a:r>
              <a:rPr lang="en" dirty="0"/>
              <a:t> </a:t>
            </a:r>
            <a:r>
              <a:rPr lang="en" b="1" dirty="0"/>
              <a:t>extends </a:t>
            </a:r>
            <a:r>
              <a:rPr lang="en" dirty="0"/>
              <a:t>Thread {</a:t>
            </a:r>
            <a:br>
              <a:rPr lang="en" dirty="0"/>
            </a:br>
            <a:r>
              <a:rPr lang="en" dirty="0"/>
              <a:t>    @Override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public void </a:t>
            </a:r>
            <a:r>
              <a:rPr lang="en" dirty="0"/>
              <a:t>run()</a:t>
            </a:r>
            <a:br>
              <a:rPr lang="ru-RU" i="1" dirty="0"/>
            </a:br>
            <a:r>
              <a:rPr lang="ru-RU" i="1" dirty="0"/>
              <a:t>    </a:t>
            </a: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    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b="1" dirty="0"/>
              <a:t>"</a:t>
            </a:r>
            <a:r>
              <a:rPr lang="ru-RU" b="1" dirty="0"/>
              <a:t>Привет из побочного потока!"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br>
              <a:rPr lang="ru-RU" dirty="0"/>
            </a:br>
            <a:r>
              <a:rPr lang="en" b="1" dirty="0"/>
              <a:t>public class </a:t>
            </a:r>
            <a:r>
              <a:rPr lang="en" dirty="0"/>
              <a:t>Program {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static </a:t>
            </a:r>
            <a:r>
              <a:rPr lang="en" dirty="0" err="1"/>
              <a:t>AffableThread</a:t>
            </a:r>
            <a:r>
              <a:rPr lang="en" dirty="0"/>
              <a:t> </a:t>
            </a:r>
            <a:r>
              <a:rPr lang="en" i="1" dirty="0" err="1"/>
              <a:t>mSecondThread</a:t>
            </a:r>
            <a:r>
              <a:rPr lang="en" dirty="0"/>
              <a:t>;</a:t>
            </a:r>
            <a:br>
              <a:rPr lang="en" dirty="0"/>
            </a:b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public static void </a:t>
            </a:r>
            <a:r>
              <a:rPr lang="en" dirty="0"/>
              <a:t>main(String[] </a:t>
            </a:r>
            <a:r>
              <a:rPr lang="en" dirty="0" err="1"/>
              <a:t>args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  </a:t>
            </a:r>
            <a:r>
              <a:rPr lang="en" i="1" dirty="0" err="1"/>
              <a:t>mSecondThread</a:t>
            </a:r>
            <a:r>
              <a:rPr lang="en" i="1" dirty="0"/>
              <a:t> </a:t>
            </a:r>
            <a:r>
              <a:rPr lang="en" dirty="0"/>
              <a:t>= </a:t>
            </a:r>
            <a:r>
              <a:rPr lang="en" b="1" dirty="0"/>
              <a:t>new </a:t>
            </a:r>
            <a:r>
              <a:rPr lang="en" dirty="0" err="1"/>
              <a:t>AffableThread</a:t>
            </a:r>
            <a:r>
              <a:rPr lang="en" dirty="0"/>
              <a:t>();</a:t>
            </a:r>
            <a:br>
              <a:rPr lang="ru-RU" i="1" dirty="0"/>
            </a:br>
            <a:r>
              <a:rPr lang="ru-RU" i="1" dirty="0"/>
              <a:t>        </a:t>
            </a:r>
            <a:r>
              <a:rPr lang="en" i="1" dirty="0" err="1"/>
              <a:t>mSecondThread</a:t>
            </a:r>
            <a:r>
              <a:rPr lang="en" dirty="0" err="1"/>
              <a:t>.start</a:t>
            </a:r>
            <a:r>
              <a:rPr lang="en" dirty="0"/>
              <a:t>();</a:t>
            </a:r>
            <a:br>
              <a:rPr lang="ru-RU" i="1" dirty="0"/>
            </a:br>
            <a:br>
              <a:rPr lang="ru-RU" i="1" dirty="0"/>
            </a:br>
            <a:r>
              <a:rPr lang="ru-RU" i="1" dirty="0"/>
              <a:t>        </a:t>
            </a:r>
            <a:r>
              <a:rPr lang="en" dirty="0" err="1"/>
              <a:t>System.</a:t>
            </a:r>
            <a:r>
              <a:rPr lang="en" b="1" i="1" dirty="0" err="1"/>
              <a:t>out</a:t>
            </a:r>
            <a:r>
              <a:rPr lang="en" dirty="0" err="1"/>
              <a:t>.println</a:t>
            </a:r>
            <a:r>
              <a:rPr lang="en" dirty="0"/>
              <a:t>(</a:t>
            </a:r>
            <a:r>
              <a:rPr lang="en" b="1" dirty="0"/>
              <a:t>"</a:t>
            </a:r>
            <a:r>
              <a:rPr lang="ru-RU" b="1" dirty="0"/>
              <a:t>Главный поток завершён..."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433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Завершение потока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D2315-02A7-504D-824D-12A8A61E709B}"/>
              </a:ext>
            </a:extLst>
          </p:cNvPr>
          <p:cNvSpPr txBox="1"/>
          <p:nvPr/>
        </p:nvSpPr>
        <p:spPr>
          <a:xfrm>
            <a:off x="457200" y="908720"/>
            <a:ext cx="82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" dirty="0"/>
              <a:t>Java </a:t>
            </a:r>
            <a:r>
              <a:rPr lang="ru-RU" dirty="0"/>
              <a:t>процесс завершается тогда, когда завершается последний его поток. Для того, чтобы завершить При помощи прерываний можно сделать это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E3B7F-EED5-FD4D-8F18-49B7D645D80C}"/>
              </a:ext>
            </a:extLst>
          </p:cNvPr>
          <p:cNvSpPr txBox="1"/>
          <p:nvPr/>
        </p:nvSpPr>
        <p:spPr>
          <a:xfrm>
            <a:off x="1165188" y="1973338"/>
            <a:ext cx="6815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i="1" dirty="0" err="1"/>
              <a:t>mInc</a:t>
            </a:r>
            <a:r>
              <a:rPr lang="en" i="1" dirty="0"/>
              <a:t> </a:t>
            </a:r>
            <a:r>
              <a:rPr lang="en" dirty="0"/>
              <a:t>= </a:t>
            </a:r>
            <a:r>
              <a:rPr lang="en" b="1" dirty="0"/>
              <a:t>new </a:t>
            </a:r>
            <a:r>
              <a:rPr lang="en" dirty="0" err="1"/>
              <a:t>Incremenator</a:t>
            </a:r>
            <a:r>
              <a:rPr lang="en" dirty="0"/>
              <a:t>();  </a:t>
            </a:r>
            <a:r>
              <a:rPr lang="en" i="1" dirty="0"/>
              <a:t>//</a:t>
            </a:r>
            <a:r>
              <a:rPr lang="ru-RU" i="1" dirty="0"/>
              <a:t>Создание потока</a:t>
            </a:r>
            <a:endParaRPr lang="en-US" i="1" dirty="0"/>
          </a:p>
          <a:p>
            <a:br>
              <a:rPr lang="ru-RU" dirty="0"/>
            </a:br>
            <a:r>
              <a:rPr lang="en" i="1" dirty="0" err="1"/>
              <a:t>mInc</a:t>
            </a:r>
            <a:r>
              <a:rPr lang="en" dirty="0" err="1"/>
              <a:t>.start</a:t>
            </a:r>
            <a:r>
              <a:rPr lang="en" dirty="0"/>
              <a:t>();  </a:t>
            </a:r>
            <a:r>
              <a:rPr lang="en" i="1" dirty="0"/>
              <a:t>//</a:t>
            </a:r>
            <a:r>
              <a:rPr lang="ru-RU" i="1" dirty="0"/>
              <a:t>Запуск потока</a:t>
            </a:r>
            <a:br>
              <a:rPr lang="ru-RU" i="1" dirty="0"/>
            </a:br>
            <a:br>
              <a:rPr lang="ru-RU" i="1" dirty="0"/>
            </a:br>
            <a:r>
              <a:rPr lang="ru-RU" i="1" dirty="0"/>
              <a:t>//Троекратное изменение действия </a:t>
            </a:r>
            <a:r>
              <a:rPr lang="ru-RU" i="1" dirty="0" err="1"/>
              <a:t>инкременатора</a:t>
            </a:r>
            <a:br>
              <a:rPr lang="ru-RU" i="1" dirty="0"/>
            </a:br>
            <a:r>
              <a:rPr lang="ru-RU" i="1" dirty="0"/>
              <a:t>//с интервалом в </a:t>
            </a:r>
            <a:r>
              <a:rPr lang="en" i="1" dirty="0" err="1"/>
              <a:t>i</a:t>
            </a:r>
            <a:r>
              <a:rPr lang="en" i="1" dirty="0"/>
              <a:t>*2 </a:t>
            </a:r>
            <a:r>
              <a:rPr lang="ru-RU" i="1" dirty="0"/>
              <a:t>секунд</a:t>
            </a:r>
            <a:br>
              <a:rPr lang="ru-RU" i="1" dirty="0"/>
            </a:br>
            <a:r>
              <a:rPr lang="en" b="1" dirty="0"/>
              <a:t>for</a:t>
            </a:r>
            <a:r>
              <a:rPr lang="en" dirty="0"/>
              <a:t>(</a:t>
            </a:r>
            <a:r>
              <a:rPr lang="en" b="1" dirty="0"/>
              <a:t>int </a:t>
            </a:r>
            <a:r>
              <a:rPr lang="en" dirty="0" err="1"/>
              <a:t>i</a:t>
            </a:r>
            <a:r>
              <a:rPr lang="en" dirty="0"/>
              <a:t> = 1; </a:t>
            </a:r>
            <a:r>
              <a:rPr lang="en" dirty="0" err="1"/>
              <a:t>i</a:t>
            </a:r>
            <a:r>
              <a:rPr lang="en" dirty="0"/>
              <a:t> &lt;= 3; </a:t>
            </a:r>
            <a:r>
              <a:rPr lang="en" dirty="0" err="1"/>
              <a:t>i</a:t>
            </a:r>
            <a:r>
              <a:rPr lang="en" dirty="0"/>
              <a:t>++)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try</a:t>
            </a:r>
            <a:r>
              <a:rPr lang="en" dirty="0"/>
              <a:t>{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Thread.</a:t>
            </a:r>
            <a:r>
              <a:rPr lang="en" i="1" dirty="0" err="1"/>
              <a:t>sleep</a:t>
            </a:r>
            <a:r>
              <a:rPr lang="en" dirty="0"/>
              <a:t>(</a:t>
            </a:r>
            <a:r>
              <a:rPr lang="en" dirty="0" err="1"/>
              <a:t>i</a:t>
            </a:r>
            <a:r>
              <a:rPr lang="en" dirty="0"/>
              <a:t>*2*1000);       </a:t>
            </a:r>
            <a:r>
              <a:rPr lang="en" i="1" dirty="0"/>
              <a:t>//</a:t>
            </a:r>
            <a:r>
              <a:rPr lang="ru-RU" i="1" dirty="0"/>
              <a:t>Ожидание в течении </a:t>
            </a:r>
            <a:r>
              <a:rPr lang="en" i="1" dirty="0" err="1"/>
              <a:t>i</a:t>
            </a:r>
            <a:r>
              <a:rPr lang="en" i="1" dirty="0"/>
              <a:t>*2 </a:t>
            </a:r>
            <a:r>
              <a:rPr lang="ru-RU" i="1" dirty="0"/>
              <a:t>сек.</a:t>
            </a:r>
            <a:br>
              <a:rPr lang="ru-RU" i="1" dirty="0"/>
            </a:br>
            <a:r>
              <a:rPr lang="ru-RU" i="1" dirty="0"/>
              <a:t>    </a:t>
            </a:r>
            <a:r>
              <a:rPr lang="ru-RU" dirty="0"/>
              <a:t>}</a:t>
            </a:r>
            <a:r>
              <a:rPr lang="en" b="1" dirty="0"/>
              <a:t>catch</a:t>
            </a:r>
            <a:r>
              <a:rPr lang="en" dirty="0"/>
              <a:t>(</a:t>
            </a:r>
            <a:r>
              <a:rPr lang="en" dirty="0" err="1"/>
              <a:t>InterruptedException</a:t>
            </a:r>
            <a:r>
              <a:rPr lang="en" dirty="0"/>
              <a:t> e){}</a:t>
            </a:r>
            <a:br>
              <a:rPr lang="en" dirty="0"/>
            </a:br>
            <a:br>
              <a:rPr lang="en" dirty="0"/>
            </a:br>
            <a:r>
              <a:rPr lang="en" dirty="0"/>
              <a:t>    </a:t>
            </a:r>
            <a:r>
              <a:rPr lang="en" i="1" dirty="0" err="1"/>
              <a:t>mInc</a:t>
            </a:r>
            <a:r>
              <a:rPr lang="en" dirty="0" err="1"/>
              <a:t>.changeAction</a:t>
            </a:r>
            <a:r>
              <a:rPr lang="en" dirty="0"/>
              <a:t>();   </a:t>
            </a:r>
            <a:r>
              <a:rPr lang="en" i="1" dirty="0"/>
              <a:t>//</a:t>
            </a:r>
            <a:r>
              <a:rPr lang="ru-RU" i="1" dirty="0"/>
              <a:t>Переключение действия</a:t>
            </a:r>
            <a:br>
              <a:rPr lang="ru-RU" i="1" dirty="0"/>
            </a:br>
            <a:r>
              <a:rPr lang="ru-RU" dirty="0"/>
              <a:t>}</a:t>
            </a:r>
            <a:br>
              <a:rPr lang="ru-RU" dirty="0"/>
            </a:br>
            <a:br>
              <a:rPr lang="ru-RU" dirty="0"/>
            </a:br>
            <a:r>
              <a:rPr lang="en" i="1" dirty="0" err="1"/>
              <a:t>mInc</a:t>
            </a:r>
            <a:r>
              <a:rPr lang="en" dirty="0" err="1"/>
              <a:t>.interrupt</a:t>
            </a:r>
            <a:r>
              <a:rPr lang="en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59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Класс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Thread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8325" y="908720"/>
            <a:ext cx="80647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Метод </a:t>
            </a:r>
            <a:r>
              <a:rPr lang="en" b="1" dirty="0"/>
              <a:t>yield()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57E15-A953-6E41-B24A-178F7AC7215D}"/>
              </a:ext>
            </a:extLst>
          </p:cNvPr>
          <p:cNvSpPr txBox="1"/>
          <p:nvPr/>
        </p:nvSpPr>
        <p:spPr>
          <a:xfrm>
            <a:off x="916233" y="1494492"/>
            <a:ext cx="731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Статический метод </a:t>
            </a:r>
            <a:r>
              <a:rPr lang="en" dirty="0" err="1"/>
              <a:t>Thread.yield</a:t>
            </a:r>
            <a:r>
              <a:rPr lang="en" dirty="0"/>
              <a:t>() </a:t>
            </a:r>
            <a:r>
              <a:rPr lang="ru-RU" dirty="0"/>
              <a:t>заставляет процессор переключиться на обработку других потоков системы.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B1286-6197-EC43-B33E-866D31940947}"/>
              </a:ext>
            </a:extLst>
          </p:cNvPr>
          <p:cNvSpPr txBox="1"/>
          <p:nvPr/>
        </p:nvSpPr>
        <p:spPr>
          <a:xfrm>
            <a:off x="1004902" y="2781243"/>
            <a:ext cx="75661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//Ожидание поступления сообщения</a:t>
            </a:r>
            <a:br>
              <a:rPr lang="ru-RU" i="1" dirty="0"/>
            </a:br>
            <a:r>
              <a:rPr lang="en" b="1" dirty="0"/>
              <a:t>while</a:t>
            </a:r>
            <a:r>
              <a:rPr lang="en" dirty="0"/>
              <a:t>(!</a:t>
            </a:r>
            <a:r>
              <a:rPr lang="en" dirty="0" err="1"/>
              <a:t>msgQueue.hasMessages</a:t>
            </a:r>
            <a:r>
              <a:rPr lang="en" dirty="0"/>
              <a:t>())</a:t>
            </a:r>
            <a:r>
              <a:rPr lang="ru-RU" dirty="0"/>
              <a:t>	</a:t>
            </a:r>
            <a:r>
              <a:rPr lang="en" i="1" dirty="0"/>
              <a:t>//</a:t>
            </a:r>
            <a:r>
              <a:rPr lang="ru-RU" i="1" dirty="0"/>
              <a:t>Пока в очереди нет сообщений</a:t>
            </a:r>
            <a:br>
              <a:rPr lang="ru-RU" i="1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    </a:t>
            </a:r>
            <a:r>
              <a:rPr lang="en" dirty="0" err="1"/>
              <a:t>Thread.</a:t>
            </a:r>
            <a:r>
              <a:rPr lang="en" i="1" dirty="0" err="1"/>
              <a:t>yield</a:t>
            </a:r>
            <a:r>
              <a:rPr lang="en" dirty="0"/>
              <a:t>();</a:t>
            </a:r>
            <a:r>
              <a:rPr lang="ru-RU" dirty="0"/>
              <a:t>	</a:t>
            </a:r>
            <a:r>
              <a:rPr lang="en" i="1" dirty="0"/>
              <a:t>//</a:t>
            </a:r>
            <a:r>
              <a:rPr lang="ru-RU" i="1" dirty="0"/>
              <a:t>Передать управление другим потокам</a:t>
            </a:r>
            <a:br>
              <a:rPr lang="ru-RU" i="1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543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Потоки-демоны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5290" y="1244194"/>
            <a:ext cx="806476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setDaemon</a:t>
            </a:r>
            <a:r>
              <a:rPr lang="en" b="1" dirty="0"/>
              <a:t>()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isDaemon</a:t>
            </a:r>
            <a:r>
              <a:rPr lang="en-US" b="1" dirty="0"/>
              <a:t>()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1623571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Класс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Thread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8325" y="908720"/>
            <a:ext cx="80647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Метод </a:t>
            </a:r>
            <a:r>
              <a:rPr lang="en-US" b="1" dirty="0"/>
              <a:t>join</a:t>
            </a:r>
            <a:r>
              <a:rPr lang="en" b="1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57E15-A953-6E41-B24A-178F7AC7215D}"/>
              </a:ext>
            </a:extLst>
          </p:cNvPr>
          <p:cNvSpPr txBox="1"/>
          <p:nvPr/>
        </p:nvSpPr>
        <p:spPr>
          <a:xfrm>
            <a:off x="916233" y="1494492"/>
            <a:ext cx="731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" dirty="0"/>
              <a:t>Java </a:t>
            </a:r>
            <a:r>
              <a:rPr lang="ru-RU" dirty="0"/>
              <a:t>предусмотрен механизм, позволяющий одному потоку ждать завершения выполнения другого. Для этого используется метод </a:t>
            </a:r>
            <a:r>
              <a:rPr lang="en" dirty="0"/>
              <a:t>join().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B1286-6197-EC43-B33E-866D31940947}"/>
              </a:ext>
            </a:extLst>
          </p:cNvPr>
          <p:cNvSpPr txBox="1"/>
          <p:nvPr/>
        </p:nvSpPr>
        <p:spPr>
          <a:xfrm>
            <a:off x="1004902" y="2632900"/>
            <a:ext cx="75661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Thinker brain = </a:t>
            </a:r>
            <a:r>
              <a:rPr lang="en" b="1" dirty="0"/>
              <a:t>new </a:t>
            </a:r>
            <a:r>
              <a:rPr lang="en" dirty="0"/>
              <a:t>Thinker();  </a:t>
            </a:r>
            <a:r>
              <a:rPr lang="en" i="1" dirty="0"/>
              <a:t>//Thinker - </a:t>
            </a:r>
            <a:r>
              <a:rPr lang="ru-RU" i="1" dirty="0"/>
              <a:t>потомок класса </a:t>
            </a:r>
            <a:r>
              <a:rPr lang="en" i="1" dirty="0"/>
              <a:t>Thread.</a:t>
            </a:r>
            <a:br>
              <a:rPr lang="en" i="1" dirty="0"/>
            </a:br>
            <a:r>
              <a:rPr lang="en" dirty="0" err="1"/>
              <a:t>brain.start</a:t>
            </a:r>
            <a:r>
              <a:rPr lang="en" dirty="0"/>
              <a:t>();    </a:t>
            </a:r>
            <a:r>
              <a:rPr lang="en" i="1" dirty="0"/>
              <a:t>//</a:t>
            </a:r>
            <a:r>
              <a:rPr lang="ru-RU" i="1" dirty="0"/>
              <a:t>Начать "обдумывание".</a:t>
            </a:r>
            <a:br>
              <a:rPr lang="ru-RU" i="1" dirty="0"/>
            </a:br>
            <a:br>
              <a:rPr lang="ru-RU" i="1" dirty="0"/>
            </a:br>
            <a:r>
              <a:rPr lang="en" b="1" dirty="0"/>
              <a:t>do</a:t>
            </a:r>
            <a:br>
              <a:rPr lang="en" b="1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 </a:t>
            </a:r>
            <a:r>
              <a:rPr lang="en" dirty="0" err="1"/>
              <a:t>mThinkIndicator.refresh</a:t>
            </a:r>
            <a:r>
              <a:rPr lang="en" dirty="0"/>
              <a:t>();    </a:t>
            </a:r>
            <a:r>
              <a:rPr lang="en" i="1" dirty="0"/>
              <a:t>//</a:t>
            </a:r>
            <a:r>
              <a:rPr lang="en" i="1" dirty="0" err="1"/>
              <a:t>mThinkIndicator</a:t>
            </a:r>
            <a:r>
              <a:rPr lang="en" i="1" dirty="0"/>
              <a:t> - </a:t>
            </a:r>
            <a:r>
              <a:rPr lang="ru-RU" i="1" dirty="0"/>
              <a:t>анимированная картинка.</a:t>
            </a:r>
            <a:br>
              <a:rPr lang="ru-RU" i="1" dirty="0"/>
            </a:br>
            <a:br>
              <a:rPr lang="ru-RU" i="1" dirty="0"/>
            </a:br>
            <a:r>
              <a:rPr lang="ru-RU" i="1" dirty="0"/>
              <a:t>    </a:t>
            </a:r>
            <a:r>
              <a:rPr lang="en" b="1" dirty="0"/>
              <a:t>try</a:t>
            </a:r>
            <a:r>
              <a:rPr lang="en" dirty="0"/>
              <a:t>{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brain.join</a:t>
            </a:r>
            <a:r>
              <a:rPr lang="en" dirty="0"/>
              <a:t>(250);            </a:t>
            </a:r>
            <a:r>
              <a:rPr lang="en" i="1" dirty="0"/>
              <a:t>//</a:t>
            </a:r>
            <a:r>
              <a:rPr lang="ru-RU" i="1" dirty="0"/>
              <a:t>Подождать окончания мысли четверть секунды.</a:t>
            </a:r>
            <a:br>
              <a:rPr lang="ru-RU" i="1" dirty="0"/>
            </a:br>
            <a:r>
              <a:rPr lang="ru-RU" i="1" dirty="0"/>
              <a:t>    </a:t>
            </a:r>
            <a:r>
              <a:rPr lang="ru-RU" dirty="0"/>
              <a:t>}</a:t>
            </a:r>
            <a:r>
              <a:rPr lang="en" b="1" dirty="0"/>
              <a:t>catch</a:t>
            </a:r>
            <a:r>
              <a:rPr lang="en" dirty="0"/>
              <a:t>(</a:t>
            </a:r>
            <a:r>
              <a:rPr lang="en" dirty="0" err="1"/>
              <a:t>InterruptedException</a:t>
            </a:r>
            <a:r>
              <a:rPr lang="en" dirty="0"/>
              <a:t> e){}</a:t>
            </a:r>
            <a:br>
              <a:rPr lang="en" dirty="0"/>
            </a:br>
            <a:r>
              <a:rPr lang="en" dirty="0"/>
              <a:t>}</a:t>
            </a:r>
            <a:br>
              <a:rPr lang="en" dirty="0"/>
            </a:br>
            <a:r>
              <a:rPr lang="en" b="1" dirty="0"/>
              <a:t>while</a:t>
            </a:r>
            <a:r>
              <a:rPr lang="en" dirty="0"/>
              <a:t>(</a:t>
            </a:r>
            <a:r>
              <a:rPr lang="en" dirty="0" err="1"/>
              <a:t>brain.isAlive</a:t>
            </a:r>
            <a:r>
              <a:rPr lang="en" dirty="0"/>
              <a:t>());    </a:t>
            </a:r>
            <a:r>
              <a:rPr lang="en" i="1" dirty="0"/>
              <a:t>//</a:t>
            </a:r>
            <a:r>
              <a:rPr lang="ru-RU" i="1" dirty="0"/>
              <a:t>Пока </a:t>
            </a:r>
            <a:r>
              <a:rPr lang="en" i="1" dirty="0"/>
              <a:t>brain </a:t>
            </a:r>
            <a:r>
              <a:rPr lang="ru-RU" i="1" dirty="0"/>
              <a:t>думает...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20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11288</TotalTime>
  <Words>1126</Words>
  <Application>Microsoft Macintosh PowerPoint</Application>
  <PresentationFormat>Экран (4:3)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141</cp:revision>
  <dcterms:modified xsi:type="dcterms:W3CDTF">2022-07-13T05:27:56Z</dcterms:modified>
</cp:coreProperties>
</file>