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IBM Plex Sans"/>
      <p:regular r:id="rId14"/>
      <p:bold r:id="rId15"/>
      <p:italic r:id="rId16"/>
      <p:boldItalic r:id="rId17"/>
    </p:embeddedFont>
    <p:embeddedFont>
      <p:font typeface="IBM Plex Sans SemiBold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SemiBold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IBMPlexSansSemiBol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IBMPlexSans-bold.fntdata"/><Relationship Id="rId14" Type="http://schemas.openxmlformats.org/officeDocument/2006/relationships/font" Target="fonts/IBMPlexSans-regular.fntdata"/><Relationship Id="rId17" Type="http://schemas.openxmlformats.org/officeDocument/2006/relationships/font" Target="fonts/IBMPlexSans-boldItalic.fntdata"/><Relationship Id="rId16" Type="http://schemas.openxmlformats.org/officeDocument/2006/relationships/font" Target="fonts/IBMPlexSans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SemiBold-bold.fntdata"/><Relationship Id="rId6" Type="http://schemas.openxmlformats.org/officeDocument/2006/relationships/slide" Target="slides/slide1.xml"/><Relationship Id="rId18" Type="http://schemas.openxmlformats.org/officeDocument/2006/relationships/font" Target="fonts/IBMPlexSansSemiBo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a462ad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6" name="Google Shape;166;g23a462ade5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3a7d11543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23a7d11543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b5f02201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2fb5f022011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b5f02201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g2fb5f022011_0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2" name="Google Shape;132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3" name="Google Shape;1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0" name="Google Shape;14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21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3.jpg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3.jp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5.png"/><Relationship Id="rId5" Type="http://schemas.openxmlformats.org/officeDocument/2006/relationships/image" Target="../media/image13.jpg"/><Relationship Id="rId6" Type="http://schemas.openxmlformats.org/officeDocument/2006/relationships/image" Target="../media/image19.png"/><Relationship Id="rId7" Type="http://schemas.openxmlformats.org/officeDocument/2006/relationships/image" Target="../media/image18.png"/><Relationship Id="rId8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/>
        </p:nvSpPr>
        <p:spPr>
          <a:xfrm>
            <a:off x="1863612" y="2441100"/>
            <a:ext cx="86013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500" lIns="45050" spcFirstLastPara="1" rIns="45050" wrap="square" tIns="225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4200" u="none" cap="none" strike="noStrike">
                <a:solidFill>
                  <a:schemeClr val="lt2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Кафедра Алгоритмов и технологий программирования</a:t>
            </a:r>
            <a:endParaRPr b="1" i="0" sz="4200" u="none" cap="none" strike="noStrike">
              <a:solidFill>
                <a:schemeClr val="lt2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1863612" y="4682837"/>
            <a:ext cx="8601300" cy="1113956"/>
          </a:xfrm>
          <a:prstGeom prst="rect">
            <a:avLst/>
          </a:prstGeom>
          <a:noFill/>
          <a:ln>
            <a:noFill/>
          </a:ln>
        </p:spPr>
        <p:txBody>
          <a:bodyPr anchorCtr="0" anchor="t" bIns="22500" lIns="45050" spcFirstLastPara="1" rIns="45050" wrap="square" tIns="225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2B91FD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b="0" i="0" sz="2000" u="none" cap="none" strike="noStrike">
              <a:solidFill>
                <a:srgbClr val="2B91FD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Семинарист: Дмитрий Стебловский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ru-RU" sz="1400" u="none" cap="none" strike="noStrike">
                <a:solidFill>
                  <a:srgbClr val="2B91FD"/>
                </a:solidFill>
                <a:latin typeface="IBM Plex Sans"/>
                <a:ea typeface="IBM Plex Sans"/>
                <a:cs typeface="IBM Plex Sans"/>
                <a:sym typeface="IBM Plex Sans"/>
              </a:rPr>
            </a:br>
            <a:r>
              <a:rPr b="0" i="1" lang="ru-RU" sz="1400" u="none" cap="none" strike="noStrike">
                <a:solidFill>
                  <a:srgbClr val="2B91FD"/>
                </a:solidFill>
                <a:latin typeface="IBM Plex Sans"/>
                <a:ea typeface="IBM Plex Sans"/>
                <a:cs typeface="IBM Plex Sans"/>
                <a:sym typeface="IBM Plex Sans"/>
              </a:rPr>
              <a:t>Выпускник </a:t>
            </a:r>
            <a:r>
              <a:rPr i="1" lang="ru-RU">
                <a:solidFill>
                  <a:srgbClr val="2B91FD"/>
                </a:solidFill>
                <a:latin typeface="IBM Plex Sans"/>
                <a:ea typeface="IBM Plex Sans"/>
                <a:cs typeface="IBM Plex Sans"/>
                <a:sym typeface="IBM Plex Sans"/>
              </a:rPr>
              <a:t>КТ ФИВТ, Студент ФБВТ, Middle+ Dev in MWS Digital</a:t>
            </a:r>
            <a:endParaRPr b="0" i="1" sz="1400" u="none" cap="none" strike="noStrike">
              <a:solidFill>
                <a:srgbClr val="2B91FD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6000" y="6254488"/>
            <a:ext cx="3600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62550" y="939100"/>
            <a:ext cx="1975800" cy="197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9475" y="4416900"/>
            <a:ext cx="1577675" cy="15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788096" y="1430926"/>
            <a:ext cx="4164000" cy="430800"/>
          </a:xfrm>
          <a:prstGeom prst="rect">
            <a:avLst/>
          </a:prstGeom>
          <a:solidFill>
            <a:srgbClr val="2E55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456" y="456145"/>
            <a:ext cx="541857" cy="45825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 txBox="1"/>
          <p:nvPr/>
        </p:nvSpPr>
        <p:spPr>
          <a:xfrm>
            <a:off x="1204065" y="402425"/>
            <a:ext cx="10588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50" lIns="45050" spcFirstLastPara="1" rIns="45050" wrap="square" tIns="45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956">
                <a:solidFill>
                  <a:srgbClr val="292C3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Организационные вопросы</a:t>
            </a:r>
            <a:endParaRPr b="0" i="0" sz="341" u="none" cap="none" strike="noStrike">
              <a:solidFill>
                <a:srgbClr val="292C3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5580" y="194250"/>
            <a:ext cx="1440299" cy="14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797332" y="1434438"/>
            <a:ext cx="416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 sz="2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</a:t>
            </a:r>
            <a:r>
              <a:rPr b="1" lang="ru-RU" sz="2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ачёт по курсу</a:t>
            </a:r>
            <a:endParaRPr b="1" i="0" sz="22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2365100" y="2769400"/>
            <a:ext cx="721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69F"/>
              </a:buClr>
              <a:buSzPts val="2000"/>
              <a:buFont typeface="Arial"/>
              <a:buNone/>
            </a:pPr>
            <a:r>
              <a:rPr b="1" lang="ru-RU" sz="2400">
                <a:solidFill>
                  <a:srgbClr val="10069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Домашки        </a:t>
            </a:r>
            <a:endParaRPr b="1" i="1" sz="2400" u="none" cap="none" strike="noStrike">
              <a:solidFill>
                <a:srgbClr val="262626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74" name="Google Shape;174;p26"/>
          <p:cNvSpPr txBox="1"/>
          <p:nvPr/>
        </p:nvSpPr>
        <p:spPr>
          <a:xfrm>
            <a:off x="2365090" y="4485525"/>
            <a:ext cx="358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D0E"/>
              </a:buClr>
              <a:buSzPts val="2400"/>
              <a:buFont typeface="Arial"/>
              <a:buNone/>
            </a:pPr>
            <a:r>
              <a:rPr b="1" lang="ru-RU" sz="2400">
                <a:solidFill>
                  <a:srgbClr val="FF7D0E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Письменный зачёт </a:t>
            </a:r>
            <a:endParaRPr b="1" i="0" sz="2400" u="none" cap="none" strike="noStrike">
              <a:solidFill>
                <a:srgbClr val="FF7D0E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175" name="Google Shape;175;p26"/>
          <p:cNvCxnSpPr/>
          <p:nvPr/>
        </p:nvCxnSpPr>
        <p:spPr>
          <a:xfrm>
            <a:off x="1324737" y="1862397"/>
            <a:ext cx="0" cy="284820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" name="Google Shape;176;p26"/>
          <p:cNvCxnSpPr/>
          <p:nvPr/>
        </p:nvCxnSpPr>
        <p:spPr>
          <a:xfrm>
            <a:off x="1324737" y="4715592"/>
            <a:ext cx="969000" cy="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26"/>
          <p:cNvCxnSpPr/>
          <p:nvPr/>
        </p:nvCxnSpPr>
        <p:spPr>
          <a:xfrm>
            <a:off x="1324737" y="3000254"/>
            <a:ext cx="969000" cy="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78" name="Google Shape;178;p26"/>
          <p:cNvSpPr txBox="1"/>
          <p:nvPr/>
        </p:nvSpPr>
        <p:spPr>
          <a:xfrm>
            <a:off x="1324725" y="5856200"/>
            <a:ext cx="5225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0069F"/>
              </a:buClr>
              <a:buSzPts val="2000"/>
              <a:buFont typeface="Arial"/>
              <a:buNone/>
            </a:pPr>
            <a:r>
              <a:rPr b="1" lang="ru-RU" sz="2400">
                <a:solidFill>
                  <a:srgbClr val="10069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r>
              <a:rPr b="1" i="1" lang="ru-RU" sz="2400">
                <a:solidFill>
                  <a:srgbClr val="262626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TODO: табличка с оценками</a:t>
            </a:r>
            <a:endParaRPr b="1" i="1" sz="2400">
              <a:solidFill>
                <a:srgbClr val="262626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D0E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FF7D0E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/>
          <p:nvPr/>
        </p:nvSpPr>
        <p:spPr>
          <a:xfrm>
            <a:off x="788096" y="1431351"/>
            <a:ext cx="4164139" cy="430887"/>
          </a:xfrm>
          <a:prstGeom prst="rect">
            <a:avLst/>
          </a:prstGeom>
          <a:solidFill>
            <a:srgbClr val="2E55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456" y="456145"/>
            <a:ext cx="541857" cy="458256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1204065" y="402425"/>
            <a:ext cx="10588867" cy="662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050" lIns="45050" spcFirstLastPara="1" rIns="45050" wrap="square" tIns="45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956">
                <a:solidFill>
                  <a:srgbClr val="292C3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Почему не Виндовс?</a:t>
            </a:r>
            <a:endParaRPr b="1" sz="2956">
              <a:solidFill>
                <a:srgbClr val="292C3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5580" y="194250"/>
            <a:ext cx="1440299" cy="14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797332" y="1434863"/>
            <a:ext cx="416413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 sz="2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Преимущества Linux:</a:t>
            </a:r>
            <a:endParaRPr b="1" i="0" sz="22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2254314" y="2060050"/>
            <a:ext cx="5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69F"/>
              </a:buClr>
              <a:buSzPts val="2000"/>
              <a:buFont typeface="Arial"/>
              <a:buNone/>
            </a:pPr>
            <a:r>
              <a:rPr b="1" lang="ru-RU" sz="2400">
                <a:solidFill>
                  <a:srgbClr val="10069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Открытый исходный код</a:t>
            </a:r>
            <a:endParaRPr b="1" i="0" sz="2400" u="none" cap="none" strike="noStrike">
              <a:solidFill>
                <a:srgbClr val="10069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189" name="Google Shape;189;p27"/>
          <p:cNvCxnSpPr/>
          <p:nvPr/>
        </p:nvCxnSpPr>
        <p:spPr>
          <a:xfrm flipH="1">
            <a:off x="1319637" y="1862822"/>
            <a:ext cx="5100" cy="317730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27"/>
          <p:cNvCxnSpPr/>
          <p:nvPr/>
        </p:nvCxnSpPr>
        <p:spPr>
          <a:xfrm>
            <a:off x="1324725" y="2285075"/>
            <a:ext cx="876900" cy="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27"/>
          <p:cNvSpPr txBox="1"/>
          <p:nvPr/>
        </p:nvSpPr>
        <p:spPr>
          <a:xfrm>
            <a:off x="2254314" y="2621375"/>
            <a:ext cx="5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69F"/>
              </a:buClr>
              <a:buSzPts val="2000"/>
              <a:buFont typeface="Arial"/>
              <a:buNone/>
            </a:pPr>
            <a:r>
              <a:rPr b="1" lang="ru-RU" sz="2400">
                <a:solidFill>
                  <a:srgbClr val="10069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Производительность</a:t>
            </a:r>
            <a:endParaRPr b="1" i="0" sz="2400" u="none" cap="none" strike="noStrike">
              <a:solidFill>
                <a:srgbClr val="10069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192" name="Google Shape;192;p27"/>
          <p:cNvCxnSpPr/>
          <p:nvPr/>
        </p:nvCxnSpPr>
        <p:spPr>
          <a:xfrm>
            <a:off x="1324725" y="2846400"/>
            <a:ext cx="876900" cy="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p27"/>
          <p:cNvSpPr txBox="1"/>
          <p:nvPr/>
        </p:nvSpPr>
        <p:spPr>
          <a:xfrm>
            <a:off x="2254314" y="3182700"/>
            <a:ext cx="5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69F"/>
              </a:buClr>
              <a:buSzPts val="2000"/>
              <a:buFont typeface="Arial"/>
              <a:buNone/>
            </a:pPr>
            <a:r>
              <a:rPr b="1" lang="ru-RU" sz="2400">
                <a:solidFill>
                  <a:srgbClr val="10069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Терминал</a:t>
            </a:r>
            <a:endParaRPr b="1" i="0" sz="2400" u="none" cap="none" strike="noStrike">
              <a:solidFill>
                <a:srgbClr val="10069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194" name="Google Shape;194;p27"/>
          <p:cNvCxnSpPr/>
          <p:nvPr/>
        </p:nvCxnSpPr>
        <p:spPr>
          <a:xfrm>
            <a:off x="1324725" y="3407725"/>
            <a:ext cx="876900" cy="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27"/>
          <p:cNvSpPr txBox="1"/>
          <p:nvPr/>
        </p:nvSpPr>
        <p:spPr>
          <a:xfrm>
            <a:off x="2254327" y="3744025"/>
            <a:ext cx="588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69F"/>
              </a:buClr>
              <a:buSzPts val="2000"/>
              <a:buFont typeface="Arial"/>
              <a:buNone/>
            </a:pPr>
            <a:r>
              <a:rPr b="1" lang="ru-RU" sz="2400">
                <a:solidFill>
                  <a:srgbClr val="10069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Средства разработки, кастомизация</a:t>
            </a:r>
            <a:endParaRPr b="1" i="0" sz="2400" u="none" cap="none" strike="noStrike">
              <a:solidFill>
                <a:srgbClr val="10069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196" name="Google Shape;196;p27"/>
          <p:cNvCxnSpPr/>
          <p:nvPr/>
        </p:nvCxnSpPr>
        <p:spPr>
          <a:xfrm>
            <a:off x="1324725" y="3969050"/>
            <a:ext cx="876900" cy="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p27"/>
          <p:cNvSpPr txBox="1"/>
          <p:nvPr/>
        </p:nvSpPr>
        <p:spPr>
          <a:xfrm>
            <a:off x="2254314" y="4277350"/>
            <a:ext cx="5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69F"/>
              </a:buClr>
              <a:buSzPts val="2000"/>
              <a:buFont typeface="Arial"/>
              <a:buNone/>
            </a:pPr>
            <a:r>
              <a:rPr b="1" lang="ru-RU" sz="2400">
                <a:solidFill>
                  <a:srgbClr val="10069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Инструменты для CI</a:t>
            </a:r>
            <a:endParaRPr b="1" i="0" sz="2400" u="none" cap="none" strike="noStrike">
              <a:solidFill>
                <a:srgbClr val="10069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198" name="Google Shape;198;p27"/>
          <p:cNvCxnSpPr/>
          <p:nvPr/>
        </p:nvCxnSpPr>
        <p:spPr>
          <a:xfrm>
            <a:off x="1324725" y="4502375"/>
            <a:ext cx="876900" cy="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p27"/>
          <p:cNvSpPr txBox="1"/>
          <p:nvPr/>
        </p:nvSpPr>
        <p:spPr>
          <a:xfrm>
            <a:off x="2254314" y="4810675"/>
            <a:ext cx="5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69F"/>
              </a:buClr>
              <a:buSzPts val="2000"/>
              <a:buFont typeface="Arial"/>
              <a:buNone/>
            </a:pPr>
            <a:r>
              <a:rPr b="1" i="1" lang="ru-RU" sz="2400">
                <a:solidFill>
                  <a:srgbClr val="10069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……</a:t>
            </a:r>
            <a:endParaRPr b="1" i="1" sz="2400" u="none" cap="none" strike="noStrike">
              <a:solidFill>
                <a:srgbClr val="10069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>
            <a:off x="1324725" y="5035700"/>
            <a:ext cx="876900" cy="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/>
          <p:nvPr/>
        </p:nvSpPr>
        <p:spPr>
          <a:xfrm>
            <a:off x="788098" y="1634550"/>
            <a:ext cx="2598600" cy="430800"/>
          </a:xfrm>
          <a:prstGeom prst="rect">
            <a:avLst/>
          </a:prstGeom>
          <a:solidFill>
            <a:srgbClr val="2E55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456" y="456145"/>
            <a:ext cx="541857" cy="458256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 txBox="1"/>
          <p:nvPr/>
        </p:nvSpPr>
        <p:spPr>
          <a:xfrm>
            <a:off x="1204065" y="402425"/>
            <a:ext cx="10588867" cy="662978"/>
          </a:xfrm>
          <a:prstGeom prst="rect">
            <a:avLst/>
          </a:prstGeom>
          <a:noFill/>
          <a:ln>
            <a:noFill/>
          </a:ln>
        </p:spPr>
        <p:txBody>
          <a:bodyPr anchorCtr="0" anchor="t" bIns="45050" lIns="45050" spcFirstLastPara="1" rIns="45050" wrap="square" tIns="45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2956">
                <a:solidFill>
                  <a:srgbClr val="292C3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Кратко о системе Linux</a:t>
            </a:r>
            <a:endParaRPr b="0" i="0" sz="341" u="none" cap="none" strike="noStrike">
              <a:solidFill>
                <a:srgbClr val="292C3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5580" y="194250"/>
            <a:ext cx="1440299" cy="14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8"/>
          <p:cNvSpPr txBox="1"/>
          <p:nvPr/>
        </p:nvSpPr>
        <p:spPr>
          <a:xfrm>
            <a:off x="797328" y="1638075"/>
            <a:ext cx="2533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 sz="2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Структура</a:t>
            </a:r>
            <a:endParaRPr b="1" i="0" sz="22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10" name="Google Shape;210;p28"/>
          <p:cNvSpPr txBox="1"/>
          <p:nvPr/>
        </p:nvSpPr>
        <p:spPr>
          <a:xfrm>
            <a:off x="3845238" y="1437975"/>
            <a:ext cx="62418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69F"/>
              </a:buClr>
              <a:buSzPts val="2000"/>
              <a:buFont typeface="Arial"/>
              <a:buNone/>
            </a:pPr>
            <a:r>
              <a:rPr b="1" lang="ru-RU" sz="2400">
                <a:solidFill>
                  <a:srgbClr val="10069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Ядро, дистры, файловая система, права доступа </a:t>
            </a:r>
            <a:r>
              <a:rPr b="1" lang="ru-RU" sz="2000">
                <a:solidFill>
                  <a:srgbClr val="10069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 </a:t>
            </a:r>
            <a:endParaRPr b="1" i="0" sz="1800" u="none" cap="none" strike="noStrike">
              <a:solidFill>
                <a:srgbClr val="10069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11" name="Google Shape;21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425" y="2792550"/>
            <a:ext cx="5399791" cy="3913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14185" y="2792550"/>
            <a:ext cx="5316890" cy="391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456" y="456145"/>
            <a:ext cx="541857" cy="45825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9"/>
          <p:cNvSpPr txBox="1"/>
          <p:nvPr/>
        </p:nvSpPr>
        <p:spPr>
          <a:xfrm>
            <a:off x="1204065" y="402425"/>
            <a:ext cx="10588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50" lIns="45050" spcFirstLastPara="1" rIns="45050" wrap="square" tIns="45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ru-RU" sz="3000">
                <a:solidFill>
                  <a:srgbClr val="E06666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Терминал Linux!</a:t>
            </a:r>
            <a:endParaRPr b="0" i="0" sz="3000" u="none" cap="none" strike="noStrike">
              <a:solidFill>
                <a:srgbClr val="292C3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19" name="Google Shape;219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5580" y="194250"/>
            <a:ext cx="1440299" cy="14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525" y="1223375"/>
            <a:ext cx="9267700" cy="549059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9"/>
          <p:cNvSpPr txBox="1"/>
          <p:nvPr/>
        </p:nvSpPr>
        <p:spPr>
          <a:xfrm>
            <a:off x="9482850" y="2667400"/>
            <a:ext cx="2168700" cy="1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50" lIns="45050" spcFirstLastPara="1" rIns="45050" wrap="square" tIns="450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ru-RU" sz="30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Смотрим команды Linux…</a:t>
            </a:r>
            <a:endParaRPr b="0" i="1" sz="3000" u="none" cap="none" strike="noStrike">
              <a:solidFill>
                <a:schemeClr val="dk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456" y="456145"/>
            <a:ext cx="541857" cy="45825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 txBox="1"/>
          <p:nvPr/>
        </p:nvSpPr>
        <p:spPr>
          <a:xfrm>
            <a:off x="1204065" y="402425"/>
            <a:ext cx="10588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50" lIns="45050" spcFirstLastPara="1" rIns="45050" wrap="square" tIns="45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000">
                <a:solidFill>
                  <a:srgbClr val="E06666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Написание простой программы</a:t>
            </a:r>
            <a:endParaRPr b="1" sz="3000">
              <a:solidFill>
                <a:srgbClr val="E06666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28" name="Google Shape;22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5580" y="194250"/>
            <a:ext cx="1440299" cy="1440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/>
          <p:nvPr/>
        </p:nvSpPr>
        <p:spPr>
          <a:xfrm>
            <a:off x="788096" y="1431351"/>
            <a:ext cx="4164000" cy="430800"/>
          </a:xfrm>
          <a:prstGeom prst="rect">
            <a:avLst/>
          </a:prstGeom>
          <a:solidFill>
            <a:srgbClr val="2E55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797332" y="1434863"/>
            <a:ext cx="41640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None/>
            </a:pPr>
            <a:r>
              <a:rPr b="1" lang="ru-RU" sz="2200">
                <a:solidFill>
                  <a:schemeClr val="lt1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Этапы запуска программы:</a:t>
            </a:r>
            <a:endParaRPr b="1" i="0" sz="2200" u="none" cap="none" strike="noStrike">
              <a:solidFill>
                <a:schemeClr val="lt1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2254314" y="2060050"/>
            <a:ext cx="5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69F"/>
              </a:buClr>
              <a:buSzPts val="2000"/>
              <a:buFont typeface="Arial"/>
              <a:buNone/>
            </a:pPr>
            <a:r>
              <a:rPr b="1" lang="ru-RU" sz="2400">
                <a:solidFill>
                  <a:srgbClr val="10069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Написание кода</a:t>
            </a:r>
            <a:endParaRPr b="1" i="0" sz="2400" u="none" cap="none" strike="noStrike">
              <a:solidFill>
                <a:srgbClr val="10069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232" name="Google Shape;232;p30"/>
          <p:cNvCxnSpPr/>
          <p:nvPr/>
        </p:nvCxnSpPr>
        <p:spPr>
          <a:xfrm flipH="1">
            <a:off x="1319637" y="1862822"/>
            <a:ext cx="5100" cy="317730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1324725" y="2285075"/>
            <a:ext cx="876900" cy="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4" name="Google Shape;234;p30"/>
          <p:cNvSpPr txBox="1"/>
          <p:nvPr/>
        </p:nvSpPr>
        <p:spPr>
          <a:xfrm>
            <a:off x="2254314" y="2621375"/>
            <a:ext cx="5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69F"/>
              </a:buClr>
              <a:buSzPts val="2000"/>
              <a:buFont typeface="Arial"/>
              <a:buNone/>
            </a:pPr>
            <a:r>
              <a:rPr b="1" lang="ru-RU" sz="2400">
                <a:solidFill>
                  <a:srgbClr val="10069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Препроцессинг</a:t>
            </a:r>
            <a:endParaRPr b="1" i="0" sz="2400" u="none" cap="none" strike="noStrike">
              <a:solidFill>
                <a:srgbClr val="10069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235" name="Google Shape;235;p30"/>
          <p:cNvCxnSpPr/>
          <p:nvPr/>
        </p:nvCxnSpPr>
        <p:spPr>
          <a:xfrm>
            <a:off x="1324725" y="2846400"/>
            <a:ext cx="876900" cy="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6" name="Google Shape;236;p30"/>
          <p:cNvSpPr txBox="1"/>
          <p:nvPr/>
        </p:nvSpPr>
        <p:spPr>
          <a:xfrm>
            <a:off x="2254314" y="3182700"/>
            <a:ext cx="5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69F"/>
              </a:buClr>
              <a:buSzPts val="2000"/>
              <a:buFont typeface="Arial"/>
              <a:buNone/>
            </a:pPr>
            <a:r>
              <a:rPr b="1" lang="ru-RU" sz="2400">
                <a:solidFill>
                  <a:srgbClr val="10069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Компиляция</a:t>
            </a:r>
            <a:endParaRPr b="1" i="0" sz="2400" u="none" cap="none" strike="noStrike">
              <a:solidFill>
                <a:srgbClr val="10069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237" name="Google Shape;237;p30"/>
          <p:cNvCxnSpPr/>
          <p:nvPr/>
        </p:nvCxnSpPr>
        <p:spPr>
          <a:xfrm>
            <a:off x="1324725" y="3407725"/>
            <a:ext cx="876900" cy="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8" name="Google Shape;238;p30"/>
          <p:cNvSpPr txBox="1"/>
          <p:nvPr/>
        </p:nvSpPr>
        <p:spPr>
          <a:xfrm>
            <a:off x="2254327" y="3744025"/>
            <a:ext cx="588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69F"/>
              </a:buClr>
              <a:buSzPts val="2000"/>
              <a:buFont typeface="Arial"/>
              <a:buNone/>
            </a:pPr>
            <a:r>
              <a:rPr b="1" lang="ru-RU" sz="2400">
                <a:solidFill>
                  <a:srgbClr val="10069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Компоновка (Linking)</a:t>
            </a:r>
            <a:endParaRPr b="1" i="0" sz="2400" u="none" cap="none" strike="noStrike">
              <a:solidFill>
                <a:srgbClr val="10069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239" name="Google Shape;239;p30"/>
          <p:cNvCxnSpPr/>
          <p:nvPr/>
        </p:nvCxnSpPr>
        <p:spPr>
          <a:xfrm>
            <a:off x="1324725" y="3969050"/>
            <a:ext cx="876900" cy="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0" name="Google Shape;240;p30"/>
          <p:cNvSpPr txBox="1"/>
          <p:nvPr/>
        </p:nvSpPr>
        <p:spPr>
          <a:xfrm>
            <a:off x="2254314" y="4277350"/>
            <a:ext cx="5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69F"/>
              </a:buClr>
              <a:buSzPts val="2000"/>
              <a:buFont typeface="Arial"/>
              <a:buNone/>
            </a:pPr>
            <a:r>
              <a:rPr b="1" lang="ru-RU" sz="2400">
                <a:solidFill>
                  <a:srgbClr val="10069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Запуск исполняемого файла</a:t>
            </a:r>
            <a:endParaRPr b="1" i="0" sz="2400" u="none" cap="none" strike="noStrike">
              <a:solidFill>
                <a:srgbClr val="10069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241" name="Google Shape;241;p30"/>
          <p:cNvCxnSpPr/>
          <p:nvPr/>
        </p:nvCxnSpPr>
        <p:spPr>
          <a:xfrm>
            <a:off x="1324725" y="4502375"/>
            <a:ext cx="876900" cy="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2" name="Google Shape;242;p30"/>
          <p:cNvSpPr txBox="1"/>
          <p:nvPr/>
        </p:nvSpPr>
        <p:spPr>
          <a:xfrm>
            <a:off x="2254314" y="4810675"/>
            <a:ext cx="513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069F"/>
              </a:buClr>
              <a:buSzPts val="2000"/>
              <a:buFont typeface="Arial"/>
              <a:buNone/>
            </a:pPr>
            <a:r>
              <a:rPr b="1" lang="ru-RU" sz="2400">
                <a:solidFill>
                  <a:srgbClr val="10069F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Отладка и тестирование</a:t>
            </a:r>
            <a:endParaRPr b="1" i="1" sz="2400" u="none" cap="none" strike="noStrike">
              <a:solidFill>
                <a:srgbClr val="10069F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cxnSp>
        <p:nvCxnSpPr>
          <p:cNvPr id="243" name="Google Shape;243;p30"/>
          <p:cNvCxnSpPr/>
          <p:nvPr/>
        </p:nvCxnSpPr>
        <p:spPr>
          <a:xfrm>
            <a:off x="1324725" y="5035700"/>
            <a:ext cx="876900" cy="0"/>
          </a:xfrm>
          <a:prstGeom prst="straightConnector1">
            <a:avLst/>
          </a:prstGeom>
          <a:noFill/>
          <a:ln cap="flat" cmpd="sng" w="19050">
            <a:solidFill>
              <a:srgbClr val="2E55CA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456" y="456145"/>
            <a:ext cx="541857" cy="45825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1"/>
          <p:cNvSpPr txBox="1"/>
          <p:nvPr/>
        </p:nvSpPr>
        <p:spPr>
          <a:xfrm>
            <a:off x="1204065" y="402425"/>
            <a:ext cx="10588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50" lIns="45050" spcFirstLastPara="1" rIns="45050" wrap="square" tIns="45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ru-RU" sz="3000">
                <a:solidFill>
                  <a:srgbClr val="E06666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Написание простой программы</a:t>
            </a:r>
            <a:endParaRPr b="1" sz="3000">
              <a:solidFill>
                <a:srgbClr val="E06666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pic>
        <p:nvPicPr>
          <p:cNvPr id="250" name="Google Shape;25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5580" y="194250"/>
            <a:ext cx="1440299" cy="1440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1"/>
          <p:cNvPicPr preferRelativeResize="0"/>
          <p:nvPr/>
        </p:nvPicPr>
        <p:blipFill rotWithShape="1">
          <a:blip r:embed="rId6">
            <a:alphaModFix/>
          </a:blip>
          <a:srcRect b="5893" l="3767" r="848" t="2732"/>
          <a:stretch/>
        </p:blipFill>
        <p:spPr>
          <a:xfrm>
            <a:off x="4836050" y="4034725"/>
            <a:ext cx="3845151" cy="25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1"/>
          <p:cNvPicPr preferRelativeResize="0"/>
          <p:nvPr/>
        </p:nvPicPr>
        <p:blipFill rotWithShape="1">
          <a:blip r:embed="rId7">
            <a:alphaModFix/>
          </a:blip>
          <a:srcRect b="2180" l="1165" r="1738" t="1757"/>
          <a:stretch/>
        </p:blipFill>
        <p:spPr>
          <a:xfrm>
            <a:off x="4982425" y="1208575"/>
            <a:ext cx="4079149" cy="25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9175" y="2122700"/>
            <a:ext cx="3940724" cy="304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008247" y="3583347"/>
            <a:ext cx="3784625" cy="158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9456" y="456145"/>
            <a:ext cx="541857" cy="458256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2"/>
          <p:cNvSpPr txBox="1"/>
          <p:nvPr/>
        </p:nvSpPr>
        <p:spPr>
          <a:xfrm>
            <a:off x="1204065" y="402424"/>
            <a:ext cx="10588867" cy="748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050" lIns="45050" spcFirstLastPara="1" rIns="45050" wrap="square" tIns="45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ru-RU" sz="2956">
                <a:solidFill>
                  <a:srgbClr val="292C34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rPr>
              <a:t>Спасибо за внимание!</a:t>
            </a:r>
            <a:endParaRPr b="1" i="0" sz="2956" u="none" cap="none" strike="noStrike">
              <a:solidFill>
                <a:srgbClr val="292C34"/>
              </a:solidFill>
              <a:latin typeface="IBM Plex Sans SemiBold"/>
              <a:ea typeface="IBM Plex Sans SemiBold"/>
              <a:cs typeface="IBM Plex Sans SemiBold"/>
              <a:sym typeface="IBM Plex Sans SemiBold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4231525" y="2893038"/>
            <a:ext cx="3291900" cy="9831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  <p:txBody>
          <a:bodyPr anchorCtr="0" anchor="t" bIns="45050" lIns="45050" spcFirstLastPara="1" rIns="45050" wrap="square" tIns="450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4000" u="none" cap="none" strike="noStrike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Вопросы?</a:t>
            </a:r>
            <a:endParaRPr b="0" i="0" sz="4000" u="sng" cap="none" strike="noStrike">
              <a:solidFill>
                <a:srgbClr val="2E55CA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62" name="Google Shape;26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45580" y="194250"/>
            <a:ext cx="1440299" cy="144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