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67" r:id="rId3"/>
    <p:sldId id="273" r:id="rId4"/>
    <p:sldId id="287" r:id="rId5"/>
    <p:sldId id="272" r:id="rId6"/>
    <p:sldId id="274" r:id="rId7"/>
    <p:sldId id="278" r:id="rId8"/>
    <p:sldId id="281" r:id="rId9"/>
    <p:sldId id="279" r:id="rId10"/>
    <p:sldId id="280" r:id="rId11"/>
    <p:sldId id="286" r:id="rId12"/>
    <p:sldId id="355" r:id="rId13"/>
    <p:sldId id="285" r:id="rId14"/>
    <p:sldId id="289" r:id="rId15"/>
    <p:sldId id="323" r:id="rId16"/>
    <p:sldId id="329" r:id="rId17"/>
    <p:sldId id="322" r:id="rId18"/>
    <p:sldId id="288" r:id="rId19"/>
    <p:sldId id="301" r:id="rId20"/>
    <p:sldId id="302" r:id="rId21"/>
    <p:sldId id="334" r:id="rId22"/>
    <p:sldId id="326" r:id="rId23"/>
    <p:sldId id="306" r:id="rId24"/>
    <p:sldId id="309" r:id="rId25"/>
    <p:sldId id="300" r:id="rId26"/>
    <p:sldId id="335" r:id="rId27"/>
    <p:sldId id="307" r:id="rId28"/>
    <p:sldId id="331" r:id="rId29"/>
    <p:sldId id="311" r:id="rId30"/>
    <p:sldId id="319" r:id="rId31"/>
    <p:sldId id="312" r:id="rId32"/>
    <p:sldId id="333" r:id="rId33"/>
    <p:sldId id="314" r:id="rId34"/>
    <p:sldId id="315" r:id="rId35"/>
    <p:sldId id="313" r:id="rId36"/>
    <p:sldId id="321" r:id="rId3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2C00"/>
    <a:srgbClr val="DDDDDD"/>
    <a:srgbClr val="003399"/>
    <a:srgbClr val="ACE1F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2103" autoAdjust="0"/>
  </p:normalViewPr>
  <p:slideViewPr>
    <p:cSldViewPr>
      <p:cViewPr varScale="1"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5" tIns="46147" rIns="92295" bIns="461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2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5" tIns="46147" rIns="92295" bIns="461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5" tIns="46147" rIns="92295" bIns="461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2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5" tIns="46147" rIns="92295" bIns="461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F954F0-8DAA-4831-9DAC-2AA88118F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8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5" tIns="46147" rIns="92295" bIns="461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2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5" tIns="46147" rIns="92295" bIns="461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2" y="4415791"/>
            <a:ext cx="50292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5" tIns="46147" rIns="92295" bIns="461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5" tIns="46147" rIns="92295" bIns="461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2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5" tIns="46147" rIns="92295" bIns="461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8E7F58B-A3D0-4FB7-A50E-F19FBF839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3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A4817-D80B-42EE-831C-9F6D015183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699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3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 Spaces vs. Personal</a:t>
            </a:r>
            <a:r>
              <a:rPr lang="en-US" baseline="0" dirty="0"/>
              <a:t> Spaces</a:t>
            </a:r>
          </a:p>
          <a:p>
            <a:endParaRPr lang="en-US" baseline="0" dirty="0"/>
          </a:p>
          <a:p>
            <a:r>
              <a:rPr lang="en-US" baseline="0" dirty="0"/>
              <a:t>Each space has own homepage, blog and settings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85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4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4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0737" indent="-230737">
              <a:buAutoNum type="arabicPeriod"/>
            </a:pPr>
            <a:r>
              <a:rPr lang="en-CA" dirty="0"/>
              <a:t>Header bar</a:t>
            </a:r>
          </a:p>
          <a:p>
            <a:pPr marL="230737" indent="-230737">
              <a:buAutoNum type="arabicPeriod"/>
            </a:pPr>
            <a:r>
              <a:rPr lang="en-CA" dirty="0"/>
              <a:t>Sidebar – page tree/hierarchy</a:t>
            </a:r>
          </a:p>
          <a:p>
            <a:pPr marL="230737" indent="-230737">
              <a:buAutoNum type="arabicPeriod"/>
            </a:pPr>
            <a:r>
              <a:rPr lang="en-CA" dirty="0"/>
              <a:t>Body</a:t>
            </a:r>
            <a:r>
              <a:rPr lang="en-CA" baseline="0" dirty="0"/>
              <a:t> of page - breadcrumbs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1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Link to page</a:t>
            </a:r>
          </a:p>
          <a:p>
            <a:pPr>
              <a:buFontTx/>
              <a:buChar char="-"/>
            </a:pPr>
            <a:r>
              <a:rPr lang="en-CA" dirty="0"/>
              <a:t> keyboard shortcut “k”</a:t>
            </a:r>
          </a:p>
          <a:p>
            <a:pPr>
              <a:buFontTx/>
              <a:buChar char="-"/>
            </a:pPr>
            <a:r>
              <a:rPr lang="en-CA" dirty="0"/>
              <a:t> use Short URL</a:t>
            </a:r>
          </a:p>
          <a:p>
            <a:pPr>
              <a:buFontTx/>
              <a:buChar char="-"/>
            </a:pPr>
            <a:r>
              <a:rPr lang="en-CA" dirty="0"/>
              <a:t> web tip: copy/paste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5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Keyboard shortcut:</a:t>
            </a:r>
            <a:r>
              <a:rPr lang="en-US" baseline="0" dirty="0"/>
              <a:t> /</a:t>
            </a:r>
          </a:p>
          <a:p>
            <a:endParaRPr lang="en-US" baseline="0" dirty="0"/>
          </a:p>
          <a:p>
            <a:r>
              <a:rPr lang="en-US" baseline="0" dirty="0"/>
              <a:t>Searches content of common attachments (Word, Excel, </a:t>
            </a:r>
            <a:r>
              <a:rPr lang="en-US" baseline="0" dirty="0" err="1"/>
              <a:t>Powerpoint</a:t>
            </a:r>
            <a:r>
              <a:rPr lang="en-US" baseline="0" dirty="0"/>
              <a:t>, PDF, text, HTML)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1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6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0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12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0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7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78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7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1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8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7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69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6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09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Likes</a:t>
            </a:r>
            <a:r>
              <a:rPr lang="en-CA" baseline="0" dirty="0"/>
              <a:t>:</a:t>
            </a:r>
          </a:p>
          <a:p>
            <a:pPr>
              <a:buFontTx/>
              <a:buChar char="-"/>
            </a:pPr>
            <a:r>
              <a:rPr lang="en-CA" baseline="0" dirty="0"/>
              <a:t> Author will receive notification</a:t>
            </a:r>
          </a:p>
          <a:p>
            <a:pPr>
              <a:buFontTx/>
              <a:buChar char="-"/>
            </a:pPr>
            <a:r>
              <a:rPr lang="en-CA" dirty="0"/>
              <a:t> Enough</a:t>
            </a:r>
            <a:r>
              <a:rPr lang="en-CA" baseline="0" dirty="0"/>
              <a:t> likes will result in being listed as Popular Content (dashboard)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52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B50CB-C088-4E5E-896D-12E4934E285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CA" dirty="0"/>
              <a:t>Exploring and Finding –</a:t>
            </a:r>
            <a:r>
              <a:rPr lang="en-CA" baseline="0" dirty="0"/>
              <a:t> you don’t need be logged in to Confluence for this</a:t>
            </a:r>
          </a:p>
          <a:p>
            <a:pPr eaLnBrk="1" hangingPunct="1"/>
            <a:r>
              <a:rPr lang="en-CA" baseline="0" dirty="0"/>
              <a:t>Creating and Collaborating – you do need to be logged in for this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890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3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0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7F58B-A3D0-4FB7-A50E-F19FBF839F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81000"/>
            <a:ext cx="196215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73405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1F4FB82-FED9-4332-8665-147C577078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</a:p>
        </p:txBody>
      </p:sp>
      <p:sp>
        <p:nvSpPr>
          <p:cNvPr id="5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t>Confluence Basics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7818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FB82-FED9-4332-8665-147C577078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pitchFamily="8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pitchFamily="84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Fotolia_8405250_S"/>
          <p:cNvPicPr>
            <a:picLocks noChangeAspect="1" noChangeArrowheads="1"/>
          </p:cNvPicPr>
          <p:nvPr/>
        </p:nvPicPr>
        <p:blipFill>
          <a:blip r:embed="rId13" cstate="print"/>
          <a:srcRect t="63048" b="10735"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auto">
          <a:xfrm>
            <a:off x="1066800" y="76200"/>
            <a:ext cx="7162800" cy="6858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</a:schemeClr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762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58000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1F4FB82-FED9-4332-8665-147C577078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2" r:id="rId1"/>
    <p:sldLayoutId id="2147483781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 Bold" pitchFamily="112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3" descr="Fotolia_8405250_S"/>
          <p:cNvPicPr>
            <a:picLocks noChangeAspect="1" noChangeArrowheads="1"/>
          </p:cNvPicPr>
          <p:nvPr/>
        </p:nvPicPr>
        <p:blipFill>
          <a:blip r:embed="rId3" cstate="print"/>
          <a:srcRect t="212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371600"/>
            <a:ext cx="7772400" cy="2286000"/>
          </a:xfrm>
        </p:spPr>
        <p:txBody>
          <a:bodyPr/>
          <a:lstStyle/>
          <a:p>
            <a:pPr eaLnBrk="1" hangingPunct="1"/>
            <a:r>
              <a:rPr lang="en-US" sz="2400" dirty="0"/>
              <a:t>Larry Kline</a:t>
            </a:r>
          </a:p>
          <a:p>
            <a:pPr eaLnBrk="1" hangingPunct="1"/>
            <a:r>
              <a:rPr lang="en-US" sz="2400" dirty="0"/>
              <a:t>Toronto Children’s Services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Version 9, August 2019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848600" cy="914400"/>
          </a:xfrm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5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Confluence Basics</a:t>
            </a:r>
          </a:p>
        </p:txBody>
      </p:sp>
      <p:pic>
        <p:nvPicPr>
          <p:cNvPr id="13317" name="Picture 35" descr="CityLogoBL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172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4C8CD2-CAA0-41F1-BB8B-9758520FC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852" y="2476062"/>
            <a:ext cx="2071688" cy="571938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can Confluence do?</a:t>
            </a:r>
            <a:endParaRPr lang="en-CA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ln>
            <a:noFill/>
          </a:ln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FF6600"/>
                </a:solidFill>
              </a:rPr>
              <a:t>Things we use it for:</a:t>
            </a:r>
            <a:endParaRPr lang="en-CA" b="1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Policies and forms</a:t>
            </a:r>
          </a:p>
          <a:p>
            <a:pPr lvl="1"/>
            <a:r>
              <a:rPr lang="en-US" dirty="0"/>
              <a:t>Calendars and events</a:t>
            </a:r>
          </a:p>
          <a:p>
            <a:pPr lvl="1"/>
            <a:r>
              <a:rPr lang="en-US" dirty="0"/>
              <a:t>Project management</a:t>
            </a:r>
          </a:p>
          <a:p>
            <a:pPr lvl="1"/>
            <a:r>
              <a:rPr lang="en-US" dirty="0"/>
              <a:t>Meeting minutes</a:t>
            </a:r>
          </a:p>
          <a:p>
            <a:pPr lvl="1"/>
            <a:r>
              <a:rPr lang="en-US" dirty="0"/>
              <a:t>Blogs</a:t>
            </a:r>
          </a:p>
          <a:p>
            <a:pPr lvl="1"/>
            <a:r>
              <a:rPr lang="en-US" dirty="0"/>
              <a:t>Teamwork/collaboration features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Our TCS intranet site is on Confluence</a:t>
            </a:r>
          </a:p>
          <a:p>
            <a:pPr marL="457200" lvl="1" indent="0">
              <a:buNone/>
            </a:pPr>
            <a:r>
              <a:rPr lang="en-US" dirty="0"/>
              <a:t>	(or in other words…)</a:t>
            </a:r>
          </a:p>
          <a:p>
            <a:pPr marL="457200" lvl="1" indent="0">
              <a:buNone/>
            </a:pPr>
            <a:r>
              <a:rPr lang="en-US" dirty="0"/>
              <a:t>Confluence software is the “engine” that we use to create and store our divisional content electronically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TCS intranet site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A1D1EF4-87A9-41A6-ABAC-08F53344B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7924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CA" b="1" kern="0">
                <a:solidFill>
                  <a:srgbClr val="FF6600"/>
                </a:solidFill>
              </a:rPr>
              <a:t>Intranet on Confluence</a:t>
            </a:r>
          </a:p>
          <a:p>
            <a:pPr lvl="1"/>
            <a:r>
              <a:rPr lang="en-US" kern="0"/>
              <a:t>Since 2015, Confluence features and benefits have been available throughout the TCS intranet site</a:t>
            </a:r>
          </a:p>
          <a:p>
            <a:pPr lvl="1"/>
            <a:r>
              <a:rPr lang="en-US" kern="0"/>
              <a:t>Intranet pages have TCS banner and navigation</a:t>
            </a:r>
          </a:p>
          <a:p>
            <a:pPr lvl="1"/>
            <a:r>
              <a:rPr lang="en-US" kern="0"/>
              <a:t>“Non-intranet” Confluence pages do not have them</a:t>
            </a:r>
            <a:endParaRPr lang="en-US" kern="0" dirty="0"/>
          </a:p>
        </p:txBody>
      </p:sp>
      <p:pic>
        <p:nvPicPr>
          <p:cNvPr id="7" name="Picture 6" descr="Intranet homepage.png">
            <a:extLst>
              <a:ext uri="{FF2B5EF4-FFF2-40B4-BE49-F238E27FC236}">
                <a16:creationId xmlns:a16="http://schemas.microsoft.com/office/drawing/2014/main" id="{3F68C1E3-3742-410B-A4C1-F0E20C7B2F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3429000"/>
            <a:ext cx="6324600" cy="30086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7DFFF1-F5B4-4CDC-854D-C129F18196B1}"/>
              </a:ext>
            </a:extLst>
          </p:cNvPr>
          <p:cNvCxnSpPr/>
          <p:nvPr/>
        </p:nvCxnSpPr>
        <p:spPr bwMode="auto">
          <a:xfrm>
            <a:off x="7696200" y="3962400"/>
            <a:ext cx="914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Freeform 7">
            <a:extLst>
              <a:ext uri="{FF2B5EF4-FFF2-40B4-BE49-F238E27FC236}">
                <a16:creationId xmlns:a16="http://schemas.microsoft.com/office/drawing/2014/main" id="{551DF66C-1D48-4EDB-8F31-B0D7062468CA}"/>
              </a:ext>
            </a:extLst>
          </p:cNvPr>
          <p:cNvSpPr/>
          <p:nvPr/>
        </p:nvSpPr>
        <p:spPr bwMode="auto">
          <a:xfrm rot="-4200000">
            <a:off x="7469482" y="2933570"/>
            <a:ext cx="1532169" cy="914660"/>
          </a:xfrm>
          <a:custGeom>
            <a:avLst/>
            <a:gdLst>
              <a:gd name="connsiteX0" fmla="*/ 0 w 1785222"/>
              <a:gd name="connsiteY0" fmla="*/ 0 h 1798016"/>
              <a:gd name="connsiteX1" fmla="*/ 1681567 w 1785222"/>
              <a:gd name="connsiteY1" fmla="*/ 1797804 h 1798016"/>
              <a:gd name="connsiteX2" fmla="*/ 1611824 w 1785222"/>
              <a:gd name="connsiteY2" fmla="*/ 131736 h 1798016"/>
              <a:gd name="connsiteX3" fmla="*/ 1611824 w 1785222"/>
              <a:gd name="connsiteY3" fmla="*/ 131736 h 179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5222" h="1798016">
                <a:moveTo>
                  <a:pt x="0" y="0"/>
                </a:moveTo>
                <a:cubicBezTo>
                  <a:pt x="706465" y="887924"/>
                  <a:pt x="1412930" y="1775848"/>
                  <a:pt x="1681567" y="1797804"/>
                </a:cubicBezTo>
                <a:cubicBezTo>
                  <a:pt x="1950204" y="1819760"/>
                  <a:pt x="1611824" y="131736"/>
                  <a:pt x="1611824" y="131736"/>
                </a:cubicBezTo>
                <a:lnTo>
                  <a:pt x="1611824" y="131736"/>
                </a:lnTo>
              </a:path>
            </a:pathLst>
          </a:custGeom>
          <a:noFill/>
          <a:ln w="38100" cap="flat" cmpd="sng" algn="ctr">
            <a:solidFill>
              <a:srgbClr val="FF6600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TCS intranet site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5551504"/>
          </a:xfrm>
          <a:ln>
            <a:noFill/>
          </a:ln>
        </p:spPr>
        <p:txBody>
          <a:bodyPr/>
          <a:lstStyle/>
          <a:p>
            <a:pPr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Intranet vs. “back-office” or project spaces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799" y="1447800"/>
            <a:ext cx="3834349" cy="263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ker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9957" y="1737358"/>
          <a:ext cx="7534354" cy="230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Intranet space</a:t>
                      </a:r>
                      <a:endParaRPr lang="en-CA" dirty="0"/>
                    </a:p>
                  </a:txBody>
                  <a:tcPr>
                    <a:solidFill>
                      <a:srgbClr val="2050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</a:t>
                      </a:r>
                      <a:r>
                        <a:rPr lang="en-US" baseline="0" dirty="0"/>
                        <a:t>-office / project space</a:t>
                      </a:r>
                      <a:endParaRPr lang="en-CA" dirty="0"/>
                    </a:p>
                  </a:txBody>
                  <a:tcPr>
                    <a:solidFill>
                      <a:srgbClr val="205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8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Information and resources</a:t>
                      </a:r>
                      <a:r>
                        <a:rPr lang="en-US" baseline="0">
                          <a:solidFill>
                            <a:srgbClr val="000000"/>
                          </a:solidFill>
                        </a:rPr>
                        <a:t> on d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ivisional units/groups</a:t>
                      </a:r>
                      <a:r>
                        <a:rPr lang="en-US" baseline="0">
                          <a:solidFill>
                            <a:srgbClr val="000000"/>
                          </a:solidFill>
                        </a:rPr>
                        <a:t> and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 topics</a:t>
                      </a:r>
                      <a:endParaRPr lang="en-CA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Work and documents internal</a:t>
                      </a:r>
                      <a:r>
                        <a:rPr lang="en-US" baseline="0">
                          <a:solidFill>
                            <a:srgbClr val="000000"/>
                          </a:solidFill>
                        </a:rPr>
                        <a:t> to a unit, group or project</a:t>
                      </a:r>
                      <a:endParaRPr lang="en-CA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8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Viewable</a:t>
                      </a:r>
                      <a:r>
                        <a:rPr lang="en-US" baseline="0">
                          <a:solidFill>
                            <a:srgbClr val="000000"/>
                          </a:solidFill>
                        </a:rPr>
                        <a:t> by all</a:t>
                      </a:r>
                      <a:endParaRPr lang="en-CA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May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be viewable by all (or not) and may have restricted pages/areas</a:t>
                      </a:r>
                      <a:endParaRPr lang="en-CA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8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Intranet</a:t>
                      </a:r>
                      <a:r>
                        <a:rPr lang="en-US" baseline="0">
                          <a:solidFill>
                            <a:srgbClr val="000000"/>
                          </a:solidFill>
                        </a:rPr>
                        <a:t> navigation and banner;</a:t>
                      </a:r>
                    </a:p>
                    <a:p>
                      <a:r>
                        <a:rPr lang="en-US" baseline="0">
                          <a:solidFill>
                            <a:srgbClr val="000000"/>
                          </a:solidFill>
                        </a:rPr>
                        <a:t>No sidebar</a:t>
                      </a:r>
                      <a:endParaRPr lang="en-CA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Sidebar;</a:t>
                      </a:r>
                    </a:p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No intranet navigation and banner</a:t>
                      </a:r>
                      <a:endParaRPr lang="en-CA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E14A091-03AF-431C-A6D6-7B13CF5500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2" y="4105186"/>
            <a:ext cx="3701314" cy="2366052"/>
          </a:xfrm>
          <a:prstGeom prst="rect">
            <a:avLst/>
          </a:prstGeom>
          <a:ln w="3175">
            <a:solidFill>
              <a:schemeClr val="tx1">
                <a:lumMod val="6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01CAAE-C754-4DF9-BC7B-B54DA7C550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"/>
          <a:stretch/>
        </p:blipFill>
        <p:spPr>
          <a:xfrm>
            <a:off x="4590541" y="4107053"/>
            <a:ext cx="3554546" cy="2364185"/>
          </a:xfrm>
          <a:prstGeom prst="rect">
            <a:avLst/>
          </a:prstGeom>
          <a:ln w="3175"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231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Confluence benefits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ln>
            <a:noFill/>
          </a:ln>
        </p:spPr>
        <p:txBody>
          <a:bodyPr/>
          <a:lstStyle/>
          <a:p>
            <a:pPr>
              <a:buNone/>
            </a:pPr>
            <a:r>
              <a:rPr lang="en-US" b="1" dirty="0"/>
              <a:t>Some key benefits for TCS:</a:t>
            </a:r>
            <a:endParaRPr lang="en-CA" b="1" dirty="0"/>
          </a:p>
          <a:p>
            <a:pPr lvl="1"/>
            <a:r>
              <a:rPr lang="en-US" sz="2000" dirty="0">
                <a:solidFill>
                  <a:srgbClr val="FF6600"/>
                </a:solidFill>
              </a:rPr>
              <a:t>Search engine </a:t>
            </a:r>
            <a:r>
              <a:rPr lang="en-US" sz="2000" dirty="0"/>
              <a:t>– robust, with customizable parameters, and searches within attachments</a:t>
            </a:r>
          </a:p>
          <a:p>
            <a:pPr lvl="1"/>
            <a:r>
              <a:rPr lang="en-US" sz="2000" dirty="0">
                <a:solidFill>
                  <a:srgbClr val="FF6600"/>
                </a:solidFill>
              </a:rPr>
              <a:t>Version management </a:t>
            </a:r>
            <a:r>
              <a:rPr lang="en-US" sz="2000" dirty="0"/>
              <a:t>– change log/history, collaborative editing, and ability to revert to previous versions</a:t>
            </a:r>
          </a:p>
          <a:p>
            <a:pPr lvl="1"/>
            <a:r>
              <a:rPr lang="en-US" sz="2000" dirty="0">
                <a:solidFill>
                  <a:srgbClr val="FF6600"/>
                </a:solidFill>
              </a:rPr>
              <a:t>Central knowledge repository </a:t>
            </a:r>
            <a:r>
              <a:rPr lang="en-US" sz="2000" dirty="0"/>
              <a:t>– with automated web-link and comments management</a:t>
            </a:r>
          </a:p>
          <a:p>
            <a:pPr lvl="1"/>
            <a:r>
              <a:rPr lang="en-US" sz="2000" dirty="0">
                <a:solidFill>
                  <a:srgbClr val="FF6600"/>
                </a:solidFill>
              </a:rPr>
              <a:t>Advanced functionality </a:t>
            </a:r>
            <a:r>
              <a:rPr lang="en-US" sz="2000" dirty="0"/>
              <a:t>– modern features such as team calendars, </a:t>
            </a:r>
            <a:r>
              <a:rPr lang="en-US" sz="2000" dirty="0" err="1"/>
              <a:t>sortable</a:t>
            </a:r>
            <a:r>
              <a:rPr lang="en-US" sz="2000" dirty="0"/>
              <a:t> tables, decision registers, and blogs</a:t>
            </a:r>
          </a:p>
          <a:p>
            <a:pPr lvl="1"/>
            <a:r>
              <a:rPr lang="en-US" sz="2000" dirty="0">
                <a:solidFill>
                  <a:srgbClr val="FF6600"/>
                </a:solidFill>
              </a:rPr>
              <a:t>Security infrastructure </a:t>
            </a:r>
            <a:r>
              <a:rPr lang="en-US" sz="2000" dirty="0"/>
              <a:t>– supports a strong model to manage viewing/editing rights by user/role/unit</a:t>
            </a:r>
          </a:p>
          <a:p>
            <a:pPr lvl="1"/>
            <a:r>
              <a:rPr lang="en-US" sz="2000" dirty="0">
                <a:solidFill>
                  <a:srgbClr val="FF6600"/>
                </a:solidFill>
              </a:rPr>
              <a:t>Ease of use </a:t>
            </a:r>
            <a:r>
              <a:rPr lang="en-US" sz="2000" dirty="0"/>
              <a:t>– low learning curve so that non-technical users can navigate and create/update content 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Basic concepts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 algn="ctr">
              <a:buNone/>
            </a:pPr>
            <a:r>
              <a:rPr lang="en-US" sz="2400" dirty="0"/>
              <a:t>Confluence is a </a:t>
            </a:r>
            <a:r>
              <a:rPr lang="en-US" sz="2400" dirty="0">
                <a:solidFill>
                  <a:srgbClr val="FF6600"/>
                </a:solidFill>
              </a:rPr>
              <a:t>wiki </a:t>
            </a:r>
            <a:r>
              <a:rPr lang="en-US" sz="2400" dirty="0"/>
              <a:t>organized in </a:t>
            </a:r>
            <a:r>
              <a:rPr lang="en-US" sz="2400" dirty="0">
                <a:solidFill>
                  <a:srgbClr val="FF6600"/>
                </a:solidFill>
              </a:rPr>
              <a:t>spaces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6600"/>
                </a:solidFill>
              </a:rPr>
              <a:t>pages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6600"/>
                </a:solidFill>
              </a:rPr>
              <a:t>Wiki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6600"/>
                </a:solidFill>
              </a:rPr>
              <a:t>Spaces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6600"/>
                </a:solidFill>
              </a:rPr>
              <a:t>Pages</a:t>
            </a:r>
          </a:p>
          <a:p>
            <a:pPr marL="514350" indent="-514350">
              <a:buNone/>
            </a:pPr>
            <a:endParaRPr lang="en-US" b="1" dirty="0"/>
          </a:p>
        </p:txBody>
      </p:sp>
      <p:pic>
        <p:nvPicPr>
          <p:cNvPr id="4" name="Picture 3" descr="space page hierarchy.jpeg"/>
          <p:cNvPicPr>
            <a:picLocks noChangeAspect="1"/>
          </p:cNvPicPr>
          <p:nvPr/>
        </p:nvPicPr>
        <p:blipFill>
          <a:blip r:embed="rId3" cstate="print"/>
          <a:srcRect l="6098" t="6504" r="17073" b="7317"/>
          <a:stretch>
            <a:fillRect/>
          </a:stretch>
        </p:blipFill>
        <p:spPr>
          <a:xfrm>
            <a:off x="2994803" y="1788886"/>
            <a:ext cx="5844397" cy="4916714"/>
          </a:xfrm>
          <a:prstGeom prst="rect">
            <a:avLst/>
          </a:prstGeom>
        </p:spPr>
      </p:pic>
      <p:pic>
        <p:nvPicPr>
          <p:cNvPr id="6" name="Picture 5" descr="Create butt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667000"/>
            <a:ext cx="1092200" cy="498613"/>
          </a:xfrm>
          <a:prstGeom prst="rect">
            <a:avLst/>
          </a:prstGeom>
        </p:spPr>
      </p:pic>
      <p:pic>
        <p:nvPicPr>
          <p:cNvPr id="7" name="Picture 6" descr="Edit butt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5600" y="2819400"/>
            <a:ext cx="936171" cy="457200"/>
          </a:xfrm>
          <a:prstGeom prst="rect">
            <a:avLst/>
          </a:prstGeom>
          <a:ln w="6350"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Basic concepts</a:t>
            </a:r>
          </a:p>
        </p:txBody>
      </p:sp>
      <p:pic>
        <p:nvPicPr>
          <p:cNvPr id="6" name="Picture 5" descr="TCS spaces and pages example diagram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08" y="1295400"/>
            <a:ext cx="8971192" cy="5257800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1000" y="990600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Example of TCS spaces, pages, attachments and links </a:t>
            </a:r>
            <a:endParaRPr lang="en-CA" sz="2000" dirty="0">
              <a:solidFill>
                <a:srgbClr val="FF6600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934200" y="5334000"/>
            <a:ext cx="304800" cy="2286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934200" y="5715000"/>
            <a:ext cx="304800" cy="2286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pic>
        <p:nvPicPr>
          <p:cNvPr id="10" name="Picture 9" descr="attachment folder 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6130636"/>
            <a:ext cx="228600" cy="270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9000" y="5334000"/>
            <a:ext cx="18288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Homepage of a space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100" dirty="0">
                <a:solidFill>
                  <a:srgbClr val="000000"/>
                </a:solidFill>
              </a:rPr>
              <a:t>Sub-page within a space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100" dirty="0">
                <a:solidFill>
                  <a:srgbClr val="000000"/>
                </a:solidFill>
              </a:rPr>
              <a:t>Attachment on a page</a:t>
            </a:r>
            <a:endParaRPr lang="en-CA"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Basic concepts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924800" cy="54102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6600"/>
                </a:solidFill>
              </a:rPr>
              <a:t>“Anonymous” vs. “Logged in”</a:t>
            </a:r>
            <a:endParaRPr lang="en-CA" b="1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Anyone on the City network (internal) can access and view Confluence as an </a:t>
            </a:r>
            <a:r>
              <a:rPr lang="en-US" dirty="0">
                <a:solidFill>
                  <a:srgbClr val="FF6600"/>
                </a:solidFill>
              </a:rPr>
              <a:t>anonymous user</a:t>
            </a:r>
            <a:r>
              <a:rPr lang="en-US" dirty="0"/>
              <a:t> (i.e. without logging in)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Any TCS staff member can </a:t>
            </a:r>
            <a:r>
              <a:rPr lang="en-US" dirty="0">
                <a:solidFill>
                  <a:srgbClr val="FF6600"/>
                </a:solidFill>
              </a:rPr>
              <a:t>log in </a:t>
            </a:r>
            <a:r>
              <a:rPr lang="en-US" dirty="0"/>
              <a:t>to Confluence to: </a:t>
            </a:r>
          </a:p>
          <a:p>
            <a:pPr marL="1262063" lvl="2" indent="-347663">
              <a:buFont typeface="Courier New" pitchFamily="49" charset="0"/>
              <a:buChar char="o"/>
            </a:pPr>
            <a:r>
              <a:rPr lang="en-US" sz="2000" dirty="0"/>
              <a:t>Work with their own profile and personal space</a:t>
            </a:r>
          </a:p>
          <a:p>
            <a:pPr marL="1262063" lvl="2" indent="-347663">
              <a:buFont typeface="Courier New" pitchFamily="49" charset="0"/>
              <a:buChar char="o"/>
            </a:pPr>
            <a:r>
              <a:rPr lang="en-US" sz="2000" dirty="0"/>
              <a:t>Create and edit content (pages, blogs, attachments, etc.)</a:t>
            </a:r>
          </a:p>
          <a:p>
            <a:pPr marL="1262063" lvl="2" indent="-347663">
              <a:buFont typeface="Courier New" pitchFamily="49" charset="0"/>
              <a:buChar char="o"/>
            </a:pPr>
            <a:r>
              <a:rPr lang="en-US" sz="2000" dirty="0"/>
              <a:t>View content restricted to specific users or groups</a:t>
            </a:r>
          </a:p>
          <a:p>
            <a:pPr marL="1262063" lvl="2" indent="-347663">
              <a:buFont typeface="Courier New" pitchFamily="49" charset="0"/>
              <a:buChar char="o"/>
            </a:pPr>
            <a:r>
              <a:rPr lang="en-US" sz="2000" dirty="0"/>
              <a:t>Use collaboration features (share, comment, like, etc.)</a:t>
            </a:r>
          </a:p>
          <a:p>
            <a:pPr marL="461963" indent="-347663">
              <a:buNone/>
            </a:pPr>
            <a:endParaRPr lang="en-US" dirty="0"/>
          </a:p>
          <a:p>
            <a:pPr marL="179388" indent="0">
              <a:buNone/>
            </a:pPr>
            <a:r>
              <a:rPr lang="en-US" sz="2000" b="1" dirty="0"/>
              <a:t>Note: </a:t>
            </a:r>
            <a:r>
              <a:rPr lang="en-US" sz="2000" dirty="0"/>
              <a:t>Confluence use is for business purposes only and subject to the Acceptable Use Policy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Basic concepts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924800" cy="54102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6600"/>
                </a:solidFill>
              </a:rPr>
              <a:t>Permissions</a:t>
            </a:r>
            <a:endParaRPr lang="en-CA" b="1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Permissions are assigned to control which functions (e.g. create a page/space) are available to different user groups/roles</a:t>
            </a:r>
          </a:p>
          <a:p>
            <a:pPr lvl="1"/>
            <a:r>
              <a:rPr lang="en-US" dirty="0"/>
              <a:t>Permissions are set by a </a:t>
            </a:r>
            <a:r>
              <a:rPr lang="en-US" dirty="0">
                <a:solidFill>
                  <a:srgbClr val="FF6600"/>
                </a:solidFill>
              </a:rPr>
              <a:t>System Administrator </a:t>
            </a:r>
            <a:r>
              <a:rPr lang="en-US" dirty="0"/>
              <a:t>at the global level and by </a:t>
            </a:r>
            <a:r>
              <a:rPr lang="en-US" dirty="0">
                <a:solidFill>
                  <a:srgbClr val="FF6600"/>
                </a:solidFill>
              </a:rPr>
              <a:t>Space Administrators </a:t>
            </a:r>
            <a:r>
              <a:rPr lang="en-US" dirty="0"/>
              <a:t>at the level of individual spaces in Confluence</a:t>
            </a:r>
          </a:p>
          <a:p>
            <a:pPr lvl="1"/>
            <a:endParaRPr lang="en-US" sz="2000" dirty="0"/>
          </a:p>
          <a:p>
            <a:pPr>
              <a:buNone/>
            </a:pPr>
            <a:r>
              <a:rPr lang="en-US" b="1" dirty="0">
                <a:solidFill>
                  <a:srgbClr val="FF6600"/>
                </a:solidFill>
              </a:rPr>
              <a:t>Restrictions</a:t>
            </a:r>
            <a:endParaRPr lang="en-CA" b="1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Restrictions allow content creators to control which specific users can view or edit a specific page</a:t>
            </a:r>
          </a:p>
          <a:p>
            <a:pPr lvl="1"/>
            <a:r>
              <a:rPr lang="en-US" dirty="0"/>
              <a:t>Access to a page/space can be granted by owner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Open is good </a:t>
            </a:r>
            <a:r>
              <a:rPr lang="en-US" dirty="0"/>
              <a:t>- only restrict access when necessary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 algn="ctr">
              <a:buFontTx/>
              <a:buNone/>
            </a:pPr>
            <a:endParaRPr lang="en-CA" sz="3200" b="1" dirty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endParaRPr lang="en-US" sz="5400" b="1" dirty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r>
              <a:rPr lang="en-CA" sz="5400" b="1" dirty="0">
                <a:solidFill>
                  <a:srgbClr val="FF6600"/>
                </a:solidFill>
              </a:rPr>
              <a:t>Exploring</a:t>
            </a:r>
          </a:p>
          <a:p>
            <a:pPr algn="ctr">
              <a:buFontTx/>
              <a:buNone/>
            </a:pPr>
            <a:r>
              <a:rPr lang="en-CA" sz="5400" b="1" dirty="0">
                <a:solidFill>
                  <a:srgbClr val="FF6600"/>
                </a:solidFill>
              </a:rPr>
              <a:t>and</a:t>
            </a:r>
          </a:p>
          <a:p>
            <a:pPr algn="ctr">
              <a:buFontTx/>
              <a:buNone/>
            </a:pPr>
            <a:r>
              <a:rPr lang="en-CA" sz="5400" b="1" dirty="0">
                <a:solidFill>
                  <a:srgbClr val="FF6600"/>
                </a:solidFill>
              </a:rPr>
              <a:t>Finding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91332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Page features</a:t>
            </a:r>
          </a:p>
        </p:txBody>
      </p:sp>
      <p:pic>
        <p:nvPicPr>
          <p:cNvPr id="8" name="Picture 7" descr="Three dots.png"/>
          <p:cNvPicPr>
            <a:picLocks noChangeAspect="1"/>
          </p:cNvPicPr>
          <p:nvPr/>
        </p:nvPicPr>
        <p:blipFill>
          <a:blip r:embed="rId3" cstate="print"/>
          <a:srcRect l="71818" t="74742" r="17273" b="515"/>
          <a:stretch>
            <a:fillRect/>
          </a:stretch>
        </p:blipFill>
        <p:spPr>
          <a:xfrm>
            <a:off x="6858000" y="2286000"/>
            <a:ext cx="228600" cy="228600"/>
          </a:xfrm>
          <a:prstGeom prst="rect">
            <a:avLst/>
          </a:prstGeom>
        </p:spPr>
      </p:pic>
      <p:pic>
        <p:nvPicPr>
          <p:cNvPr id="9" name="Picture 8" descr="Three dots.png"/>
          <p:cNvPicPr>
            <a:picLocks noChangeAspect="1"/>
          </p:cNvPicPr>
          <p:nvPr/>
        </p:nvPicPr>
        <p:blipFill>
          <a:blip r:embed="rId3" cstate="print"/>
          <a:srcRect l="71818" t="74742" r="17273" b="515"/>
          <a:stretch>
            <a:fillRect/>
          </a:stretch>
        </p:blipFill>
        <p:spPr>
          <a:xfrm>
            <a:off x="7467600" y="2209800"/>
            <a:ext cx="228600" cy="22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BA309D-863D-4F4A-85BD-C8B4D7764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8" y="1230202"/>
            <a:ext cx="8397342" cy="5018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DE712F-1649-445D-B9C6-8D194512357D}"/>
              </a:ext>
            </a:extLst>
          </p:cNvPr>
          <p:cNvSpPr txBox="1"/>
          <p:nvPr/>
        </p:nvSpPr>
        <p:spPr>
          <a:xfrm>
            <a:off x="2971800" y="838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2C00"/>
                </a:solidFill>
              </a:rPr>
              <a:t>Confluence header 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AD57-0036-4033-87DE-5B1C49419688}"/>
              </a:ext>
            </a:extLst>
          </p:cNvPr>
          <p:cNvSpPr txBox="1"/>
          <p:nvPr/>
        </p:nvSpPr>
        <p:spPr>
          <a:xfrm>
            <a:off x="359055" y="4572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2C00"/>
                </a:solidFill>
              </a:rPr>
              <a:t>Sidebar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A5DCB-A091-48C4-8C30-2816A07DA234}"/>
              </a:ext>
            </a:extLst>
          </p:cNvPr>
          <p:cNvSpPr txBox="1"/>
          <p:nvPr/>
        </p:nvSpPr>
        <p:spPr>
          <a:xfrm>
            <a:off x="6515100" y="325995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2C00"/>
                </a:solidFill>
              </a:rPr>
              <a:t>Page body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8C5E5-FDA7-4CEE-8DE9-3D9CB3084B57}"/>
              </a:ext>
            </a:extLst>
          </p:cNvPr>
          <p:cNvSpPr/>
          <p:nvPr/>
        </p:nvSpPr>
        <p:spPr bwMode="auto">
          <a:xfrm>
            <a:off x="359055" y="914400"/>
            <a:ext cx="8403945" cy="550042"/>
          </a:xfrm>
          <a:prstGeom prst="rect">
            <a:avLst/>
          </a:prstGeom>
          <a:noFill/>
          <a:ln w="9525" cap="flat" cmpd="sng" algn="ctr">
            <a:solidFill>
              <a:srgbClr val="FF2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E5D30-824E-4255-9F99-F7AE8ED76636}"/>
              </a:ext>
            </a:extLst>
          </p:cNvPr>
          <p:cNvSpPr/>
          <p:nvPr/>
        </p:nvSpPr>
        <p:spPr bwMode="auto">
          <a:xfrm>
            <a:off x="359055" y="1475346"/>
            <a:ext cx="1317345" cy="4773054"/>
          </a:xfrm>
          <a:prstGeom prst="rect">
            <a:avLst/>
          </a:prstGeom>
          <a:noFill/>
          <a:ln w="9525" cap="flat" cmpd="sng" algn="ctr">
            <a:solidFill>
              <a:srgbClr val="FF2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72D1AA-02E5-45A5-9DE0-D2C7C6E80B00}"/>
              </a:ext>
            </a:extLst>
          </p:cNvPr>
          <p:cNvSpPr/>
          <p:nvPr/>
        </p:nvSpPr>
        <p:spPr bwMode="auto">
          <a:xfrm>
            <a:off x="1730654" y="1475346"/>
            <a:ext cx="7032345" cy="4773054"/>
          </a:xfrm>
          <a:prstGeom prst="rect">
            <a:avLst/>
          </a:prstGeom>
          <a:noFill/>
          <a:ln w="9525" cap="flat" cmpd="sng" algn="ctr">
            <a:solidFill>
              <a:srgbClr val="FF2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Introductions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Welcome to Confluence Basics!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About me:</a:t>
            </a:r>
          </a:p>
          <a:p>
            <a:pPr lvl="1"/>
            <a:r>
              <a:rPr lang="en-US" dirty="0"/>
              <a:t>Larry Kline, Training &amp; Development Coordinator</a:t>
            </a:r>
          </a:p>
          <a:p>
            <a:pPr lvl="1"/>
            <a:r>
              <a:rPr lang="en-US" dirty="0"/>
              <a:t>Working for City of Toronto since 2004</a:t>
            </a:r>
          </a:p>
          <a:p>
            <a:pPr lvl="1"/>
            <a:r>
              <a:rPr lang="en-US" dirty="0"/>
              <a:t>Started with TCS (and Confluence) in 2014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About you:</a:t>
            </a:r>
          </a:p>
          <a:p>
            <a:pPr lvl="1"/>
            <a:r>
              <a:rPr lang="en-US" dirty="0"/>
              <a:t>Name and position</a:t>
            </a:r>
          </a:p>
          <a:p>
            <a:pPr lvl="1"/>
            <a:r>
              <a:rPr lang="en-US" dirty="0"/>
              <a:t>What have you used Confluence for?</a:t>
            </a:r>
          </a:p>
          <a:p>
            <a:pPr lvl="1"/>
            <a:r>
              <a:rPr lang="en-US" dirty="0"/>
              <a:t>What would you </a:t>
            </a:r>
            <a:r>
              <a:rPr lang="en-US" b="1" dirty="0">
                <a:solidFill>
                  <a:srgbClr val="FF6600"/>
                </a:solidFill>
              </a:rPr>
              <a:t>like</a:t>
            </a:r>
            <a:r>
              <a:rPr lang="en-US" dirty="0"/>
              <a:t> to start using Confluence for?</a:t>
            </a:r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Page info and tools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Here are some of the options we have on a typical page in the </a:t>
            </a:r>
            <a:r>
              <a:rPr lang="en-CA" sz="2400" b="1" dirty="0">
                <a:solidFill>
                  <a:srgbClr val="FF6600"/>
                </a:solidFill>
              </a:rPr>
              <a:t>“3 dots” (tools) menu: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CA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View details about this page</a:t>
            </a:r>
          </a:p>
          <a:p>
            <a:pPr marL="1771650" lvl="3" indent="-457200">
              <a:buFont typeface="Arial" pitchFamily="34" charset="0"/>
              <a:buChar char="•"/>
            </a:pPr>
            <a:r>
              <a:rPr lang="en-US" sz="2600" dirty="0"/>
              <a:t>Attachments</a:t>
            </a:r>
          </a:p>
          <a:p>
            <a:pPr marL="1771650" lvl="3" indent="-457200">
              <a:buFont typeface="Arial" pitchFamily="34" charset="0"/>
              <a:buChar char="•"/>
            </a:pPr>
            <a:r>
              <a:rPr lang="en-US" sz="2600" dirty="0"/>
              <a:t>Page History</a:t>
            </a:r>
          </a:p>
          <a:p>
            <a:pPr marL="1771650" lvl="3" indent="-457200">
              <a:buFont typeface="Arial" pitchFamily="34" charset="0"/>
              <a:buChar char="•"/>
            </a:pPr>
            <a:r>
              <a:rPr lang="en-US" sz="2600" dirty="0"/>
              <a:t>Restrictions</a:t>
            </a:r>
          </a:p>
          <a:p>
            <a:pPr marL="1771650" lvl="3" indent="-457200">
              <a:buFont typeface="Arial" pitchFamily="34" charset="0"/>
              <a:buChar char="•"/>
            </a:pPr>
            <a:r>
              <a:rPr lang="en-US" sz="2600" dirty="0"/>
              <a:t>Page Information</a:t>
            </a:r>
          </a:p>
          <a:p>
            <a:pPr marL="1771650" lvl="3" indent="-457200">
              <a:buFont typeface="Arial" pitchFamily="34" charset="0"/>
              <a:buChar char="•"/>
            </a:pPr>
            <a:r>
              <a:rPr lang="en-US" sz="2600" dirty="0"/>
              <a:t>View in Hierarchy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Export the page to PDF or Word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5" name="Picture 4" descr="Three dots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2625" y="1657350"/>
            <a:ext cx="2238375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Searching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9248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FF6600"/>
                </a:solidFill>
              </a:rPr>
              <a:t>Basic steps to do a search in Confluence:</a:t>
            </a:r>
          </a:p>
          <a:p>
            <a:pPr>
              <a:buFontTx/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Click in the Search box to open the Search panel</a:t>
            </a:r>
          </a:p>
          <a:p>
            <a:pPr marL="857250" lvl="1" indent="-317500">
              <a:buNone/>
            </a:pPr>
            <a:r>
              <a:rPr lang="en-US" sz="1800" dirty="0"/>
              <a:t>If you’re logged in, it displays your Recently Visited pages and spaces</a:t>
            </a:r>
          </a:p>
          <a:p>
            <a:pPr marL="857250" lvl="1" indent="-457200">
              <a:buNone/>
            </a:pPr>
            <a:endParaRPr lang="en-US" sz="1800" dirty="0"/>
          </a:p>
          <a:p>
            <a:pPr marL="457200" indent="-457200">
              <a:buAutoNum type="arabicPeriod"/>
            </a:pPr>
            <a:r>
              <a:rPr lang="en-US" sz="2400" dirty="0"/>
              <a:t>Start typing search terms – results display instantly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400" dirty="0"/>
              <a:t>Filter the search results if necessary</a:t>
            </a:r>
          </a:p>
          <a:p>
            <a:pPr marL="539750" indent="0">
              <a:buNone/>
            </a:pPr>
            <a:r>
              <a:rPr lang="en-US" sz="1800" dirty="0"/>
              <a:t>By space, contributor, type, date, label, or space category</a:t>
            </a:r>
            <a:endParaRPr lang="en-CA" sz="1800" dirty="0"/>
          </a:p>
          <a:p>
            <a:pPr>
              <a:buFontTx/>
              <a:buNone/>
            </a:pP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6C730-1EBF-41DD-8105-9BDD5AA98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81400"/>
            <a:ext cx="4164190" cy="1981200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90A41-9685-44F0-8D5E-03E9DCB0B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650169"/>
            <a:ext cx="2019300" cy="357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BF773-37EE-4CCF-A2CF-9EF9C49E42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19" y="3581401"/>
            <a:ext cx="3535081" cy="1981200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sp>
        <p:nvSpPr>
          <p:cNvPr id="7" name="Oval 6"/>
          <p:cNvSpPr/>
          <p:nvPr/>
        </p:nvSpPr>
        <p:spPr bwMode="auto">
          <a:xfrm>
            <a:off x="6257855" y="3672840"/>
            <a:ext cx="699205" cy="17950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A2707-9B92-4BE3-B73F-D0D535A913C0}"/>
              </a:ext>
            </a:extLst>
          </p:cNvPr>
          <p:cNvSpPr/>
          <p:nvPr/>
        </p:nvSpPr>
        <p:spPr bwMode="auto">
          <a:xfrm>
            <a:off x="2039391" y="3910352"/>
            <a:ext cx="699205" cy="17950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44687699-DE60-4E68-9CE1-186330543637}"/>
              </a:ext>
            </a:extLst>
          </p:cNvPr>
          <p:cNvSpPr/>
          <p:nvPr/>
        </p:nvSpPr>
        <p:spPr bwMode="auto">
          <a:xfrm>
            <a:off x="228600" y="2514600"/>
            <a:ext cx="990600" cy="1676400"/>
          </a:xfrm>
          <a:prstGeom prst="curved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4D3A7B3E-F386-46B1-AF65-EB60B8EA6CA4}"/>
              </a:ext>
            </a:extLst>
          </p:cNvPr>
          <p:cNvSpPr/>
          <p:nvPr/>
        </p:nvSpPr>
        <p:spPr bwMode="auto">
          <a:xfrm>
            <a:off x="5638800" y="5105400"/>
            <a:ext cx="228600" cy="609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53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Searching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54102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CA" sz="2400" dirty="0">
                <a:solidFill>
                  <a:srgbClr val="FF6600"/>
                </a:solidFill>
              </a:rPr>
              <a:t>Filter search results by:</a:t>
            </a:r>
          </a:p>
          <a:p>
            <a:pPr lvl="1"/>
            <a:r>
              <a:rPr lang="en-US" sz="2000" dirty="0"/>
              <a:t>Space</a:t>
            </a:r>
          </a:p>
          <a:p>
            <a:pPr lvl="1"/>
            <a:r>
              <a:rPr lang="en-US" sz="2000" dirty="0"/>
              <a:t>Contributor</a:t>
            </a:r>
          </a:p>
          <a:p>
            <a:pPr lvl="1"/>
            <a:r>
              <a:rPr lang="en-US" sz="2000" dirty="0"/>
              <a:t>Type</a:t>
            </a:r>
          </a:p>
          <a:p>
            <a:pPr lvl="1"/>
            <a:r>
              <a:rPr lang="en-US" sz="2000" dirty="0"/>
              <a:t>Date</a:t>
            </a:r>
          </a:p>
          <a:p>
            <a:pPr lvl="1"/>
            <a:r>
              <a:rPr lang="en-US" sz="2000" dirty="0"/>
              <a:t>Label</a:t>
            </a:r>
          </a:p>
          <a:p>
            <a:pPr lvl="1"/>
            <a:r>
              <a:rPr lang="en-US" sz="2000" dirty="0"/>
              <a:t>Space category</a:t>
            </a:r>
          </a:p>
          <a:p>
            <a:r>
              <a:rPr lang="en-US" sz="2400" dirty="0"/>
              <a:t>Try filtering your search to a certain </a:t>
            </a:r>
            <a:r>
              <a:rPr lang="en-US" sz="2400" dirty="0">
                <a:solidFill>
                  <a:srgbClr val="FF6600"/>
                </a:solidFill>
              </a:rPr>
              <a:t>Space</a:t>
            </a:r>
            <a:r>
              <a:rPr lang="en-US" sz="2400" dirty="0"/>
              <a:t> or a specific </a:t>
            </a:r>
            <a:r>
              <a:rPr lang="en-US" sz="2400" dirty="0">
                <a:solidFill>
                  <a:srgbClr val="FF6600"/>
                </a:solidFill>
              </a:rPr>
              <a:t>Type</a:t>
            </a:r>
            <a:r>
              <a:rPr lang="en-US" sz="2400" dirty="0"/>
              <a:t> of content, e.g. </a:t>
            </a:r>
            <a:r>
              <a:rPr lang="en-US" sz="2400" dirty="0">
                <a:solidFill>
                  <a:srgbClr val="FF6600"/>
                </a:solidFill>
              </a:rPr>
              <a:t>Page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6600"/>
                </a:solidFill>
              </a:rPr>
              <a:t>Attachment</a:t>
            </a:r>
          </a:p>
          <a:p>
            <a:r>
              <a:rPr lang="en-US" sz="2400" dirty="0"/>
              <a:t>Confluence even searches the text within common attachments (Word, Excel, </a:t>
            </a:r>
            <a:r>
              <a:rPr lang="en-US" sz="2400" dirty="0" err="1"/>
              <a:t>Powerpoint</a:t>
            </a:r>
            <a:r>
              <a:rPr lang="en-US" sz="2400" dirty="0"/>
              <a:t>, PDF, etc.)</a:t>
            </a:r>
          </a:p>
          <a:p>
            <a:r>
              <a:rPr lang="en-US" sz="2400" dirty="0"/>
              <a:t>Search is not case-sensitive</a:t>
            </a:r>
            <a:endParaRPr lang="en-US" sz="2400" dirty="0">
              <a:solidFill>
                <a:srgbClr val="FF66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90866-C602-49E4-9675-AA40D45A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1362075"/>
            <a:ext cx="2143125" cy="42767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58F417E-C241-42A2-8CEF-F17F5EB0664E}"/>
              </a:ext>
            </a:extLst>
          </p:cNvPr>
          <p:cNvSpPr/>
          <p:nvPr/>
        </p:nvSpPr>
        <p:spPr bwMode="auto">
          <a:xfrm>
            <a:off x="6543675" y="3873818"/>
            <a:ext cx="1123430" cy="3124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TCS policies and forms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Policies and forms on Confluence:</a:t>
            </a:r>
          </a:p>
          <a:p>
            <a:pPr lvl="1"/>
            <a:r>
              <a:rPr lang="en-CA" dirty="0"/>
              <a:t>“Policies on the Intranet” project in 2013</a:t>
            </a:r>
          </a:p>
          <a:p>
            <a:pPr lvl="1"/>
            <a:r>
              <a:rPr lang="en-CA" dirty="0"/>
              <a:t>Contributors and Approvers in each unit</a:t>
            </a:r>
          </a:p>
          <a:p>
            <a:pPr lvl="1"/>
            <a:r>
              <a:rPr lang="en-CA" dirty="0"/>
              <a:t>Unit Policies pages and divisional A-Z</a:t>
            </a:r>
          </a:p>
          <a:p>
            <a:pPr lvl="1"/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6AD23-D4C0-438B-9227-62861EC50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48000"/>
            <a:ext cx="4419600" cy="36093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TCS policies and forms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8486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How to find a policy or form:</a:t>
            </a:r>
          </a:p>
          <a:p>
            <a:pPr lvl="1"/>
            <a:r>
              <a:rPr lang="en-US" dirty="0"/>
              <a:t>On the divisional A-Z page, use the instant Search box or filter by Type or Unit/Section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 a unit policies page, you can sort the listings by  clicking a column heading or use </a:t>
            </a:r>
            <a:r>
              <a:rPr lang="en-US" b="1" dirty="0"/>
              <a:t>CTRL+F</a:t>
            </a:r>
            <a:r>
              <a:rPr lang="en-US" dirty="0"/>
              <a:t> (Find) to search for a word on the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3B011D-A5FF-41AF-9BA1-3850DAFE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5105400" cy="30853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6317878-6A5E-40C2-821E-4958BE2C88DB}"/>
              </a:ext>
            </a:extLst>
          </p:cNvPr>
          <p:cNvSpPr/>
          <p:nvPr/>
        </p:nvSpPr>
        <p:spPr bwMode="auto">
          <a:xfrm>
            <a:off x="5562600" y="3352800"/>
            <a:ext cx="1047230" cy="3124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Getting help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TCS Confluence Help site:</a:t>
            </a:r>
          </a:p>
          <a:p>
            <a:pPr lvl="1"/>
            <a:r>
              <a:rPr lang="en-CA" dirty="0"/>
              <a:t>On the intranet, look under </a:t>
            </a:r>
            <a:r>
              <a:rPr lang="en-CA" b="1" dirty="0"/>
              <a:t>Tech Centre </a:t>
            </a:r>
            <a:r>
              <a:rPr lang="en-CA" dirty="0">
                <a:solidFill>
                  <a:srgbClr val="FF66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b="1" dirty="0"/>
              <a:t>Info Zone </a:t>
            </a:r>
            <a:r>
              <a:rPr lang="en-CA" dirty="0"/>
              <a:t>(guides and help)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6600"/>
                </a:solidFill>
              </a:rPr>
              <a:t> or</a:t>
            </a:r>
            <a:r>
              <a:rPr lang="en-CA" dirty="0"/>
              <a:t>	Search for “confluence help”</a:t>
            </a:r>
          </a:p>
          <a:p>
            <a:pPr lvl="1"/>
            <a:r>
              <a:rPr lang="en-CA" dirty="0"/>
              <a:t>Find instructions, presentations, and more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808DB-5550-48B7-BFB0-6F260AAA3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43" y="1524000"/>
            <a:ext cx="1460500" cy="1752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98F389A-8EAA-4DF0-B5BD-7F0658645EE1}"/>
              </a:ext>
            </a:extLst>
          </p:cNvPr>
          <p:cNvSpPr/>
          <p:nvPr/>
        </p:nvSpPr>
        <p:spPr bwMode="auto">
          <a:xfrm>
            <a:off x="7373390" y="2154649"/>
            <a:ext cx="1628143" cy="27543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A4461-AABB-4DBC-8908-12E68AF98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4911"/>
            <a:ext cx="5638800" cy="324068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Getting help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Confluence User Guide:</a:t>
            </a:r>
          </a:p>
          <a:p>
            <a:pPr lvl="1"/>
            <a:r>
              <a:rPr lang="en-CA" dirty="0"/>
              <a:t>Select “Online Help” from the Help menu</a:t>
            </a:r>
          </a:p>
          <a:p>
            <a:pPr lvl="1"/>
            <a:r>
              <a:rPr lang="en-CA" dirty="0"/>
              <a:t>“Confluence Server documentation”</a:t>
            </a:r>
          </a:p>
          <a:p>
            <a:pPr marL="457200" lvl="1" indent="0">
              <a:buNone/>
            </a:pPr>
            <a:r>
              <a:rPr lang="en-CA" dirty="0"/>
              <a:t>	will open in a new browser tab</a:t>
            </a:r>
          </a:p>
          <a:p>
            <a:pPr lvl="1"/>
            <a:r>
              <a:rPr lang="en-CA" dirty="0"/>
              <a:t>Search or browse for help topics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ABE1A-D402-46E4-8E11-83F30D04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140470"/>
            <a:ext cx="2362200" cy="75513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C41AB1C-012C-4DBF-993E-0887DC38DF48}"/>
              </a:ext>
            </a:extLst>
          </p:cNvPr>
          <p:cNvSpPr/>
          <p:nvPr/>
        </p:nvSpPr>
        <p:spPr bwMode="auto">
          <a:xfrm>
            <a:off x="7290261" y="2481028"/>
            <a:ext cx="890272" cy="17371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3915D-242A-4B4A-9C2C-2689F529F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452812"/>
            <a:ext cx="5257800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49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 algn="ctr">
              <a:buFontTx/>
              <a:buNone/>
            </a:pPr>
            <a:endParaRPr lang="en-CA" sz="3200" b="1" dirty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endParaRPr lang="en-US" sz="5400" b="1" dirty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r>
              <a:rPr lang="en-CA" sz="5400" b="1" dirty="0">
                <a:solidFill>
                  <a:srgbClr val="FF6600"/>
                </a:solidFill>
              </a:rPr>
              <a:t>Creating</a:t>
            </a:r>
          </a:p>
          <a:p>
            <a:pPr algn="ctr">
              <a:buFontTx/>
              <a:buNone/>
            </a:pPr>
            <a:r>
              <a:rPr lang="en-CA" sz="5400" b="1" dirty="0">
                <a:solidFill>
                  <a:srgbClr val="FF6600"/>
                </a:solidFill>
              </a:rPr>
              <a:t>and</a:t>
            </a:r>
          </a:p>
          <a:p>
            <a:pPr algn="ctr">
              <a:buFontTx/>
              <a:buNone/>
            </a:pPr>
            <a:r>
              <a:rPr lang="en-CA" sz="5400" b="1" dirty="0">
                <a:solidFill>
                  <a:srgbClr val="FF6600"/>
                </a:solidFill>
              </a:rPr>
              <a:t>Collaborating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332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76200"/>
            <a:ext cx="6858000" cy="685800"/>
          </a:xfrm>
        </p:spPr>
        <p:txBody>
          <a:bodyPr/>
          <a:lstStyle/>
          <a:p>
            <a:pPr>
              <a:defRPr/>
            </a:pPr>
            <a:r>
              <a:rPr lang="en-CA" dirty="0"/>
              <a:t>Creating and Collaborating overview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CA" dirty="0"/>
              <a:t>You must be </a:t>
            </a:r>
            <a:r>
              <a:rPr lang="en-CA" dirty="0">
                <a:solidFill>
                  <a:srgbClr val="FF6600"/>
                </a:solidFill>
              </a:rPr>
              <a:t>logged in </a:t>
            </a:r>
            <a:r>
              <a:rPr lang="en-CA" dirty="0"/>
              <a:t>to use these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1676400"/>
            <a:ext cx="3581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6600"/>
                </a:solidFill>
              </a:rPr>
              <a:t>Collaborating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0000"/>
                </a:solidFill>
              </a:rPr>
              <a:t>  Share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0000"/>
                </a:solidFill>
              </a:rPr>
              <a:t>  Watch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0000"/>
                </a:solidFill>
              </a:rPr>
              <a:t>  Comment</a:t>
            </a:r>
          </a:p>
          <a:p>
            <a:pPr lvl="1">
              <a:buFont typeface="Arial" pitchFamily="34" charset="0"/>
              <a:buChar char="•"/>
            </a:pPr>
            <a:r>
              <a:rPr lang="en-CA" dirty="0">
                <a:solidFill>
                  <a:srgbClr val="000000"/>
                </a:solidFill>
              </a:rPr>
              <a:t>  Like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76400"/>
            <a:ext cx="4343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6600"/>
                </a:solidFill>
              </a:rPr>
              <a:t>Creating / editing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 Edit a page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 Create a page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 Add an attachment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 Use personal space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 Post to a blog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60884-C98C-4AA0-B007-A73A8AE42A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88"/>
          <a:stretch/>
        </p:blipFill>
        <p:spPr>
          <a:xfrm>
            <a:off x="1143000" y="3210691"/>
            <a:ext cx="6799409" cy="349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BDE322-45B1-4DCA-8861-1D1578309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490" y="3223634"/>
            <a:ext cx="315572" cy="170409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“Logged in”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pPr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>
              <a:buNone/>
            </a:pPr>
            <a:endParaRPr lang="en-CA" dirty="0">
              <a:solidFill>
                <a:srgbClr val="FF0000"/>
              </a:solidFill>
            </a:endParaRPr>
          </a:p>
          <a:p>
            <a:pPr lvl="1"/>
            <a:endParaRPr lang="en-CA" dirty="0"/>
          </a:p>
        </p:txBody>
      </p:sp>
      <p:sp>
        <p:nvSpPr>
          <p:cNvPr id="5" name="Oval 4"/>
          <p:cNvSpPr/>
          <p:nvPr/>
        </p:nvSpPr>
        <p:spPr bwMode="auto">
          <a:xfrm>
            <a:off x="5791200" y="3420688"/>
            <a:ext cx="1905000" cy="22859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89070" y="3201784"/>
            <a:ext cx="597129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1066800"/>
            <a:ext cx="3733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6600"/>
                </a:solidFill>
              </a:rPr>
              <a:t>Page level</a:t>
            </a:r>
          </a:p>
          <a:p>
            <a:pPr marL="266700" lvl="1">
              <a:buFont typeface="Arial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</a:rPr>
              <a:t>  Save for later</a:t>
            </a:r>
          </a:p>
          <a:p>
            <a:pPr marL="266700" lvl="1">
              <a:buFont typeface="Arial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</a:rPr>
              <a:t>  Watch</a:t>
            </a:r>
          </a:p>
          <a:p>
            <a:pPr marL="266700" lvl="1">
              <a:buFont typeface="Arial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</a:rPr>
              <a:t>  Share</a:t>
            </a:r>
          </a:p>
          <a:p>
            <a:pPr marL="266700" lvl="1">
              <a:buFont typeface="Arial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</a:rPr>
              <a:t>  Edit </a:t>
            </a:r>
            <a:r>
              <a:rPr lang="en-CA" sz="1200" dirty="0">
                <a:solidFill>
                  <a:srgbClr val="000000"/>
                </a:solidFill>
              </a:rPr>
              <a:t>(if permitted for current page)</a:t>
            </a:r>
          </a:p>
          <a:p>
            <a:pPr marL="266700" lvl="1">
              <a:buFont typeface="Arial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</a:rPr>
              <a:t>  Like and Comment </a:t>
            </a:r>
            <a:r>
              <a:rPr lang="en-CA" sz="1200" dirty="0">
                <a:solidFill>
                  <a:srgbClr val="000000"/>
                </a:solidFill>
              </a:rPr>
              <a:t>(if enabled)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066800"/>
            <a:ext cx="3581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6600"/>
                </a:solidFill>
              </a:rPr>
              <a:t>Header level </a:t>
            </a:r>
            <a:r>
              <a:rPr lang="en-CA" sz="1200" b="1" dirty="0">
                <a:solidFill>
                  <a:srgbClr val="FF6600"/>
                </a:solidFill>
              </a:rPr>
              <a:t>(right to left)</a:t>
            </a:r>
          </a:p>
          <a:p>
            <a:pPr marL="266700" lvl="1"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 Profile menu </a:t>
            </a:r>
            <a:r>
              <a:rPr lang="en-US" sz="1200" dirty="0">
                <a:solidFill>
                  <a:srgbClr val="000000"/>
                </a:solidFill>
              </a:rPr>
              <a:t>(face icon)</a:t>
            </a:r>
          </a:p>
          <a:p>
            <a:pPr marL="266700" lvl="1"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CA" sz="2000" dirty="0">
                <a:solidFill>
                  <a:srgbClr val="000000"/>
                </a:solidFill>
              </a:rPr>
              <a:t>Notifications </a:t>
            </a:r>
            <a:r>
              <a:rPr lang="en-CA" sz="1200" dirty="0">
                <a:solidFill>
                  <a:srgbClr val="000000"/>
                </a:solidFill>
              </a:rPr>
              <a:t>(bell icon)</a:t>
            </a:r>
          </a:p>
          <a:p>
            <a:pPr marL="266700" lvl="1"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 Search has recent pages</a:t>
            </a:r>
            <a:endParaRPr lang="en-CA" sz="2000" dirty="0">
              <a:solidFill>
                <a:srgbClr val="000000"/>
              </a:solidFill>
            </a:endParaRPr>
          </a:p>
          <a:p>
            <a:pPr marL="266700" lvl="1">
              <a:buFont typeface="Arial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</a:rPr>
              <a:t>  Create</a:t>
            </a:r>
          </a:p>
          <a:p>
            <a:pPr marL="266700" lvl="1">
              <a:buFont typeface="Arial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</a:rPr>
              <a:t>  Calendars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819400" y="3200401"/>
            <a:ext cx="440574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49792" y="3200400"/>
            <a:ext cx="1313008" cy="19364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175165" y="6003175"/>
            <a:ext cx="1219200" cy="2286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169622" y="6256045"/>
            <a:ext cx="1945177" cy="45846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9BC05-8B36-46A3-B38C-5EE6BFDFC0A2}"/>
              </a:ext>
            </a:extLst>
          </p:cNvPr>
          <p:cNvSpPr/>
          <p:nvPr/>
        </p:nvSpPr>
        <p:spPr bwMode="auto">
          <a:xfrm>
            <a:off x="7652269" y="3217027"/>
            <a:ext cx="255905" cy="17040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919C78-AA1D-408F-B3BE-E241A6CE84CC}"/>
              </a:ext>
            </a:extLst>
          </p:cNvPr>
          <p:cNvSpPr/>
          <p:nvPr/>
        </p:nvSpPr>
        <p:spPr bwMode="auto">
          <a:xfrm>
            <a:off x="7339647" y="3217027"/>
            <a:ext cx="255905" cy="17040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6600"/>
                </a:solidFill>
              </a:rPr>
              <a:t>In this course we will:</a:t>
            </a:r>
          </a:p>
          <a:p>
            <a:pPr marL="457200" lvl="1" indent="-457200" eaLnBrk="1" hangingPunct="1"/>
            <a:r>
              <a:rPr lang="en-US" sz="2800" dirty="0">
                <a:cs typeface="+mn-cs"/>
              </a:rPr>
              <a:t>Get comfortable with Confluence</a:t>
            </a:r>
          </a:p>
          <a:p>
            <a:pPr marL="457200" lvl="1" indent="-457200" eaLnBrk="1" hangingPunct="1"/>
            <a:r>
              <a:rPr lang="en-US" sz="2800" dirty="0">
                <a:cs typeface="+mn-cs"/>
              </a:rPr>
              <a:t>Explore the features useful to </a:t>
            </a:r>
            <a:r>
              <a:rPr lang="en-US" sz="2800" b="1" dirty="0">
                <a:solidFill>
                  <a:srgbClr val="FF6600"/>
                </a:solidFill>
                <a:cs typeface="+mn-cs"/>
              </a:rPr>
              <a:t>you</a:t>
            </a:r>
            <a:r>
              <a:rPr lang="en-US" sz="2800" dirty="0">
                <a:cs typeface="+mn-cs"/>
              </a:rPr>
              <a:t> in your job</a:t>
            </a:r>
          </a:p>
          <a:p>
            <a:pPr marL="457200" lvl="1" indent="-457200" eaLnBrk="1" hangingPunct="1"/>
            <a:r>
              <a:rPr lang="en-US" sz="2800" dirty="0">
                <a:cs typeface="+mn-cs"/>
              </a:rPr>
              <a:t>Start creating and editing your own pages</a:t>
            </a:r>
          </a:p>
          <a:p>
            <a:pPr marL="457200" lvl="1" indent="-457200" eaLnBrk="1" hangingPunct="1"/>
            <a:r>
              <a:rPr lang="en-US" sz="2800" dirty="0">
                <a:cs typeface="+mn-cs"/>
              </a:rPr>
              <a:t>Learn how to get help and continued support</a:t>
            </a:r>
          </a:p>
          <a:p>
            <a:pPr marL="457200" lvl="1" indent="-457200" eaLnBrk="1" hangingPunct="1"/>
            <a:r>
              <a:rPr lang="en-US" sz="2800" dirty="0">
                <a:cs typeface="+mn-cs"/>
              </a:rPr>
              <a:t>Have fun!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Editing and creating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9248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CA" dirty="0"/>
              <a:t>Logged in under your ID: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 Click your </a:t>
            </a:r>
            <a:r>
              <a:rPr lang="en-CA" dirty="0">
                <a:solidFill>
                  <a:srgbClr val="FF6600"/>
                </a:solidFill>
              </a:rPr>
              <a:t>profile menu icon </a:t>
            </a:r>
            <a:r>
              <a:rPr lang="en-CA" dirty="0"/>
              <a:t>(top right)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Select/add the </a:t>
            </a:r>
            <a:r>
              <a:rPr lang="en-US" dirty="0">
                <a:solidFill>
                  <a:srgbClr val="FF6600"/>
                </a:solidFill>
              </a:rPr>
              <a:t>“Personal Space” </a:t>
            </a:r>
            <a:r>
              <a:rPr lang="en-US" dirty="0"/>
              <a:t>option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Personal Space is where a user can publish their own pages and blog</a:t>
            </a:r>
          </a:p>
          <a:p>
            <a:r>
              <a:rPr lang="en-US" dirty="0"/>
              <a:t>It is a good place to try out editing and creating (can restrict pages to be viewable only to user)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4" name="Picture 3" descr="personal menu 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0912" y="1557898"/>
            <a:ext cx="852488" cy="65190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Editing and creating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6600"/>
                </a:solidFill>
              </a:rPr>
              <a:t>Edit a page</a:t>
            </a:r>
          </a:p>
          <a:p>
            <a:pPr marL="1147763" lvl="2" indent="-349250">
              <a:buFont typeface="Wingdings" pitchFamily="2" charset="2"/>
              <a:buChar char="Ø"/>
            </a:pPr>
            <a:r>
              <a:rPr lang="en-US" dirty="0"/>
              <a:t>Click “Edit” option on page </a:t>
            </a:r>
          </a:p>
          <a:p>
            <a:pPr marL="514350" indent="-514350">
              <a:buFont typeface="+mj-lt"/>
              <a:buAutoNum type="arabicPeriod"/>
            </a:pPr>
            <a:endParaRPr lang="en-CA" sz="1800" b="1" dirty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b="1" dirty="0">
                <a:solidFill>
                  <a:srgbClr val="FF6600"/>
                </a:solidFill>
              </a:rPr>
              <a:t>Create a page</a:t>
            </a:r>
          </a:p>
          <a:p>
            <a:pPr lvl="2" indent="-344488">
              <a:buFont typeface="Wingdings" pitchFamily="2" charset="2"/>
              <a:buChar char="Ø"/>
            </a:pPr>
            <a:r>
              <a:rPr lang="en-US" dirty="0"/>
              <a:t>Click “Create” button in header</a:t>
            </a:r>
          </a:p>
          <a:p>
            <a:pPr lvl="2" indent="-344488">
              <a:buNone/>
            </a:pPr>
            <a:r>
              <a:rPr lang="en-US" dirty="0"/>
              <a:t>	</a:t>
            </a:r>
            <a:r>
              <a:rPr lang="en-US" b="1" dirty="0"/>
              <a:t>or</a:t>
            </a:r>
            <a:r>
              <a:rPr lang="en-US" dirty="0"/>
              <a:t> “Create child page” in sidebar </a:t>
            </a:r>
          </a:p>
          <a:p>
            <a:pPr lvl="1">
              <a:buNone/>
            </a:pPr>
            <a:endParaRPr lang="en-CA" sz="1800" dirty="0"/>
          </a:p>
          <a:p>
            <a:pPr marL="514350" indent="-514350">
              <a:buFont typeface="+mj-lt"/>
              <a:buAutoNum type="arabicPeriod"/>
            </a:pPr>
            <a:r>
              <a:rPr lang="en-CA" b="1" dirty="0">
                <a:solidFill>
                  <a:srgbClr val="FF6600"/>
                </a:solidFill>
              </a:rPr>
              <a:t>Add an attachment</a:t>
            </a:r>
          </a:p>
          <a:p>
            <a:pPr lvl="2" indent="-344488">
              <a:buFont typeface="Wingdings" pitchFamily="2" charset="2"/>
              <a:buChar char="Ø"/>
            </a:pPr>
            <a:r>
              <a:rPr lang="en-US" dirty="0"/>
              <a:t>Click “3 dots” option on page and</a:t>
            </a:r>
          </a:p>
          <a:p>
            <a:pPr lvl="2" indent="-344488">
              <a:buNone/>
            </a:pPr>
            <a:r>
              <a:rPr lang="en-US" dirty="0"/>
              <a:t>		select “Attachments”</a:t>
            </a:r>
          </a:p>
          <a:p>
            <a:pPr lvl="2" indent="-344488">
              <a:buNone/>
            </a:pPr>
            <a:r>
              <a:rPr lang="en-US" dirty="0"/>
              <a:t>	</a:t>
            </a:r>
            <a:r>
              <a:rPr lang="en-US" b="1" dirty="0"/>
              <a:t>or</a:t>
            </a:r>
            <a:r>
              <a:rPr lang="en-US" dirty="0"/>
              <a:t> click “Files” while editing</a:t>
            </a:r>
          </a:p>
          <a:p>
            <a:pPr lvl="1" indent="-344488">
              <a:buNone/>
            </a:pPr>
            <a:r>
              <a:rPr lang="en-US" sz="1600" dirty="0"/>
              <a:t>  </a:t>
            </a:r>
          </a:p>
          <a:p>
            <a:pPr lvl="1" indent="-344488">
              <a:buNone/>
            </a:pPr>
            <a:r>
              <a:rPr lang="en-US" sz="1600" dirty="0"/>
              <a:t>  </a:t>
            </a:r>
            <a:r>
              <a:rPr lang="en-US" sz="1600" b="1" dirty="0"/>
              <a:t>Note: </a:t>
            </a:r>
            <a:r>
              <a:rPr lang="en-US" sz="1600" dirty="0"/>
              <a:t>You can also “drag and drop” a file onto a page to upload</a:t>
            </a:r>
            <a:endParaRPr lang="en-CA" sz="1600" dirty="0"/>
          </a:p>
        </p:txBody>
      </p:sp>
      <p:pic>
        <p:nvPicPr>
          <p:cNvPr id="5" name="Picture 4" descr="Edit 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600200"/>
            <a:ext cx="984069" cy="46543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6" name="Picture 5" descr="Create butt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2838450"/>
            <a:ext cx="990600" cy="452230"/>
          </a:xfrm>
          <a:prstGeom prst="rect">
            <a:avLst/>
          </a:prstGeom>
        </p:spPr>
      </p:pic>
      <p:pic>
        <p:nvPicPr>
          <p:cNvPr id="7" name="Picture 6" descr="Create child page (link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81800" y="3448050"/>
            <a:ext cx="1400175" cy="361950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  <p:pic>
        <p:nvPicPr>
          <p:cNvPr id="10" name="Picture 9" descr="Three dots.png"/>
          <p:cNvPicPr>
            <a:picLocks noChangeAspect="1"/>
          </p:cNvPicPr>
          <p:nvPr/>
        </p:nvPicPr>
        <p:blipFill>
          <a:blip r:embed="rId6" cstate="print"/>
          <a:srcRect l="71818" t="53551" r="3131" b="14951"/>
          <a:stretch>
            <a:fillRect/>
          </a:stretch>
        </p:blipFill>
        <p:spPr>
          <a:xfrm>
            <a:off x="6858000" y="4504088"/>
            <a:ext cx="1295400" cy="718146"/>
          </a:xfrm>
          <a:prstGeom prst="rect">
            <a:avLst/>
          </a:prstGeom>
        </p:spPr>
      </p:pic>
      <p:pic>
        <p:nvPicPr>
          <p:cNvPr id="11" name="Picture 10" descr="Files butt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5200" y="5568244"/>
            <a:ext cx="1109663" cy="57538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Editing and creating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8077200" cy="548640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>
                <a:solidFill>
                  <a:srgbClr val="FF6600"/>
                </a:solidFill>
              </a:rPr>
              <a:t>The Confluence editor (“Edit mode”)</a:t>
            </a:r>
            <a:endParaRPr lang="en-CA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endParaRPr lang="en-US" sz="1800" dirty="0">
              <a:solidFill>
                <a:srgbClr val="FF6600"/>
              </a:solidFill>
            </a:endParaRPr>
          </a:p>
          <a:p>
            <a:r>
              <a:rPr lang="en-US" sz="2000" dirty="0">
                <a:solidFill>
                  <a:srgbClr val="FF6600"/>
                </a:solidFill>
              </a:rPr>
              <a:t>Preview </a:t>
            </a:r>
            <a:r>
              <a:rPr lang="en-US" sz="2000" dirty="0"/>
              <a:t>–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/>
              <a:t>while editing, click “3 dots” to Preview, then back to Edit</a:t>
            </a:r>
          </a:p>
          <a:p>
            <a:r>
              <a:rPr lang="en-US" sz="2000" dirty="0">
                <a:solidFill>
                  <a:srgbClr val="FF6600"/>
                </a:solidFill>
              </a:rPr>
              <a:t>Auto-saved drafts</a:t>
            </a:r>
            <a:r>
              <a:rPr lang="en-US" sz="2000" dirty="0"/>
              <a:t> – editor shows “Changes saved” while editing</a:t>
            </a:r>
          </a:p>
          <a:p>
            <a:r>
              <a:rPr lang="en-US" sz="2000" dirty="0">
                <a:solidFill>
                  <a:srgbClr val="FF6600"/>
                </a:solidFill>
              </a:rPr>
              <a:t>Publish / Update </a:t>
            </a:r>
            <a:r>
              <a:rPr lang="en-US" sz="2000" dirty="0"/>
              <a:t>–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/>
              <a:t>when finished, use “Publish” if creating a new page or “Update” if editing an existing page</a:t>
            </a:r>
          </a:p>
          <a:p>
            <a:r>
              <a:rPr lang="en-US" sz="2000" dirty="0">
                <a:solidFill>
                  <a:srgbClr val="FF6600"/>
                </a:solidFill>
              </a:rPr>
              <a:t>Update &amp; Notify </a:t>
            </a:r>
            <a:r>
              <a:rPr lang="en-US" sz="2000" dirty="0"/>
              <a:t>– will notify watchers/editors/commenters</a:t>
            </a:r>
            <a:endParaRPr lang="en-US" sz="2000" dirty="0">
              <a:solidFill>
                <a:srgbClr val="FF6600"/>
              </a:solidFill>
            </a:endParaRPr>
          </a:p>
          <a:p>
            <a:r>
              <a:rPr lang="en-US" sz="2000" dirty="0">
                <a:solidFill>
                  <a:srgbClr val="FF6600"/>
                </a:solidFill>
              </a:rPr>
              <a:t>Close</a:t>
            </a:r>
            <a:r>
              <a:rPr lang="en-US" sz="2000" dirty="0"/>
              <a:t> – exits Edit mode but saves a draft (just in case)</a:t>
            </a:r>
            <a:endParaRPr lang="en-CA" sz="2000" dirty="0"/>
          </a:p>
          <a:p>
            <a:r>
              <a:rPr lang="en-US" sz="2000" dirty="0">
                <a:solidFill>
                  <a:srgbClr val="FF6600"/>
                </a:solidFill>
              </a:rPr>
              <a:t>Collaborative editing </a:t>
            </a:r>
            <a:r>
              <a:rPr lang="en-US" sz="2000" dirty="0"/>
              <a:t>– if multiple editors, changes get merged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EF3B7-595D-4C56-AA3B-520BFBA0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75" y="1600200"/>
            <a:ext cx="7046425" cy="2490172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487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Collaboration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9248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Share</a:t>
            </a:r>
            <a:endParaRPr lang="en-CA" dirty="0"/>
          </a:p>
          <a:p>
            <a:pPr lvl="1"/>
            <a:r>
              <a:rPr lang="en-CA" dirty="0"/>
              <a:t>“Share” a page or blog post with selected users or groups, who will get a notification in Confluence </a:t>
            </a:r>
            <a:r>
              <a:rPr lang="en-CA" b="1" dirty="0"/>
              <a:t>and</a:t>
            </a:r>
            <a:r>
              <a:rPr lang="en-CA" dirty="0"/>
              <a:t> by email</a:t>
            </a:r>
          </a:p>
          <a:p>
            <a:pPr lvl="1"/>
            <a:r>
              <a:rPr lang="en-CA" dirty="0"/>
              <a:t>You may include your own note (optional)</a:t>
            </a:r>
          </a:p>
          <a:p>
            <a:pPr lvl="1"/>
            <a:r>
              <a:rPr lang="en-CA" dirty="0"/>
              <a:t>You will not have any record of sending the “share” (unless you include yourself when sending)</a:t>
            </a:r>
          </a:p>
          <a:p>
            <a:pPr lvl="1"/>
            <a:endParaRPr lang="en-CA" dirty="0"/>
          </a:p>
          <a:p>
            <a:pPr lvl="1">
              <a:spcBef>
                <a:spcPts val="600"/>
              </a:spcBef>
              <a:buFont typeface="Wingdings" pitchFamily="2" charset="2"/>
              <a:buChar char="Ø"/>
            </a:pPr>
            <a:r>
              <a:rPr lang="en-CA" dirty="0"/>
              <a:t> “Share” your page with yourself</a:t>
            </a:r>
          </a:p>
          <a:p>
            <a:pPr lvl="1">
              <a:buNone/>
            </a:pPr>
            <a:r>
              <a:rPr lang="en-CA" dirty="0"/>
              <a:t>	   and/or a friend </a:t>
            </a:r>
          </a:p>
          <a:p>
            <a:pPr marL="747713" lvl="1" indent="-284163">
              <a:buFont typeface="Wingdings" pitchFamily="2" charset="2"/>
              <a:buChar char="Ø"/>
            </a:pPr>
            <a:r>
              <a:rPr lang="en-US" dirty="0"/>
              <a:t> Look for the alert in your</a:t>
            </a:r>
          </a:p>
          <a:p>
            <a:pPr marL="1147763" lvl="2" indent="-284163">
              <a:buNone/>
            </a:pPr>
            <a:r>
              <a:rPr lang="en-US" b="1" dirty="0"/>
              <a:t>Notifications</a:t>
            </a:r>
            <a:r>
              <a:rPr lang="en-US" dirty="0"/>
              <a:t> (bell icon)</a:t>
            </a:r>
          </a:p>
          <a:p>
            <a:pPr marL="682625" lvl="1" indent="-166688">
              <a:buNone/>
            </a:pPr>
            <a:r>
              <a:rPr lang="en-US" dirty="0"/>
              <a:t>		 </a:t>
            </a:r>
          </a:p>
          <a:p>
            <a:pPr lvl="1"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A4BBCB-A8FD-46A6-B000-38A4B220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58" y="5514975"/>
            <a:ext cx="625642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230B39-6D70-42B8-A0AD-31559154E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323" y="4591050"/>
            <a:ext cx="1068477" cy="463436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Collaboration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9248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Watch</a:t>
            </a:r>
            <a:endParaRPr lang="en-CA" dirty="0"/>
          </a:p>
          <a:p>
            <a:pPr lvl="1"/>
            <a:r>
              <a:rPr lang="en-CA" dirty="0"/>
              <a:t>“Watch” a page or blog post to get notifications of new/changed content, attachments and comments</a:t>
            </a:r>
          </a:p>
          <a:p>
            <a:pPr lvl="1"/>
            <a:r>
              <a:rPr lang="en-CA" dirty="0"/>
              <a:t>You can watch (subscribe to) a blog or entire space</a:t>
            </a:r>
          </a:p>
          <a:p>
            <a:pPr lvl="1"/>
            <a:r>
              <a:rPr lang="en-CA" dirty="0"/>
              <a:t>Useful for particular content or roles, but in general </a:t>
            </a:r>
            <a:r>
              <a:rPr lang="en-CA" b="1" dirty="0"/>
              <a:t>watching</a:t>
            </a:r>
            <a:r>
              <a:rPr lang="en-CA" dirty="0"/>
              <a:t> is not necessary (too many notifications) and </a:t>
            </a:r>
            <a:r>
              <a:rPr lang="en-CA" b="1" dirty="0"/>
              <a:t>sharing</a:t>
            </a:r>
            <a:r>
              <a:rPr lang="en-CA" dirty="0"/>
              <a:t> is a better practice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 “Watch” a page that is not in your</a:t>
            </a:r>
          </a:p>
          <a:p>
            <a:pPr lvl="2">
              <a:buNone/>
            </a:pPr>
            <a:r>
              <a:rPr lang="en-US" dirty="0"/>
              <a:t>	Personal Space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Choose to watch either the page or</a:t>
            </a:r>
          </a:p>
          <a:p>
            <a:pPr lvl="1">
              <a:buNone/>
            </a:pPr>
            <a:r>
              <a:rPr lang="en-US" dirty="0"/>
              <a:t>		   all content in the space</a:t>
            </a:r>
          </a:p>
          <a:p>
            <a:pPr lvl="1"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6950A9-55DD-4294-805E-94D3A71B4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4572000"/>
            <a:ext cx="1156447" cy="457200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Collaboration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Like and comment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 “Like” a page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 Add a comment to a page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CA" sz="2000" dirty="0"/>
              <a:t>Comments in Confluence should be of a professional nature </a:t>
            </a:r>
          </a:p>
          <a:p>
            <a:pPr>
              <a:buFontTx/>
              <a:buNone/>
            </a:pPr>
            <a:endParaRPr lang="en-CA" sz="2000" dirty="0"/>
          </a:p>
          <a:p>
            <a:pPr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Save for later </a:t>
            </a:r>
            <a:r>
              <a:rPr lang="en-CA" sz="1400" b="1" dirty="0">
                <a:solidFill>
                  <a:srgbClr val="FF6600"/>
                </a:solidFill>
              </a:rPr>
              <a:t>(i.e. favourite / bookmark)</a:t>
            </a:r>
            <a:endParaRPr lang="en-CA" sz="1400" dirty="0"/>
          </a:p>
          <a:p>
            <a:pPr lvl="1" indent="-279400">
              <a:buFont typeface="Wingdings" pitchFamily="2" charset="2"/>
              <a:buChar char="Ø"/>
            </a:pPr>
            <a:r>
              <a:rPr lang="en-US" dirty="0"/>
              <a:t> Click “Save for later” on a page</a:t>
            </a:r>
          </a:p>
          <a:p>
            <a:pPr lvl="1" indent="-279400">
              <a:buFont typeface="Wingdings" pitchFamily="2" charset="2"/>
              <a:buChar char="Ø"/>
            </a:pPr>
            <a:r>
              <a:rPr lang="en-US" dirty="0"/>
              <a:t> Click your profile menu and select</a:t>
            </a:r>
          </a:p>
          <a:p>
            <a:pPr marL="463550" lvl="1" indent="0">
              <a:buNone/>
            </a:pPr>
            <a:r>
              <a:rPr lang="en-US" dirty="0"/>
              <a:t>	 “Saved for later” to see your</a:t>
            </a:r>
          </a:p>
          <a:p>
            <a:pPr lvl="1" indent="-344488">
              <a:buNone/>
            </a:pPr>
            <a:r>
              <a:rPr lang="en-US" dirty="0"/>
              <a:t>		  list of bookmarked pages</a:t>
            </a:r>
          </a:p>
          <a:p>
            <a:pPr lvl="1" indent="-344488">
              <a:buNone/>
            </a:pPr>
            <a:endParaRPr lang="en-US" dirty="0"/>
          </a:p>
          <a:p>
            <a:pPr lvl="1" indent="-344488">
              <a:buNone/>
            </a:pPr>
            <a:endParaRPr lang="en-US" dirty="0"/>
          </a:p>
        </p:txBody>
      </p:sp>
      <p:pic>
        <p:nvPicPr>
          <p:cNvPr id="6" name="Picture 5" descr="Like 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1219200"/>
            <a:ext cx="914400" cy="52050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7" name="Picture 6" descr="Write a comment.png"/>
          <p:cNvPicPr>
            <a:picLocks noChangeAspect="1"/>
          </p:cNvPicPr>
          <p:nvPr/>
        </p:nvPicPr>
        <p:blipFill>
          <a:blip r:embed="rId4" cstate="print"/>
          <a:srcRect b="8560"/>
          <a:stretch>
            <a:fillRect/>
          </a:stretch>
        </p:blipFill>
        <p:spPr>
          <a:xfrm>
            <a:off x="5638800" y="1828800"/>
            <a:ext cx="2438400" cy="814009"/>
          </a:xfrm>
          <a:prstGeom prst="rect">
            <a:avLst/>
          </a:prstGeom>
        </p:spPr>
      </p:pic>
      <p:pic>
        <p:nvPicPr>
          <p:cNvPr id="8" name="Picture 7" descr="personal menu 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0" y="4800600"/>
            <a:ext cx="697523" cy="53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622012-60FF-4129-8090-C90742EF8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3886200"/>
            <a:ext cx="1238250" cy="342900"/>
          </a:xfrm>
          <a:prstGeom prst="rect">
            <a:avLst/>
          </a:prstGeom>
          <a:ln w="3175">
            <a:solidFill>
              <a:schemeClr val="tx1">
                <a:lumMod val="65000"/>
              </a:schemeClr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Conclusion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CA" b="1" dirty="0">
                <a:solidFill>
                  <a:srgbClr val="FF6600"/>
                </a:solidFill>
              </a:rPr>
              <a:t>Getting help and support</a:t>
            </a:r>
          </a:p>
          <a:p>
            <a:pPr lvl="1"/>
            <a:r>
              <a:rPr lang="en-US" b="1" dirty="0"/>
              <a:t>TCS Confluence Help site </a:t>
            </a:r>
            <a:r>
              <a:rPr lang="en-US" sz="2000" dirty="0"/>
              <a:t>(search for “confluence help”)</a:t>
            </a:r>
          </a:p>
          <a:p>
            <a:pPr lvl="1"/>
            <a:r>
              <a:rPr lang="en-US" b="1" dirty="0"/>
              <a:t>Confluence User Guide </a:t>
            </a:r>
            <a:r>
              <a:rPr lang="en-US" sz="2000" dirty="0"/>
              <a:t>(online help - Atlassian)</a:t>
            </a:r>
          </a:p>
          <a:p>
            <a:pPr lvl="1"/>
            <a:endParaRPr lang="en-CA" sz="2000" dirty="0"/>
          </a:p>
          <a:p>
            <a:pPr lvl="1"/>
            <a:r>
              <a:rPr lang="en-US" b="1" dirty="0"/>
              <a:t>TCS IT Help Desk </a:t>
            </a:r>
            <a:r>
              <a:rPr lang="en-US" sz="2000" dirty="0"/>
              <a:t>(call 7-5555 or email </a:t>
            </a:r>
            <a:r>
              <a:rPr lang="en-US" sz="1800" dirty="0"/>
              <a:t>csdithelp@toronto.ca</a:t>
            </a:r>
            <a:r>
              <a:rPr lang="en-US" sz="2000" dirty="0"/>
              <a:t>)</a:t>
            </a:r>
          </a:p>
          <a:p>
            <a:pPr lvl="1"/>
            <a:r>
              <a:rPr lang="en-US" b="1" dirty="0"/>
              <a:t>Larry Kline </a:t>
            </a:r>
            <a:r>
              <a:rPr lang="en-US" sz="2000" dirty="0"/>
              <a:t>(call 2-0216 or email </a:t>
            </a:r>
            <a:r>
              <a:rPr lang="en-US" sz="1800" dirty="0"/>
              <a:t>larry.kline@toronto.ca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CA" sz="2000" dirty="0"/>
          </a:p>
          <a:p>
            <a:endParaRPr lang="en-US" sz="2000" dirty="0"/>
          </a:p>
          <a:p>
            <a:pPr>
              <a:buNone/>
            </a:pPr>
            <a:endParaRPr lang="en-CA" sz="2000" dirty="0"/>
          </a:p>
          <a:p>
            <a:pPr lvl="1"/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6600"/>
                </a:solidFill>
              </a:rPr>
              <a:t>				</a:t>
            </a:r>
            <a:r>
              <a:rPr lang="en-US" b="1" dirty="0">
                <a:solidFill>
                  <a:srgbClr val="FF6600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Confluence Basics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About Confluence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“Exploring and Finding”</a:t>
            </a:r>
          </a:p>
          <a:p>
            <a:pPr marL="857250" lvl="1" indent="-457200" eaLnBrk="1" hangingPunct="1">
              <a:buNone/>
            </a:pPr>
            <a:r>
              <a:rPr lang="en-US" dirty="0"/>
              <a:t>  </a:t>
            </a:r>
            <a:r>
              <a:rPr lang="en-US" sz="2000" dirty="0"/>
              <a:t>(Break)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“Creating and Collaborating”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Questions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 eaLnBrk="1" hangingPunct="1">
              <a:buNone/>
            </a:pP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Session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b="1" dirty="0"/>
              <a:t>Confluence </a:t>
            </a:r>
            <a:r>
              <a:rPr lang="en-US" sz="2400" dirty="0"/>
              <a:t>(proper noun):</a:t>
            </a:r>
          </a:p>
          <a:p>
            <a:pPr algn="ctr">
              <a:buNone/>
            </a:pPr>
            <a:r>
              <a:rPr lang="en-US" sz="2400" dirty="0"/>
              <a:t> a popular computer application produced by Australian software company Atlassian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BDB9F-DFC7-4CB8-96F9-C56D53696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124200"/>
            <a:ext cx="3864187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b="1" dirty="0"/>
              <a:t>confluence </a:t>
            </a:r>
            <a:r>
              <a:rPr lang="en-US" sz="2400" dirty="0"/>
              <a:t>(noun):</a:t>
            </a:r>
          </a:p>
          <a:p>
            <a:pPr algn="ctr">
              <a:buNone/>
            </a:pPr>
            <a:r>
              <a:rPr lang="en-US" sz="2400" dirty="0"/>
              <a:t> 1. a coming or flowing together, meeting, or gathering at one point;</a:t>
            </a:r>
          </a:p>
          <a:p>
            <a:pPr algn="ctr">
              <a:buNone/>
            </a:pPr>
            <a:r>
              <a:rPr lang="en-US" sz="2400" dirty="0"/>
              <a:t>2. the flowing together of two or more streams</a:t>
            </a:r>
          </a:p>
        </p:txBody>
      </p:sp>
      <p:pic>
        <p:nvPicPr>
          <p:cNvPr id="5" name="Picture 4" descr="river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243262"/>
            <a:ext cx="4515917" cy="30051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 algn="ctr">
              <a:buFontTx/>
              <a:buNone/>
            </a:pPr>
            <a:endParaRPr lang="en-CA" sz="3200" b="1" dirty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endParaRPr lang="en-CA" sz="3200" b="1" dirty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endParaRPr lang="en-US" sz="5400" b="1" dirty="0">
              <a:solidFill>
                <a:srgbClr val="FF6600"/>
              </a:solidFill>
            </a:endParaRPr>
          </a:p>
          <a:p>
            <a:pPr algn="ctr">
              <a:buFontTx/>
              <a:buNone/>
            </a:pPr>
            <a:r>
              <a:rPr lang="en-CA" sz="5400" b="1" dirty="0">
                <a:solidFill>
                  <a:srgbClr val="FF6600"/>
                </a:solidFill>
              </a:rPr>
              <a:t>About</a:t>
            </a:r>
          </a:p>
          <a:p>
            <a:pPr algn="ctr">
              <a:buFontTx/>
              <a:buNone/>
            </a:pPr>
            <a:r>
              <a:rPr lang="en-CA" sz="5400" b="1" dirty="0">
                <a:solidFill>
                  <a:srgbClr val="FF6600"/>
                </a:solidFill>
              </a:rPr>
              <a:t>Confluence</a:t>
            </a:r>
            <a:endParaRPr lang="en-CA" sz="5400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332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8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8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A bit of background…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ln>
            <a:noFill/>
          </a:ln>
        </p:spPr>
        <p:txBody>
          <a:bodyPr/>
          <a:lstStyle/>
          <a:p>
            <a:pPr>
              <a:buFontTx/>
              <a:buNone/>
            </a:pPr>
            <a:r>
              <a:rPr lang="en-CA" b="1" dirty="0">
                <a:solidFill>
                  <a:srgbClr val="FF6600"/>
                </a:solidFill>
              </a:rPr>
              <a:t>Confluence for TCS</a:t>
            </a:r>
          </a:p>
          <a:p>
            <a:pPr lvl="1"/>
            <a:r>
              <a:rPr lang="en-US" dirty="0"/>
              <a:t>TCS purchased Confluence in 2012</a:t>
            </a:r>
          </a:p>
          <a:p>
            <a:pPr lvl="1"/>
            <a:r>
              <a:rPr lang="en-US" dirty="0"/>
              <a:t>First step was a pilot in IT Unit</a:t>
            </a:r>
          </a:p>
          <a:p>
            <a:pPr lvl="1"/>
            <a:r>
              <a:rPr lang="en-US" dirty="0"/>
              <a:t>Next step was “Policies on the Intranet” – storing TCS policies, forms and procedures in Confluence</a:t>
            </a:r>
          </a:p>
          <a:p>
            <a:pPr lvl="1"/>
            <a:r>
              <a:rPr lang="en-US" dirty="0"/>
              <a:t>In 2015, we migrated our intranet content into Confluence and launched a redesigned site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TCS staff members with computer access can browse Confluence, find policies and forms, etc.</a:t>
            </a:r>
          </a:p>
          <a:p>
            <a:pPr lvl="1"/>
            <a:r>
              <a:rPr lang="en-US" dirty="0"/>
              <a:t>All TCS staff members are able to log in to Confluence (user profile is created upon first login)</a:t>
            </a:r>
          </a:p>
          <a:p>
            <a:pPr lvl="1"/>
            <a:endParaRPr lang="en-CA" dirty="0">
              <a:solidFill>
                <a:srgbClr val="FF2C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Confluence do?</a:t>
            </a:r>
            <a:endParaRPr lang="en-CA" dirty="0"/>
          </a:p>
        </p:txBody>
      </p:sp>
      <p:pic>
        <p:nvPicPr>
          <p:cNvPr id="5" name="Picture 4" descr="Confluence usage diagram_edi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1295400"/>
            <a:ext cx="6323480" cy="480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336699"/>
      </a:dk1>
      <a:lt1>
        <a:srgbClr val="FFFFFF"/>
      </a:lt1>
      <a:dk2>
        <a:srgbClr val="0066CC"/>
      </a:dk2>
      <a:lt2>
        <a:srgbClr val="E3EBF1"/>
      </a:lt2>
      <a:accent1>
        <a:srgbClr val="003399"/>
      </a:accent1>
      <a:accent2>
        <a:srgbClr val="468A4B"/>
      </a:accent2>
      <a:accent3>
        <a:srgbClr val="AAB8E2"/>
      </a:accent3>
      <a:accent4>
        <a:srgbClr val="DADADA"/>
      </a:accent4>
      <a:accent5>
        <a:srgbClr val="AAADCA"/>
      </a:accent5>
      <a:accent6>
        <a:srgbClr val="3F7D43"/>
      </a:accent6>
      <a:hlink>
        <a:srgbClr val="0070C0"/>
      </a:hlink>
      <a:folHlink>
        <a:srgbClr val="0070C0"/>
      </a:folHlink>
    </a:clrScheme>
    <a:fontScheme name="Blank Presentation">
      <a:majorFont>
        <a:latin typeface="Arial Narrow Bold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4710</TotalTime>
  <Words>1758</Words>
  <Application>Microsoft Office PowerPoint</Application>
  <PresentationFormat>On-screen Show (4:3)</PresentationFormat>
  <Paragraphs>386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 Bold</vt:lpstr>
      <vt:lpstr>Courier New</vt:lpstr>
      <vt:lpstr>Wingdings</vt:lpstr>
      <vt:lpstr>Blank Presentation</vt:lpstr>
      <vt:lpstr>Confluence Basics</vt:lpstr>
      <vt:lpstr>Introductions</vt:lpstr>
      <vt:lpstr>Objectives</vt:lpstr>
      <vt:lpstr>Session overview</vt:lpstr>
      <vt:lpstr>Definitions</vt:lpstr>
      <vt:lpstr>Definitions</vt:lpstr>
      <vt:lpstr>PowerPoint Presentation</vt:lpstr>
      <vt:lpstr>A bit of background…</vt:lpstr>
      <vt:lpstr>What can Confluence do?</vt:lpstr>
      <vt:lpstr>What can Confluence do?</vt:lpstr>
      <vt:lpstr>TCS intranet site</vt:lpstr>
      <vt:lpstr>TCS intranet site</vt:lpstr>
      <vt:lpstr>Confluence benefits</vt:lpstr>
      <vt:lpstr>Basic concepts</vt:lpstr>
      <vt:lpstr>Basic concepts</vt:lpstr>
      <vt:lpstr>Basic concepts</vt:lpstr>
      <vt:lpstr>Basic concepts</vt:lpstr>
      <vt:lpstr>PowerPoint Presentation</vt:lpstr>
      <vt:lpstr>Page features</vt:lpstr>
      <vt:lpstr>Page info and tools</vt:lpstr>
      <vt:lpstr>Searching</vt:lpstr>
      <vt:lpstr>Searching</vt:lpstr>
      <vt:lpstr>TCS policies and forms</vt:lpstr>
      <vt:lpstr>TCS policies and forms</vt:lpstr>
      <vt:lpstr>Getting help</vt:lpstr>
      <vt:lpstr>Getting help</vt:lpstr>
      <vt:lpstr>PowerPoint Presentation</vt:lpstr>
      <vt:lpstr>Creating and Collaborating overview</vt:lpstr>
      <vt:lpstr>“Logged in” features</vt:lpstr>
      <vt:lpstr>Editing and creating</vt:lpstr>
      <vt:lpstr>Editing and creating</vt:lpstr>
      <vt:lpstr>Editing and creating</vt:lpstr>
      <vt:lpstr>Collaboration features</vt:lpstr>
      <vt:lpstr>Collaboration features</vt:lpstr>
      <vt:lpstr>Collaboration features</vt:lpstr>
      <vt:lpstr>Conclusion</vt:lpstr>
    </vt:vector>
  </TitlesOfParts>
  <Company>Julia Hitchcock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Confluence Basics</dc:title>
  <dc:creator>Larry Kline</dc:creator>
  <dc:description>Sample presentation</dc:description>
  <cp:lastModifiedBy>Dmitry Vakhrushev</cp:lastModifiedBy>
  <cp:revision>395</cp:revision>
  <cp:lastPrinted>2018-05-22T16:41:26Z</cp:lastPrinted>
  <dcterms:created xsi:type="dcterms:W3CDTF">2007-11-02T13:22:31Z</dcterms:created>
  <dcterms:modified xsi:type="dcterms:W3CDTF">2019-10-10T15:42:39Z</dcterms:modified>
</cp:coreProperties>
</file>