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67" r:id="rId3"/>
    <p:sldId id="287" r:id="rId4"/>
    <p:sldId id="272" r:id="rId5"/>
    <p:sldId id="274" r:id="rId6"/>
    <p:sldId id="278" r:id="rId7"/>
    <p:sldId id="279" r:id="rId8"/>
    <p:sldId id="280" r:id="rId9"/>
    <p:sldId id="327" r:id="rId10"/>
    <p:sldId id="285" r:id="rId11"/>
    <p:sldId id="289" r:id="rId12"/>
    <p:sldId id="323" r:id="rId13"/>
    <p:sldId id="329" r:id="rId14"/>
    <p:sldId id="322" r:id="rId15"/>
    <p:sldId id="288" r:id="rId16"/>
    <p:sldId id="282" r:id="rId17"/>
    <p:sldId id="301" r:id="rId18"/>
    <p:sldId id="302" r:id="rId19"/>
    <p:sldId id="300" r:id="rId20"/>
    <p:sldId id="325" r:id="rId21"/>
    <p:sldId id="326" r:id="rId22"/>
    <p:sldId id="307" r:id="rId23"/>
    <p:sldId id="331" r:id="rId24"/>
    <p:sldId id="308" r:id="rId25"/>
    <p:sldId id="311" r:id="rId26"/>
    <p:sldId id="319" r:id="rId27"/>
    <p:sldId id="312" r:id="rId28"/>
    <p:sldId id="332" r:id="rId29"/>
    <p:sldId id="314" r:id="rId30"/>
    <p:sldId id="315" r:id="rId31"/>
    <p:sldId id="313" r:id="rId32"/>
    <p:sldId id="320" r:id="rId33"/>
    <p:sldId id="321" r:id="rId34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F2C00"/>
    <a:srgbClr val="DDDDDD"/>
    <a:srgbClr val="003399"/>
    <a:srgbClr val="ACE1F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6866" autoAdjust="0"/>
  </p:normalViewPr>
  <p:slideViewPr>
    <p:cSldViewPr>
      <p:cViewPr varScale="1">
        <p:scale>
          <a:sx n="125" d="100"/>
          <a:sy n="125" d="100"/>
        </p:scale>
        <p:origin x="11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0745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F954F0-8DAA-4831-9DAC-2AA88118F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6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3725"/>
            <a:ext cx="512233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0745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8E7F58B-A3D0-4FB7-A50E-F19FBF839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9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A4817-D80B-42EE-831C-9F6D0151833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64385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 Spaces vs. Personal</a:t>
            </a:r>
            <a:r>
              <a:rPr lang="en-US" baseline="0" dirty="0" smtClean="0"/>
              <a:t> Spaces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space has own homepage, blog and settings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6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4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212" indent="-232212">
              <a:buAutoNum type="arabicPeriod"/>
            </a:pPr>
            <a:r>
              <a:rPr lang="en-CA" dirty="0" smtClean="0"/>
              <a:t>Header bar</a:t>
            </a:r>
          </a:p>
          <a:p>
            <a:pPr marL="232212" indent="-232212">
              <a:buAutoNum type="arabicPeriod"/>
            </a:pPr>
            <a:r>
              <a:rPr lang="en-CA" dirty="0" smtClean="0"/>
              <a:t>Sidebar – page tree/hierarchy</a:t>
            </a:r>
          </a:p>
          <a:p>
            <a:pPr marL="232212" indent="-232212">
              <a:buAutoNum type="arabicPeriod"/>
            </a:pPr>
            <a:r>
              <a:rPr lang="en-CA" dirty="0" smtClean="0"/>
              <a:t>Body</a:t>
            </a:r>
            <a:r>
              <a:rPr lang="en-CA" baseline="0" dirty="0" smtClean="0"/>
              <a:t> of page - breadcrumbs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2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Link to page</a:t>
            </a:r>
          </a:p>
          <a:p>
            <a:pPr>
              <a:buFontTx/>
              <a:buChar char="-"/>
            </a:pPr>
            <a:r>
              <a:rPr lang="en-CA" dirty="0" smtClean="0"/>
              <a:t> keyboard shortcut “k”</a:t>
            </a:r>
          </a:p>
          <a:p>
            <a:pPr>
              <a:buFontTx/>
              <a:buChar char="-"/>
            </a:pPr>
            <a:r>
              <a:rPr lang="en-CA" dirty="0" smtClean="0"/>
              <a:t> use Short URL</a:t>
            </a:r>
          </a:p>
          <a:p>
            <a:pPr>
              <a:buFontTx/>
              <a:buChar char="-"/>
            </a:pPr>
            <a:r>
              <a:rPr lang="en-CA" dirty="0" smtClean="0"/>
              <a:t> web tip: copy/paste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4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6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shortcut:</a:t>
            </a:r>
            <a:r>
              <a:rPr lang="en-US" baseline="0" dirty="0" smtClean="0"/>
              <a:t> GG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Searches content of common attachments (Word, Excel,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, PDF</a:t>
            </a:r>
            <a:r>
              <a:rPr lang="en-US" baseline="0" smtClean="0"/>
              <a:t>, text, HTML)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5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shortcut:</a:t>
            </a:r>
            <a:r>
              <a:rPr lang="en-US" baseline="0" dirty="0" smtClean="0"/>
              <a:t> GG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Searches content of common attachments (Word, Excel,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, PDF, text, HTML)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06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1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7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5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3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83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4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6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B50CB-C088-4E5E-896D-12E4934E285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CA" dirty="0" smtClean="0"/>
              <a:t>Exploring and Finding –</a:t>
            </a:r>
            <a:r>
              <a:rPr lang="en-CA" baseline="0" dirty="0" smtClean="0"/>
              <a:t> you don’t need be logged in to Confluence for this</a:t>
            </a:r>
          </a:p>
          <a:p>
            <a:pPr eaLnBrk="1" hangingPunct="1"/>
            <a:r>
              <a:rPr lang="en-CA" baseline="0" dirty="0" smtClean="0"/>
              <a:t>Creating and Collaborating – you do need to be logged in for this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50684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Likes</a:t>
            </a:r>
            <a:r>
              <a:rPr lang="en-CA" baseline="0" dirty="0" smtClean="0"/>
              <a:t>:</a:t>
            </a:r>
          </a:p>
          <a:p>
            <a:pPr>
              <a:buFontTx/>
              <a:buChar char="-"/>
            </a:pPr>
            <a:r>
              <a:rPr lang="en-CA" baseline="0" dirty="0" smtClean="0"/>
              <a:t> Author will receive notification</a:t>
            </a:r>
          </a:p>
          <a:p>
            <a:pPr>
              <a:buFontTx/>
              <a:buChar char="-"/>
            </a:pPr>
            <a:r>
              <a:rPr lang="en-CA" dirty="0" smtClean="0"/>
              <a:t> Enough</a:t>
            </a:r>
            <a:r>
              <a:rPr lang="en-CA" baseline="0" dirty="0" smtClean="0"/>
              <a:t> likes will result in being listed as Popular Content (dashboard)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1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87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81000"/>
            <a:ext cx="19621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7340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1F4FB82-FED9-4332-8665-147C577078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Fotolia_8405250_S"/>
          <p:cNvPicPr>
            <a:picLocks noChangeAspect="1" noChangeArrowheads="1"/>
          </p:cNvPicPr>
          <p:nvPr/>
        </p:nvPicPr>
        <p:blipFill>
          <a:blip r:embed="rId13" cstate="print"/>
          <a:srcRect t="63048" b="10735"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auto">
          <a:xfrm>
            <a:off x="1066800" y="76200"/>
            <a:ext cx="7162800" cy="6858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762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580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1F4FB82-FED9-4332-8665-147C577078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csd.toronto.ca:9100/x/No9l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support.atlassian.com/confluenc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3" descr="Fotolia_8405250_S"/>
          <p:cNvPicPr>
            <a:picLocks noChangeAspect="1" noChangeArrowheads="1"/>
          </p:cNvPicPr>
          <p:nvPr/>
        </p:nvPicPr>
        <p:blipFill>
          <a:blip r:embed="rId3" cstate="print"/>
          <a:srcRect t="212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371600"/>
            <a:ext cx="7772400" cy="22098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Training presentation for any City staff</a:t>
            </a:r>
            <a:endParaRPr lang="en-US" sz="800" dirty="0" smtClean="0"/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By Larry Kline, Children’s Services</a:t>
            </a:r>
          </a:p>
          <a:p>
            <a:pPr eaLnBrk="1" hangingPunct="1"/>
            <a:endParaRPr lang="en-US" sz="1200" b="1" dirty="0"/>
          </a:p>
          <a:p>
            <a:pPr eaLnBrk="1" hangingPunct="1"/>
            <a:endParaRPr lang="en-US" sz="1200" b="1" dirty="0" smtClean="0"/>
          </a:p>
          <a:p>
            <a:pPr eaLnBrk="1" hangingPunct="1"/>
            <a:endParaRPr lang="en-US" sz="1200" b="1" dirty="0"/>
          </a:p>
          <a:p>
            <a:pPr eaLnBrk="1" hangingPunct="1"/>
            <a:endParaRPr lang="en-US" sz="1200" b="1" dirty="0" smtClean="0"/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dirty="0"/>
              <a:t>Version </a:t>
            </a:r>
            <a:r>
              <a:rPr lang="en-US" sz="1200" dirty="0" smtClean="0"/>
              <a:t>7</a:t>
            </a:r>
            <a:r>
              <a:rPr lang="en-US" sz="1200" smtClean="0"/>
              <a:t>, May 2018</a:t>
            </a:r>
            <a:endParaRPr lang="en-US" sz="1200" dirty="0"/>
          </a:p>
          <a:p>
            <a:pPr eaLnBrk="1" hangingPunct="1"/>
            <a:endParaRPr lang="en-US" sz="1200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848600" cy="914400"/>
          </a:xfrm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5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Confluence Basics</a:t>
            </a:r>
          </a:p>
        </p:txBody>
      </p:sp>
      <p:pic>
        <p:nvPicPr>
          <p:cNvPr id="13317" name="Picture 35" descr="CityLogoBL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17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nfluence logo (low res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3235" y="2438400"/>
            <a:ext cx="2367965" cy="63817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Confluence benefits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001000" cy="5410200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6600"/>
                </a:solidFill>
              </a:rPr>
              <a:t>Some key benefits:</a:t>
            </a:r>
            <a:endParaRPr lang="en-CA" b="1" dirty="0" smtClean="0">
              <a:solidFill>
                <a:srgbClr val="FF6600"/>
              </a:solidFill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Search engine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Version management (history/tracking)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Advanced features (e.g. multimedia, </a:t>
            </a:r>
            <a:r>
              <a:rPr lang="en-US" sz="2400" dirty="0" err="1" smtClean="0"/>
              <a:t>sortable</a:t>
            </a:r>
            <a:r>
              <a:rPr lang="en-US" sz="2400" dirty="0" smtClean="0"/>
              <a:t> tables)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Plug-ins and macros (e.g. web forms, page statistics)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Security and administration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Ease of use (non-technical users can create/edit)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Basic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 algn="ctr">
              <a:buNone/>
            </a:pPr>
            <a:r>
              <a:rPr lang="en-US" sz="2400" dirty="0" smtClean="0"/>
              <a:t>Confluence is a </a:t>
            </a:r>
            <a:r>
              <a:rPr lang="en-US" sz="2400" dirty="0" smtClean="0">
                <a:solidFill>
                  <a:srgbClr val="FF6600"/>
                </a:solidFill>
              </a:rPr>
              <a:t>wiki </a:t>
            </a:r>
            <a:r>
              <a:rPr lang="en-US" sz="2400" dirty="0" smtClean="0"/>
              <a:t>organized in </a:t>
            </a:r>
            <a:r>
              <a:rPr lang="en-US" sz="2400" dirty="0" smtClean="0">
                <a:solidFill>
                  <a:srgbClr val="FF6600"/>
                </a:solidFill>
              </a:rPr>
              <a:t>spaces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6600"/>
                </a:solidFill>
              </a:rPr>
              <a:t>pages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6600"/>
                </a:solidFill>
              </a:rPr>
              <a:t>Wiki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6600"/>
                </a:solidFill>
              </a:rPr>
              <a:t>Spaces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6600"/>
                </a:solidFill>
              </a:rPr>
              <a:t>Pages</a:t>
            </a:r>
          </a:p>
          <a:p>
            <a:pPr marL="514350" indent="-514350">
              <a:buNone/>
            </a:pPr>
            <a:endParaRPr lang="en-US" b="1" dirty="0" smtClean="0"/>
          </a:p>
        </p:txBody>
      </p:sp>
      <p:pic>
        <p:nvPicPr>
          <p:cNvPr id="4" name="Picture 3" descr="space page hierarchy.jpeg"/>
          <p:cNvPicPr>
            <a:picLocks noChangeAspect="1"/>
          </p:cNvPicPr>
          <p:nvPr/>
        </p:nvPicPr>
        <p:blipFill>
          <a:blip r:embed="rId3" cstate="print"/>
          <a:srcRect l="6098" t="6504" r="17073" b="7317"/>
          <a:stretch>
            <a:fillRect/>
          </a:stretch>
        </p:blipFill>
        <p:spPr>
          <a:xfrm>
            <a:off x="2994803" y="1788886"/>
            <a:ext cx="5844397" cy="4916714"/>
          </a:xfrm>
          <a:prstGeom prst="rect">
            <a:avLst/>
          </a:prstGeom>
        </p:spPr>
      </p:pic>
      <p:pic>
        <p:nvPicPr>
          <p:cNvPr id="6" name="Picture 5" descr="Create butt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667000"/>
            <a:ext cx="1092200" cy="498613"/>
          </a:xfrm>
          <a:prstGeom prst="rect">
            <a:avLst/>
          </a:prstGeom>
        </p:spPr>
      </p:pic>
      <p:pic>
        <p:nvPicPr>
          <p:cNvPr id="7" name="Picture 6" descr="Edit butt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5600" y="2819400"/>
            <a:ext cx="936171" cy="457200"/>
          </a:xfrm>
          <a:prstGeom prst="rect">
            <a:avLst/>
          </a:prstGeom>
          <a:ln w="6350"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Basic concepts</a:t>
            </a:r>
          </a:p>
        </p:txBody>
      </p:sp>
      <p:pic>
        <p:nvPicPr>
          <p:cNvPr id="6" name="Picture 5" descr="TCS spaces and pages example diagram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08" y="1295400"/>
            <a:ext cx="8971192" cy="5257800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1000" y="990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Example of Children’s Services spaces, pages, attachments and links </a:t>
            </a:r>
            <a:endParaRPr lang="en-CA" sz="20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934200" y="5334000"/>
            <a:ext cx="304800" cy="2286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934200" y="5715000"/>
            <a:ext cx="3048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pic>
        <p:nvPicPr>
          <p:cNvPr id="10" name="Picture 9" descr="attachment folder 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6130636"/>
            <a:ext cx="228600" cy="270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9000" y="5334000"/>
            <a:ext cx="18288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Homepage of a space</a:t>
            </a: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Sub-page within a space</a:t>
            </a: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Attachment on a page</a:t>
            </a:r>
            <a:endParaRPr lang="en-CA"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Basic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6600"/>
                </a:solidFill>
              </a:rPr>
              <a:t>“Anonymous” vs. “Logged in”</a:t>
            </a:r>
            <a:endParaRPr lang="en-CA" b="1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A staff member on the City network can access and read Confluence as an </a:t>
            </a:r>
            <a:r>
              <a:rPr lang="en-US" dirty="0" smtClean="0">
                <a:solidFill>
                  <a:srgbClr val="FF6600"/>
                </a:solidFill>
              </a:rPr>
              <a:t>anonymous user</a:t>
            </a:r>
            <a:r>
              <a:rPr lang="en-US" dirty="0" smtClean="0"/>
              <a:t> (i.e. without logging in)</a:t>
            </a:r>
            <a:endParaRPr lang="en-US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Once you have </a:t>
            </a:r>
            <a:r>
              <a:rPr lang="en-US" dirty="0" smtClean="0">
                <a:solidFill>
                  <a:srgbClr val="FF6600"/>
                </a:solidFill>
              </a:rPr>
              <a:t>logged in to Confluence </a:t>
            </a:r>
            <a:r>
              <a:rPr lang="en-US" dirty="0" smtClean="0"/>
              <a:t>(using your Confluence ID), you can also:</a:t>
            </a:r>
          </a:p>
          <a:p>
            <a:pPr marL="1262063" lvl="2" indent="-347663">
              <a:buFont typeface="Courier New" pitchFamily="49" charset="0"/>
              <a:buChar char="o"/>
            </a:pPr>
            <a:r>
              <a:rPr lang="en-US" sz="2000" dirty="0" smtClean="0"/>
              <a:t>Work with your own profile and personal space</a:t>
            </a:r>
          </a:p>
          <a:p>
            <a:pPr marL="1262063" lvl="2" indent="-347663">
              <a:buFont typeface="Courier New" pitchFamily="49" charset="0"/>
              <a:buChar char="o"/>
            </a:pPr>
            <a:r>
              <a:rPr lang="en-US" sz="2000" dirty="0" smtClean="0"/>
              <a:t>Create and edit content (pages, blogs, attachments, etc.)</a:t>
            </a:r>
          </a:p>
          <a:p>
            <a:pPr marL="1262063" lvl="2" indent="-347663">
              <a:buFont typeface="Courier New" pitchFamily="49" charset="0"/>
              <a:buChar char="o"/>
            </a:pPr>
            <a:r>
              <a:rPr lang="en-US" sz="2000" dirty="0" smtClean="0"/>
              <a:t>View content restricted to specific users or groups</a:t>
            </a:r>
          </a:p>
          <a:p>
            <a:pPr marL="1262063" lvl="2" indent="-347663">
              <a:buFont typeface="Courier New" pitchFamily="49" charset="0"/>
              <a:buChar char="o"/>
            </a:pPr>
            <a:r>
              <a:rPr lang="en-US" sz="2000" dirty="0" smtClean="0"/>
              <a:t>Use collaboration features (share, comment, like, etc.)</a:t>
            </a:r>
          </a:p>
          <a:p>
            <a:pPr marL="461963" indent="-347663">
              <a:buNone/>
            </a:pPr>
            <a:endParaRPr lang="en-US" dirty="0" smtClean="0"/>
          </a:p>
          <a:p>
            <a:pPr marL="179388" indent="0">
              <a:buNone/>
            </a:pPr>
            <a:r>
              <a:rPr lang="en-US" sz="2000" b="1" dirty="0" smtClean="0"/>
              <a:t>Note: </a:t>
            </a:r>
            <a:r>
              <a:rPr lang="en-US" sz="2000" dirty="0" smtClean="0"/>
              <a:t>Confluence use is for business purposes only and subject to the Acceptable Use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Basic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6600"/>
                </a:solidFill>
              </a:rPr>
              <a:t>Permissions</a:t>
            </a:r>
            <a:endParaRPr lang="en-CA" b="1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Permissions are assigned to control which functions (e.g. create a page/space) are available to different user groups/roles</a:t>
            </a:r>
          </a:p>
          <a:p>
            <a:pPr lvl="1"/>
            <a:r>
              <a:rPr lang="en-US" dirty="0" smtClean="0"/>
              <a:t>Permissions are set by a </a:t>
            </a:r>
            <a:r>
              <a:rPr lang="en-US" dirty="0" smtClean="0">
                <a:solidFill>
                  <a:srgbClr val="FF6600"/>
                </a:solidFill>
              </a:rPr>
              <a:t>System Administrator</a:t>
            </a:r>
            <a:r>
              <a:rPr lang="en-US" dirty="0" smtClean="0"/>
              <a:t> at the global level and by </a:t>
            </a:r>
            <a:r>
              <a:rPr lang="en-US" dirty="0" smtClean="0">
                <a:solidFill>
                  <a:srgbClr val="FF6600"/>
                </a:solidFill>
              </a:rPr>
              <a:t>Space Administrators </a:t>
            </a:r>
            <a:r>
              <a:rPr lang="en-US" dirty="0" smtClean="0"/>
              <a:t>at the level of individual spaces in Confluence</a:t>
            </a:r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b="1" dirty="0" smtClean="0">
                <a:solidFill>
                  <a:srgbClr val="FF6600"/>
                </a:solidFill>
              </a:rPr>
              <a:t>Restrictions</a:t>
            </a:r>
            <a:endParaRPr lang="en-CA" b="1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Restrictions allow content creators to control which specific users can view or edit a specific page</a:t>
            </a:r>
          </a:p>
          <a:p>
            <a:pPr lvl="1"/>
            <a:r>
              <a:rPr lang="en-US" dirty="0" smtClean="0"/>
              <a:t>Access to a page/space can be granted by owner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Open is good </a:t>
            </a:r>
            <a:r>
              <a:rPr lang="en-US" dirty="0" smtClean="0"/>
              <a:t>- only restrict access when necessary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algn="ctr">
              <a:buFontTx/>
              <a:buNone/>
            </a:pPr>
            <a:endParaRPr lang="en-CA" sz="32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US" sz="54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r>
              <a:rPr lang="en-CA" sz="5400" b="1" dirty="0" smtClean="0">
                <a:solidFill>
                  <a:srgbClr val="FF6600"/>
                </a:solidFill>
              </a:rPr>
              <a:t>Exploring</a:t>
            </a:r>
          </a:p>
          <a:p>
            <a:pPr algn="ctr">
              <a:buFontTx/>
              <a:buNone/>
            </a:pPr>
            <a:r>
              <a:rPr lang="en-CA" sz="5400" b="1" dirty="0" smtClean="0">
                <a:solidFill>
                  <a:srgbClr val="FF6600"/>
                </a:solidFill>
              </a:rPr>
              <a:t>and</a:t>
            </a:r>
          </a:p>
          <a:p>
            <a:pPr algn="ctr">
              <a:buFontTx/>
              <a:buNone/>
            </a:pPr>
            <a:r>
              <a:rPr lang="en-CA" sz="5400" b="1" dirty="0" smtClean="0">
                <a:solidFill>
                  <a:srgbClr val="FF6600"/>
                </a:solidFill>
              </a:rPr>
              <a:t>Finding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332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Exploring a Confluence site</a:t>
            </a:r>
            <a:endParaRPr lang="en-CA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dirty="0" smtClean="0"/>
              <a:t>Let’s take a look around…</a:t>
            </a:r>
          </a:p>
          <a:p>
            <a:pPr>
              <a:buFontTx/>
              <a:buNone/>
            </a:pPr>
            <a:endParaRPr lang="en-CA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how a Confluence site is organized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out which features are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for content and get help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705600" y="3505200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Example site from EDC division</a:t>
            </a:r>
            <a:endParaRPr lang="en-CA" sz="10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05200"/>
            <a:ext cx="5386731" cy="32004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Page features</a:t>
            </a:r>
          </a:p>
        </p:txBody>
      </p:sp>
      <p:pic>
        <p:nvPicPr>
          <p:cNvPr id="6" name="Picture 5" descr="Page View_edi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187777"/>
            <a:ext cx="8915400" cy="5082697"/>
          </a:xfrm>
          <a:prstGeom prst="rect">
            <a:avLst/>
          </a:prstGeom>
        </p:spPr>
      </p:pic>
      <p:pic>
        <p:nvPicPr>
          <p:cNvPr id="7" name="Picture 6" descr="Three dots.png"/>
          <p:cNvPicPr>
            <a:picLocks noChangeAspect="1"/>
          </p:cNvPicPr>
          <p:nvPr/>
        </p:nvPicPr>
        <p:blipFill>
          <a:blip r:embed="rId4" cstate="print"/>
          <a:srcRect l="68182" t="50000" r="6364" b="17010"/>
          <a:stretch>
            <a:fillRect/>
          </a:stretch>
        </p:blipFill>
        <p:spPr>
          <a:xfrm>
            <a:off x="6934200" y="2209800"/>
            <a:ext cx="533400" cy="304800"/>
          </a:xfrm>
          <a:prstGeom prst="rect">
            <a:avLst/>
          </a:prstGeom>
        </p:spPr>
      </p:pic>
      <p:pic>
        <p:nvPicPr>
          <p:cNvPr id="8" name="Picture 7" descr="Three dots.png"/>
          <p:cNvPicPr>
            <a:picLocks noChangeAspect="1"/>
          </p:cNvPicPr>
          <p:nvPr/>
        </p:nvPicPr>
        <p:blipFill>
          <a:blip r:embed="rId4" cstate="print"/>
          <a:srcRect l="71818" t="74742" r="17273" b="515"/>
          <a:stretch>
            <a:fillRect/>
          </a:stretch>
        </p:blipFill>
        <p:spPr>
          <a:xfrm>
            <a:off x="6858000" y="2286000"/>
            <a:ext cx="228600" cy="228600"/>
          </a:xfrm>
          <a:prstGeom prst="rect">
            <a:avLst/>
          </a:prstGeom>
        </p:spPr>
      </p:pic>
      <p:pic>
        <p:nvPicPr>
          <p:cNvPr id="9" name="Picture 8" descr="Three dots.png"/>
          <p:cNvPicPr>
            <a:picLocks noChangeAspect="1"/>
          </p:cNvPicPr>
          <p:nvPr/>
        </p:nvPicPr>
        <p:blipFill>
          <a:blip r:embed="rId4" cstate="print"/>
          <a:srcRect l="71818" t="74742" r="17273" b="515"/>
          <a:stretch>
            <a:fillRect/>
          </a:stretch>
        </p:blipFill>
        <p:spPr>
          <a:xfrm>
            <a:off x="7467600" y="2209800"/>
            <a:ext cx="2286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Page info and tools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smtClean="0"/>
              <a:t>Here are some of the options we have on a typical page in the </a:t>
            </a:r>
            <a:r>
              <a:rPr lang="en-CA" b="1" dirty="0" smtClean="0">
                <a:solidFill>
                  <a:srgbClr val="FF6600"/>
                </a:solidFill>
              </a:rPr>
              <a:t>Tools menu</a:t>
            </a:r>
            <a:r>
              <a:rPr lang="en-CA" sz="2400" dirty="0" smtClean="0">
                <a:sym typeface="Wingdings" pitchFamily="2" charset="2"/>
              </a:rPr>
              <a:t> (3 dots):</a:t>
            </a:r>
            <a:endParaRPr lang="en-CA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CA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View and manage aspects of this page:</a:t>
            </a:r>
          </a:p>
          <a:p>
            <a:pPr marL="1771650" lvl="3" indent="-457200">
              <a:buFont typeface="Arial" pitchFamily="34" charset="0"/>
              <a:buChar char="•"/>
            </a:pPr>
            <a:r>
              <a:rPr lang="en-US" sz="2600" dirty="0" smtClean="0"/>
              <a:t>Attachments</a:t>
            </a:r>
          </a:p>
          <a:p>
            <a:pPr marL="1771650" lvl="3" indent="-457200">
              <a:buFont typeface="Arial" pitchFamily="34" charset="0"/>
              <a:buChar char="•"/>
            </a:pPr>
            <a:r>
              <a:rPr lang="en-US" sz="2600" dirty="0" smtClean="0"/>
              <a:t>Page History</a:t>
            </a:r>
          </a:p>
          <a:p>
            <a:pPr marL="1771650" lvl="3" indent="-457200">
              <a:buFont typeface="Arial" pitchFamily="34" charset="0"/>
              <a:buChar char="•"/>
            </a:pPr>
            <a:r>
              <a:rPr lang="en-US" sz="2600" dirty="0" smtClean="0"/>
              <a:t>Restrictions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Link to this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Export this page to PDF or Word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4" descr="Three dot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5" y="1657350"/>
            <a:ext cx="2238375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Getting help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b="1" dirty="0" smtClean="0">
                <a:solidFill>
                  <a:srgbClr val="FF6600"/>
                </a:solidFill>
              </a:rPr>
              <a:t>Confluence User’s Guide:</a:t>
            </a:r>
          </a:p>
          <a:p>
            <a:pPr lvl="1"/>
            <a:r>
              <a:rPr lang="en-CA" dirty="0" smtClean="0"/>
              <a:t>Select “Online Help” from the Help menu</a:t>
            </a:r>
          </a:p>
          <a:p>
            <a:pPr lvl="1"/>
            <a:r>
              <a:rPr lang="en-CA" dirty="0" smtClean="0"/>
              <a:t>Opens in new browser tab</a:t>
            </a:r>
          </a:p>
          <a:p>
            <a:pPr lvl="1"/>
            <a:r>
              <a:rPr lang="en-CA" dirty="0" smtClean="0"/>
              <a:t>Page tree in sidebar (“Confluence User’s Guide”)</a:t>
            </a:r>
          </a:p>
          <a:p>
            <a:pPr lvl="1"/>
            <a:r>
              <a:rPr lang="en-CA" dirty="0" smtClean="0"/>
              <a:t>Search for help topics in the search box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64375" t="11000" r="26875" b="77000"/>
          <a:stretch>
            <a:fillRect/>
          </a:stretch>
        </p:blipFill>
        <p:spPr bwMode="auto">
          <a:xfrm>
            <a:off x="7162800" y="1371600"/>
            <a:ext cx="977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onfluence User Guide.png"/>
          <p:cNvPicPr>
            <a:picLocks noChangeAspect="1"/>
          </p:cNvPicPr>
          <p:nvPr/>
        </p:nvPicPr>
        <p:blipFill>
          <a:blip r:embed="rId4" cstate="print"/>
          <a:srcRect l="7500" t="12963" r="11667" b="14710"/>
          <a:stretch>
            <a:fillRect/>
          </a:stretch>
        </p:blipFill>
        <p:spPr>
          <a:xfrm>
            <a:off x="1524000" y="3551548"/>
            <a:ext cx="6266687" cy="3154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Welcome to Confluence Basics!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6600"/>
                </a:solidFill>
              </a:rPr>
              <a:t>Objectives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Understand the basic concepts of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 hands-on practice and start creating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Learn where to get help and support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Have fun!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solidFill>
                  <a:srgbClr val="FF6600"/>
                </a:solidFill>
              </a:rPr>
              <a:t>Introductions</a:t>
            </a:r>
          </a:p>
          <a:p>
            <a:pPr lvl="1"/>
            <a:r>
              <a:rPr lang="en-US" dirty="0" smtClean="0"/>
              <a:t>Name, unit and position</a:t>
            </a:r>
          </a:p>
          <a:p>
            <a:pPr lvl="1"/>
            <a:r>
              <a:rPr lang="en-US" dirty="0" smtClean="0"/>
              <a:t>Any thoughts or questions about Confluence before getting started?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Searching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Basic steps to do a search in Confluence:</a:t>
            </a:r>
          </a:p>
          <a:p>
            <a:pPr>
              <a:buFontTx/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Enter keyword(s) in Search box and press Enter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857250" lvl="1" indent="-457200">
              <a:buNone/>
            </a:pPr>
            <a:r>
              <a:rPr lang="en-US" sz="1800" dirty="0" smtClean="0"/>
              <a:t>*When logged in, displays “Quick Search” and recently visited pages</a:t>
            </a:r>
          </a:p>
          <a:p>
            <a:pPr marL="857250" lvl="1" indent="-457200">
              <a:buNone/>
            </a:pPr>
            <a:endParaRPr lang="en-US" sz="18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Results are displayed on Full Search screen 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Filter the search results if necessary</a:t>
            </a:r>
            <a:endParaRPr lang="en-CA" sz="2400" dirty="0" smtClean="0"/>
          </a:p>
          <a:p>
            <a:pPr>
              <a:buFontTx/>
              <a:buNone/>
            </a:pPr>
            <a:endParaRPr lang="en-US" b="1" dirty="0" smtClean="0">
              <a:solidFill>
                <a:srgbClr val="FF6600"/>
              </a:solidFill>
            </a:endParaRPr>
          </a:p>
        </p:txBody>
      </p:sp>
      <p:pic>
        <p:nvPicPr>
          <p:cNvPr id="6" name="Content Placeholder 3" descr="Confluence screenshot1 (homepage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3917" r="-245" b="74541"/>
          <a:stretch>
            <a:fillRect/>
          </a:stretch>
        </p:blipFill>
        <p:spPr>
          <a:xfrm>
            <a:off x="1066800" y="2362200"/>
            <a:ext cx="6934200" cy="838200"/>
          </a:xfrm>
          <a:ln>
            <a:solidFill>
              <a:srgbClr val="000000"/>
            </a:solidFill>
          </a:ln>
        </p:spPr>
      </p:pic>
      <p:sp>
        <p:nvSpPr>
          <p:cNvPr id="7" name="Oval 6"/>
          <p:cNvSpPr/>
          <p:nvPr/>
        </p:nvSpPr>
        <p:spPr bwMode="auto">
          <a:xfrm>
            <a:off x="6019800" y="2667000"/>
            <a:ext cx="12954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pic>
        <p:nvPicPr>
          <p:cNvPr id="8" name="Picture 7" descr="Full-Search.png"/>
          <p:cNvPicPr>
            <a:picLocks noChangeAspect="1"/>
          </p:cNvPicPr>
          <p:nvPr/>
        </p:nvPicPr>
        <p:blipFill>
          <a:blip r:embed="rId4" cstate="print"/>
          <a:srcRect t="9487" b="66667"/>
          <a:stretch>
            <a:fillRect/>
          </a:stretch>
        </p:blipFill>
        <p:spPr>
          <a:xfrm>
            <a:off x="1066800" y="4374342"/>
            <a:ext cx="6933175" cy="134065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Searching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54102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b="1" dirty="0" smtClean="0">
                <a:solidFill>
                  <a:srgbClr val="FF6600"/>
                </a:solidFill>
              </a:rPr>
              <a:t>Filter search results by: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Timeframe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It is very useful to narrow your search by </a:t>
            </a:r>
            <a:r>
              <a:rPr lang="en-US" sz="2400" dirty="0" smtClean="0">
                <a:solidFill>
                  <a:srgbClr val="FF6600"/>
                </a:solidFill>
              </a:rPr>
              <a:t>space</a:t>
            </a:r>
            <a:r>
              <a:rPr lang="en-US" sz="2400" dirty="0" smtClean="0"/>
              <a:t> and/or to display only </a:t>
            </a:r>
            <a:r>
              <a:rPr lang="en-US" sz="2400" dirty="0" smtClean="0">
                <a:solidFill>
                  <a:srgbClr val="FF6600"/>
                </a:solidFill>
              </a:rPr>
              <a:t>pages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6600"/>
                </a:solidFill>
              </a:rPr>
              <a:t>attachments</a:t>
            </a:r>
          </a:p>
          <a:p>
            <a:r>
              <a:rPr lang="en-US" sz="2400" dirty="0" smtClean="0"/>
              <a:t>Confluence searches text within common attachments (Word, Excel, 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, PDF, text, HTML)</a:t>
            </a:r>
          </a:p>
          <a:p>
            <a:r>
              <a:rPr lang="en-US" sz="2400" dirty="0" smtClean="0"/>
              <a:t>Search is not case-sensitive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pic>
        <p:nvPicPr>
          <p:cNvPr id="6" name="Picture 5" descr="Full-Search.png"/>
          <p:cNvPicPr>
            <a:picLocks noChangeAspect="1"/>
          </p:cNvPicPr>
          <p:nvPr/>
        </p:nvPicPr>
        <p:blipFill>
          <a:blip r:embed="rId3" cstate="print"/>
          <a:srcRect t="8108" r="64416"/>
          <a:stretch>
            <a:fillRect/>
          </a:stretch>
        </p:blipFill>
        <p:spPr>
          <a:xfrm>
            <a:off x="5943600" y="1295400"/>
            <a:ext cx="2474386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algn="ctr">
              <a:buFontTx/>
              <a:buNone/>
            </a:pPr>
            <a:endParaRPr lang="en-CA" sz="32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US" sz="54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r>
              <a:rPr lang="en-CA" sz="5400" b="1" dirty="0" smtClean="0">
                <a:solidFill>
                  <a:srgbClr val="FF6600"/>
                </a:solidFill>
              </a:rPr>
              <a:t>Creating</a:t>
            </a:r>
          </a:p>
          <a:p>
            <a:pPr algn="ctr">
              <a:buFontTx/>
              <a:buNone/>
            </a:pPr>
            <a:r>
              <a:rPr lang="en-CA" sz="5400" b="1" dirty="0" smtClean="0">
                <a:solidFill>
                  <a:srgbClr val="FF6600"/>
                </a:solidFill>
              </a:rPr>
              <a:t>and</a:t>
            </a:r>
          </a:p>
          <a:p>
            <a:pPr algn="ctr">
              <a:buFontTx/>
              <a:buNone/>
            </a:pPr>
            <a:r>
              <a:rPr lang="en-CA" sz="5400" b="1" dirty="0" smtClean="0">
                <a:solidFill>
                  <a:srgbClr val="FF6600"/>
                </a:solidFill>
              </a:rPr>
              <a:t>Collaborating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332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762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Creating and Collaborating overview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r>
              <a:rPr lang="en-CA" dirty="0" smtClean="0"/>
              <a:t>You must be </a:t>
            </a:r>
            <a:r>
              <a:rPr lang="en-CA" dirty="0" smtClean="0">
                <a:solidFill>
                  <a:srgbClr val="FF6600"/>
                </a:solidFill>
              </a:rPr>
              <a:t>logged in </a:t>
            </a:r>
            <a:r>
              <a:rPr lang="en-CA" dirty="0" smtClean="0"/>
              <a:t>to use these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676400"/>
            <a:ext cx="3581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6600"/>
                </a:solidFill>
              </a:rPr>
              <a:t>Collaborating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</a:rPr>
              <a:t>  Share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</a:rPr>
              <a:t>  Watch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</a:rPr>
              <a:t>  Comment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</a:rPr>
              <a:t>  Like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</a:rPr>
              <a:t>  Favourite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76400"/>
            <a:ext cx="4343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6600"/>
                </a:solidFill>
              </a:rPr>
              <a:t>Creating / editing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Edit a page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Create a page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Add an attachment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Use personal space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 Post to a blog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Logging 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dirty="0" smtClean="0"/>
              <a:t>Log in to your Confluence site: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2057400"/>
            <a:ext cx="3448050" cy="88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296793"/>
            <a:ext cx="4857750" cy="24193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486400" y="1981200"/>
            <a:ext cx="914400" cy="533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ge logged in 1.png"/>
          <p:cNvPicPr>
            <a:picLocks noChangeAspect="1"/>
          </p:cNvPicPr>
          <p:nvPr/>
        </p:nvPicPr>
        <p:blipFill>
          <a:blip r:embed="rId3" cstate="print"/>
          <a:srcRect t="12963" r="40833" b="36666"/>
          <a:stretch>
            <a:fillRect/>
          </a:stretch>
        </p:blipFill>
        <p:spPr>
          <a:xfrm>
            <a:off x="1066800" y="3200401"/>
            <a:ext cx="7160559" cy="3429000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“Logged in”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>
              <a:buNone/>
            </a:pPr>
            <a:endParaRPr lang="en-CA" dirty="0" smtClean="0">
              <a:solidFill>
                <a:srgbClr val="FF0000"/>
              </a:solidFill>
            </a:endParaRPr>
          </a:p>
          <a:p>
            <a:pPr lvl="1"/>
            <a:endParaRPr lang="en-CA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5486400" y="3581400"/>
            <a:ext cx="19050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391400" y="3124200"/>
            <a:ext cx="8382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43400" y="3124200"/>
            <a:ext cx="6096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143000"/>
            <a:ext cx="3581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6600"/>
                </a:solidFill>
              </a:rPr>
              <a:t>Page level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Share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Watch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Edit (if permitted)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Comment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Like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143000"/>
            <a:ext cx="4343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6600"/>
                </a:solidFill>
              </a:rPr>
              <a:t>Header/Account level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 Quick Search</a:t>
            </a:r>
            <a:endParaRPr lang="en-CA" sz="2000" dirty="0" smtClean="0">
              <a:solidFill>
                <a:srgbClr val="00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Personal menu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Workbox (notifications)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Create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</a:rPr>
              <a:t>  Calendars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657600" y="3200400"/>
            <a:ext cx="6096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3200400"/>
            <a:ext cx="9906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pic>
        <p:nvPicPr>
          <p:cNvPr id="13" name="Picture 12" descr="Page logged in 2.png"/>
          <p:cNvPicPr>
            <a:picLocks noChangeAspect="1"/>
          </p:cNvPicPr>
          <p:nvPr/>
        </p:nvPicPr>
        <p:blipFill>
          <a:blip r:embed="rId4" cstate="print"/>
          <a:srcRect t="55926" r="40833" b="29259"/>
          <a:stretch>
            <a:fillRect/>
          </a:stretch>
        </p:blipFill>
        <p:spPr>
          <a:xfrm>
            <a:off x="1066800" y="5773270"/>
            <a:ext cx="7160559" cy="100853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3276600" y="5791200"/>
            <a:ext cx="5334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276600" y="6096000"/>
            <a:ext cx="1676400" cy="533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pic>
        <p:nvPicPr>
          <p:cNvPr id="18" name="Picture 17" descr="Three dots.png"/>
          <p:cNvPicPr>
            <a:picLocks noChangeAspect="1"/>
          </p:cNvPicPr>
          <p:nvPr/>
        </p:nvPicPr>
        <p:blipFill>
          <a:blip r:embed="rId5" cstate="print"/>
          <a:srcRect l="71818" t="50000" r="2728" b="17010"/>
          <a:stretch>
            <a:fillRect/>
          </a:stretch>
        </p:blipFill>
        <p:spPr>
          <a:xfrm>
            <a:off x="7467600" y="3537857"/>
            <a:ext cx="609600" cy="348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Editing and creating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dirty="0" smtClean="0"/>
              <a:t>Get started in your personal space: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 Click the </a:t>
            </a:r>
            <a:r>
              <a:rPr lang="en-CA" dirty="0" smtClean="0">
                <a:solidFill>
                  <a:srgbClr val="FF6600"/>
                </a:solidFill>
              </a:rPr>
              <a:t>profile menu icon </a:t>
            </a:r>
            <a:r>
              <a:rPr lang="en-CA" dirty="0" smtClean="0"/>
              <a:t>(top right)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Select the </a:t>
            </a:r>
            <a:r>
              <a:rPr lang="en-US" dirty="0" smtClean="0">
                <a:solidFill>
                  <a:srgbClr val="FF6600"/>
                </a:solidFill>
              </a:rPr>
              <a:t>“Add Personal Space” </a:t>
            </a:r>
            <a:r>
              <a:rPr lang="en-US" dirty="0" smtClean="0"/>
              <a:t>option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Personal Space is where a user can publish their own pages and files</a:t>
            </a:r>
          </a:p>
          <a:p>
            <a:r>
              <a:rPr lang="en-US" dirty="0" smtClean="0"/>
              <a:t>It is a good place to try out editing and creating (can restrict pages to be viewable only to user)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  <p:pic>
        <p:nvPicPr>
          <p:cNvPr id="4" name="Picture 3" descr="personal menu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0912" y="1557898"/>
            <a:ext cx="852488" cy="65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Editing and creating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6600"/>
                </a:solidFill>
              </a:rPr>
              <a:t>Edit a page</a:t>
            </a:r>
          </a:p>
          <a:p>
            <a:pPr marL="1147763" lvl="2" indent="-349250">
              <a:buFont typeface="Wingdings" pitchFamily="2" charset="2"/>
              <a:buChar char="Ø"/>
            </a:pPr>
            <a:r>
              <a:rPr lang="en-US" dirty="0" smtClean="0"/>
              <a:t>Click “Edit” option on page </a:t>
            </a:r>
          </a:p>
          <a:p>
            <a:pPr marL="514350" indent="-514350">
              <a:buFont typeface="+mj-lt"/>
              <a:buAutoNum type="arabicPeriod"/>
            </a:pPr>
            <a:endParaRPr lang="en-CA" sz="1800" b="1" dirty="0" smtClean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b="1" dirty="0" smtClean="0">
                <a:solidFill>
                  <a:srgbClr val="FF6600"/>
                </a:solidFill>
              </a:rPr>
              <a:t>Create a page</a:t>
            </a:r>
          </a:p>
          <a:p>
            <a:pPr lvl="2" indent="-344488">
              <a:buFont typeface="Wingdings" pitchFamily="2" charset="2"/>
              <a:buChar char="Ø"/>
            </a:pPr>
            <a:r>
              <a:rPr lang="en-US" dirty="0" smtClean="0"/>
              <a:t>Click “Create” button in header</a:t>
            </a:r>
          </a:p>
          <a:p>
            <a:pPr lvl="2" indent="-344488">
              <a:buNone/>
            </a:pPr>
            <a:r>
              <a:rPr lang="en-US" dirty="0" smtClean="0"/>
              <a:t>	</a:t>
            </a:r>
            <a:r>
              <a:rPr lang="en-US" b="1" dirty="0" smtClean="0"/>
              <a:t>or</a:t>
            </a:r>
            <a:r>
              <a:rPr lang="en-US" dirty="0" smtClean="0"/>
              <a:t> “Create child page” in sidebar </a:t>
            </a:r>
          </a:p>
          <a:p>
            <a:pPr lvl="1">
              <a:buNone/>
            </a:pPr>
            <a:endParaRPr lang="en-CA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b="1" dirty="0" smtClean="0">
                <a:solidFill>
                  <a:srgbClr val="FF6600"/>
                </a:solidFill>
              </a:rPr>
              <a:t>Add an attachment</a:t>
            </a:r>
          </a:p>
          <a:p>
            <a:pPr lvl="2" indent="-344488">
              <a:buFont typeface="Wingdings" pitchFamily="2" charset="2"/>
              <a:buChar char="Ø"/>
            </a:pPr>
            <a:r>
              <a:rPr lang="en-US" dirty="0" smtClean="0"/>
              <a:t>Click “Tools” option on page and</a:t>
            </a:r>
          </a:p>
          <a:p>
            <a:pPr lvl="2" indent="-344488">
              <a:buNone/>
            </a:pPr>
            <a:r>
              <a:rPr lang="en-US" dirty="0" smtClean="0"/>
              <a:t>		select “Attachments”</a:t>
            </a:r>
          </a:p>
          <a:p>
            <a:pPr lvl="2" indent="-344488">
              <a:buNone/>
            </a:pPr>
            <a:r>
              <a:rPr lang="en-US" dirty="0" smtClean="0"/>
              <a:t>	</a:t>
            </a:r>
            <a:r>
              <a:rPr lang="en-US" b="1" dirty="0" smtClean="0"/>
              <a:t>or</a:t>
            </a:r>
            <a:r>
              <a:rPr lang="en-US" dirty="0" smtClean="0"/>
              <a:t> click “Files” while editing</a:t>
            </a:r>
          </a:p>
          <a:p>
            <a:pPr lvl="1" indent="-344488">
              <a:buNone/>
            </a:pPr>
            <a:r>
              <a:rPr lang="en-US" sz="1600" dirty="0" smtClean="0"/>
              <a:t>  </a:t>
            </a:r>
          </a:p>
          <a:p>
            <a:pPr lvl="1" indent="-344488">
              <a:buNone/>
            </a:pPr>
            <a:r>
              <a:rPr lang="en-US" sz="1600" dirty="0" smtClean="0"/>
              <a:t>  </a:t>
            </a:r>
            <a:r>
              <a:rPr lang="en-US" sz="1600" b="1" dirty="0" smtClean="0"/>
              <a:t>Note: </a:t>
            </a:r>
            <a:r>
              <a:rPr lang="en-US" sz="1600" dirty="0" smtClean="0"/>
              <a:t>Confluence can also support “drag and drop”</a:t>
            </a:r>
            <a:endParaRPr lang="en-CA" sz="1600" dirty="0" smtClean="0"/>
          </a:p>
        </p:txBody>
      </p:sp>
      <p:pic>
        <p:nvPicPr>
          <p:cNvPr id="5" name="Picture 4" descr="Edit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600200"/>
            <a:ext cx="984069" cy="46543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" name="Picture 5" descr="Create butt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2838450"/>
            <a:ext cx="990600" cy="452230"/>
          </a:xfrm>
          <a:prstGeom prst="rect">
            <a:avLst/>
          </a:prstGeom>
        </p:spPr>
      </p:pic>
      <p:pic>
        <p:nvPicPr>
          <p:cNvPr id="7" name="Picture 6" descr="Create child page (link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1800" y="3448050"/>
            <a:ext cx="1400175" cy="361950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  <p:pic>
        <p:nvPicPr>
          <p:cNvPr id="10" name="Picture 9" descr="Three dots.png"/>
          <p:cNvPicPr>
            <a:picLocks noChangeAspect="1"/>
          </p:cNvPicPr>
          <p:nvPr/>
        </p:nvPicPr>
        <p:blipFill>
          <a:blip r:embed="rId6" cstate="print"/>
          <a:srcRect l="71818" t="53551" r="3131" b="14951"/>
          <a:stretch>
            <a:fillRect/>
          </a:stretch>
        </p:blipFill>
        <p:spPr>
          <a:xfrm>
            <a:off x="6858000" y="4504088"/>
            <a:ext cx="1295400" cy="718146"/>
          </a:xfrm>
          <a:prstGeom prst="rect">
            <a:avLst/>
          </a:prstGeom>
        </p:spPr>
      </p:pic>
      <p:pic>
        <p:nvPicPr>
          <p:cNvPr id="11" name="Picture 10" descr="Files butt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5200" y="5568244"/>
            <a:ext cx="1109663" cy="575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Editing and creating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1" y="1143000"/>
            <a:ext cx="8082578" cy="54102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>
                <a:solidFill>
                  <a:srgbClr val="FF6600"/>
                </a:solidFill>
              </a:rPr>
              <a:t>The Confluence editor (“Edit mode”)</a:t>
            </a:r>
            <a:endParaRPr lang="en-CA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2000" dirty="0">
                <a:solidFill>
                  <a:srgbClr val="FF6600"/>
                </a:solidFill>
              </a:rPr>
              <a:t>Auto-saved drafts</a:t>
            </a:r>
            <a:r>
              <a:rPr lang="en-US" sz="2000" dirty="0"/>
              <a:t> – so use </a:t>
            </a:r>
            <a:r>
              <a:rPr lang="en-US" sz="2000" dirty="0">
                <a:solidFill>
                  <a:srgbClr val="FF6600"/>
                </a:solidFill>
              </a:rPr>
              <a:t>Preview</a:t>
            </a:r>
            <a:r>
              <a:rPr lang="en-US" sz="2000" dirty="0"/>
              <a:t> while editing, </a:t>
            </a:r>
            <a:r>
              <a:rPr lang="en-US" sz="2000" dirty="0">
                <a:solidFill>
                  <a:srgbClr val="FF6600"/>
                </a:solidFill>
              </a:rPr>
              <a:t>Save</a:t>
            </a:r>
            <a:r>
              <a:rPr lang="en-US" sz="2000" dirty="0"/>
              <a:t> when done</a:t>
            </a:r>
          </a:p>
          <a:p>
            <a:pPr marL="400050" lvl="1" indent="0">
              <a:buNone/>
            </a:pPr>
            <a:r>
              <a:rPr lang="en-US" sz="1600" dirty="0"/>
              <a:t>(saving creates a new version of the page and takes up space on the server) </a:t>
            </a:r>
          </a:p>
          <a:p>
            <a:r>
              <a:rPr lang="en-US" sz="2000" dirty="0">
                <a:solidFill>
                  <a:srgbClr val="FF6600"/>
                </a:solidFill>
              </a:rPr>
              <a:t>Save &amp; Notify </a:t>
            </a:r>
            <a:r>
              <a:rPr lang="en-US" sz="2000" dirty="0"/>
              <a:t>– will notify watchers/editors/commenters</a:t>
            </a:r>
            <a:endParaRPr lang="en-US" sz="2000" dirty="0">
              <a:solidFill>
                <a:srgbClr val="FF6600"/>
              </a:solidFill>
            </a:endParaRPr>
          </a:p>
          <a:p>
            <a:r>
              <a:rPr lang="en-US" sz="2000" dirty="0">
                <a:solidFill>
                  <a:srgbClr val="FF6600"/>
                </a:solidFill>
              </a:rPr>
              <a:t>Close</a:t>
            </a:r>
            <a:r>
              <a:rPr lang="en-US" sz="2000" dirty="0"/>
              <a:t> – exits Edit mode but saves a draft (just in case)</a:t>
            </a:r>
            <a:endParaRPr lang="en-CA" sz="2000" dirty="0"/>
          </a:p>
          <a:p>
            <a:r>
              <a:rPr lang="en-US" sz="2000" dirty="0">
                <a:solidFill>
                  <a:srgbClr val="FF6600"/>
                </a:solidFill>
              </a:rPr>
              <a:t>Collaborative editing </a:t>
            </a:r>
            <a:r>
              <a:rPr lang="en-US" sz="2000" dirty="0"/>
              <a:t>– if multiple editors, changes get merged</a:t>
            </a:r>
            <a:endParaRPr lang="en-CA" dirty="0"/>
          </a:p>
          <a:p>
            <a:pPr lvl="1"/>
            <a:endParaRPr lang="en-US" sz="2000" dirty="0" smtClean="0">
              <a:solidFill>
                <a:srgbClr val="FF6600"/>
              </a:solidFill>
            </a:endParaRP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pic>
        <p:nvPicPr>
          <p:cNvPr id="6" name="Picture 5" descr="new editor screen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676400"/>
            <a:ext cx="8229600" cy="2835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Collaboration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b="1" dirty="0" smtClean="0">
                <a:solidFill>
                  <a:srgbClr val="FF6600"/>
                </a:solidFill>
              </a:rPr>
              <a:t>Share</a:t>
            </a:r>
            <a:endParaRPr lang="en-CA" dirty="0" smtClean="0"/>
          </a:p>
          <a:p>
            <a:pPr lvl="1"/>
            <a:r>
              <a:rPr lang="en-CA" dirty="0" smtClean="0"/>
              <a:t>“Share” a page or blog post with selected users or groups, who will get a notification in Confluence and by email</a:t>
            </a:r>
          </a:p>
          <a:p>
            <a:pPr lvl="1"/>
            <a:r>
              <a:rPr lang="en-CA" dirty="0" smtClean="0"/>
              <a:t>You may include your own note (optional)</a:t>
            </a:r>
          </a:p>
          <a:p>
            <a:pPr lvl="1"/>
            <a:r>
              <a:rPr lang="en-CA" dirty="0" smtClean="0"/>
              <a:t>You will not have any record of sending the “share” (unless you include yourself when sending)</a:t>
            </a:r>
          </a:p>
          <a:p>
            <a:pPr lvl="1"/>
            <a:endParaRPr lang="en-CA" dirty="0" smtClean="0"/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CA" dirty="0" smtClean="0"/>
              <a:t> “Share” your page with yourself</a:t>
            </a:r>
          </a:p>
          <a:p>
            <a:pPr lvl="1">
              <a:buNone/>
            </a:pPr>
            <a:r>
              <a:rPr lang="en-CA" dirty="0" smtClean="0"/>
              <a:t>	   and a friend</a:t>
            </a:r>
          </a:p>
          <a:p>
            <a:pPr marL="747713" lvl="1" indent="-284163">
              <a:buFont typeface="Wingdings" pitchFamily="2" charset="2"/>
              <a:buChar char="Ø"/>
            </a:pPr>
            <a:r>
              <a:rPr lang="en-US" dirty="0" smtClean="0"/>
              <a:t> Look for the notification in your</a:t>
            </a:r>
          </a:p>
          <a:p>
            <a:pPr marL="1147763" lvl="2" indent="-284163">
              <a:buNone/>
            </a:pPr>
            <a:r>
              <a:rPr lang="en-US" b="1" dirty="0" smtClean="0"/>
              <a:t>Workbox</a:t>
            </a:r>
            <a:r>
              <a:rPr lang="en-US" dirty="0" smtClean="0"/>
              <a:t> and click to open it	</a:t>
            </a:r>
          </a:p>
          <a:p>
            <a:pPr marL="682625" lvl="1" indent="-166688">
              <a:buNone/>
            </a:pPr>
            <a:r>
              <a:rPr lang="en-US" dirty="0" smtClean="0"/>
              <a:t>		 </a:t>
            </a:r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  <p:pic>
        <p:nvPicPr>
          <p:cNvPr id="6" name="Picture 5" descr="Share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4572000"/>
            <a:ext cx="1177636" cy="457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7" name="Picture 6" descr="Workbox with notific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5562600"/>
            <a:ext cx="164756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b="1" dirty="0" smtClean="0">
                <a:solidFill>
                  <a:srgbClr val="FF6600"/>
                </a:solidFill>
              </a:rPr>
              <a:t>Confluence Basics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About Confluence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“Exploring and Finding”</a:t>
            </a:r>
          </a:p>
          <a:p>
            <a:pPr marL="857250" lvl="1" indent="-457200" eaLnBrk="1" hangingPunct="1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(Break)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“Creating and Collaborating”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Questions and practice</a:t>
            </a:r>
          </a:p>
          <a:p>
            <a:pPr marL="457200" indent="-457200" eaLnBrk="1" hangingPunct="1">
              <a:buNone/>
            </a:pP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Session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Collaboration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b="1" dirty="0" smtClean="0">
                <a:solidFill>
                  <a:srgbClr val="FF6600"/>
                </a:solidFill>
              </a:rPr>
              <a:t>Watch</a:t>
            </a:r>
            <a:endParaRPr lang="en-CA" dirty="0" smtClean="0"/>
          </a:p>
          <a:p>
            <a:pPr lvl="1"/>
            <a:r>
              <a:rPr lang="en-CA" dirty="0" smtClean="0"/>
              <a:t>“Watch” a page or blog post to get notifications of new/changed content, attachments and comments</a:t>
            </a:r>
          </a:p>
          <a:p>
            <a:pPr lvl="1"/>
            <a:r>
              <a:rPr lang="en-CA" dirty="0" smtClean="0"/>
              <a:t>You can watch (subscribe to) a blog or entire space</a:t>
            </a:r>
          </a:p>
          <a:p>
            <a:pPr lvl="1"/>
            <a:r>
              <a:rPr lang="en-CA" dirty="0" smtClean="0"/>
              <a:t>Useful for particular content or roles, but in general </a:t>
            </a:r>
            <a:r>
              <a:rPr lang="en-CA" b="1" dirty="0" smtClean="0"/>
              <a:t>watching</a:t>
            </a:r>
            <a:r>
              <a:rPr lang="en-CA" dirty="0" smtClean="0"/>
              <a:t> is not necessary (too many notifications) and </a:t>
            </a:r>
            <a:r>
              <a:rPr lang="en-CA" b="1" dirty="0" smtClean="0"/>
              <a:t>sharing</a:t>
            </a:r>
            <a:r>
              <a:rPr lang="en-CA" dirty="0" smtClean="0"/>
              <a:t> is a better practice</a:t>
            </a:r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 “Watch” a page that is not in your</a:t>
            </a:r>
          </a:p>
          <a:p>
            <a:pPr lvl="2">
              <a:buNone/>
            </a:pPr>
            <a:r>
              <a:rPr lang="en-US" dirty="0" smtClean="0"/>
              <a:t>	Personal Space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Choose to watch either the page or</a:t>
            </a:r>
          </a:p>
          <a:p>
            <a:pPr lvl="1">
              <a:buNone/>
            </a:pPr>
            <a:r>
              <a:rPr lang="en-US" dirty="0" smtClean="0"/>
              <a:t>		   all content in the space</a:t>
            </a:r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  <p:pic>
        <p:nvPicPr>
          <p:cNvPr id="4" name="Picture 3" descr="Watch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9849" y="4495800"/>
            <a:ext cx="1200151" cy="5334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Collaboration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b="1" dirty="0" smtClean="0">
                <a:solidFill>
                  <a:srgbClr val="FF6600"/>
                </a:solidFill>
              </a:rPr>
              <a:t>Like and comment</a:t>
            </a:r>
            <a:endParaRPr lang="en-CA" dirty="0" smtClean="0"/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 “Like” a page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 Add a comment to a page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CA" sz="2000" dirty="0" smtClean="0"/>
              <a:t>Comments in Confluence should be of a professional nature </a:t>
            </a:r>
          </a:p>
          <a:p>
            <a:pPr>
              <a:buFontTx/>
              <a:buNone/>
            </a:pPr>
            <a:endParaRPr lang="en-CA" sz="2000" dirty="0" smtClean="0"/>
          </a:p>
          <a:p>
            <a:pPr>
              <a:buFontTx/>
              <a:buNone/>
            </a:pPr>
            <a:r>
              <a:rPr lang="en-CA" b="1" dirty="0" smtClean="0">
                <a:solidFill>
                  <a:srgbClr val="FF6600"/>
                </a:solidFill>
              </a:rPr>
              <a:t>Favourite</a:t>
            </a:r>
            <a:endParaRPr lang="en-CA" dirty="0" smtClean="0"/>
          </a:p>
          <a:p>
            <a:pPr lvl="1" indent="-279400">
              <a:buFont typeface="Wingdings" pitchFamily="2" charset="2"/>
              <a:buChar char="Ø"/>
            </a:pPr>
            <a:r>
              <a:rPr lang="en-US" dirty="0" smtClean="0"/>
              <a:t> Click “Tools” option on page and</a:t>
            </a:r>
          </a:p>
          <a:p>
            <a:pPr lvl="1" indent="-344488">
              <a:buNone/>
            </a:pPr>
            <a:r>
              <a:rPr lang="en-US" dirty="0" smtClean="0"/>
              <a:t>		  select “</a:t>
            </a:r>
            <a:r>
              <a:rPr lang="en-US" dirty="0" err="1" smtClean="0"/>
              <a:t>Favourite</a:t>
            </a:r>
            <a:r>
              <a:rPr lang="en-US" dirty="0" smtClean="0"/>
              <a:t>”</a:t>
            </a:r>
          </a:p>
          <a:p>
            <a:pPr lvl="1" indent="-279400">
              <a:buFont typeface="Wingdings" pitchFamily="2" charset="2"/>
              <a:buChar char="Ø"/>
            </a:pPr>
            <a:r>
              <a:rPr lang="en-US" dirty="0" smtClean="0"/>
              <a:t> Click the personal menu icon and</a:t>
            </a:r>
          </a:p>
          <a:p>
            <a:pPr lvl="1" indent="-344488">
              <a:buNone/>
            </a:pPr>
            <a:r>
              <a:rPr lang="en-US" dirty="0" smtClean="0"/>
              <a:t>		  select “</a:t>
            </a:r>
            <a:r>
              <a:rPr lang="en-US" dirty="0" err="1" smtClean="0"/>
              <a:t>Favourites</a:t>
            </a:r>
            <a:r>
              <a:rPr lang="en-US" dirty="0" smtClean="0"/>
              <a:t>” to see your</a:t>
            </a:r>
          </a:p>
          <a:p>
            <a:pPr lvl="1" indent="-344488">
              <a:buNone/>
            </a:pPr>
            <a:r>
              <a:rPr lang="en-US" dirty="0" smtClean="0"/>
              <a:t>		  list of bookmarked pages</a:t>
            </a:r>
          </a:p>
          <a:p>
            <a:pPr lvl="1" indent="-344488">
              <a:buNone/>
            </a:pPr>
            <a:endParaRPr lang="en-US" dirty="0" smtClean="0"/>
          </a:p>
          <a:p>
            <a:pPr lvl="1" indent="-344488">
              <a:buNone/>
            </a:pPr>
            <a:endParaRPr lang="en-US" dirty="0" smtClean="0"/>
          </a:p>
        </p:txBody>
      </p:sp>
      <p:pic>
        <p:nvPicPr>
          <p:cNvPr id="6" name="Picture 5" descr="Like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1219200"/>
            <a:ext cx="914400" cy="52050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7" name="Picture 6" descr="Write a comment.png"/>
          <p:cNvPicPr>
            <a:picLocks noChangeAspect="1"/>
          </p:cNvPicPr>
          <p:nvPr/>
        </p:nvPicPr>
        <p:blipFill>
          <a:blip r:embed="rId4" cstate="print"/>
          <a:srcRect b="8560"/>
          <a:stretch>
            <a:fillRect/>
          </a:stretch>
        </p:blipFill>
        <p:spPr>
          <a:xfrm>
            <a:off x="5638800" y="1828800"/>
            <a:ext cx="2438400" cy="814009"/>
          </a:xfrm>
          <a:prstGeom prst="rect">
            <a:avLst/>
          </a:prstGeom>
        </p:spPr>
      </p:pic>
      <p:pic>
        <p:nvPicPr>
          <p:cNvPr id="8" name="Picture 7" descr="personal menu 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9077" y="4953000"/>
            <a:ext cx="697523" cy="533400"/>
          </a:xfrm>
          <a:prstGeom prst="rect">
            <a:avLst/>
          </a:prstGeom>
        </p:spPr>
      </p:pic>
      <p:pic>
        <p:nvPicPr>
          <p:cNvPr id="10" name="Picture 9" descr="Three dots.png"/>
          <p:cNvPicPr>
            <a:picLocks noChangeAspect="1"/>
          </p:cNvPicPr>
          <p:nvPr/>
        </p:nvPicPr>
        <p:blipFill>
          <a:blip r:embed="rId6" cstate="print"/>
          <a:srcRect l="71818" t="53551" r="3131" b="14951"/>
          <a:stretch>
            <a:fillRect/>
          </a:stretch>
        </p:blipFill>
        <p:spPr>
          <a:xfrm>
            <a:off x="6324600" y="3657600"/>
            <a:ext cx="1295400" cy="718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algn="ctr">
              <a:buFontTx/>
              <a:buNone/>
            </a:pPr>
            <a:endParaRPr lang="en-CA" sz="32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US" sz="54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r>
              <a:rPr lang="en-US" sz="5400" b="1" dirty="0" smtClean="0">
                <a:solidFill>
                  <a:srgbClr val="FF6600"/>
                </a:solidFill>
              </a:rPr>
              <a:t>Questions</a:t>
            </a:r>
          </a:p>
          <a:p>
            <a:pPr algn="ctr">
              <a:buFontTx/>
              <a:buNone/>
            </a:pPr>
            <a:r>
              <a:rPr lang="en-US" sz="5400" b="1" dirty="0" smtClean="0">
                <a:solidFill>
                  <a:srgbClr val="FF6600"/>
                </a:solidFill>
              </a:rPr>
              <a:t>and practice</a:t>
            </a:r>
            <a:endParaRPr lang="en-CA" sz="5400" b="1" dirty="0" smtClean="0">
              <a:solidFill>
                <a:srgbClr val="FF66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332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Conclusion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153400" cy="5410200"/>
          </a:xfrm>
        </p:spPr>
        <p:txBody>
          <a:bodyPr/>
          <a:lstStyle/>
          <a:p>
            <a:pPr>
              <a:buNone/>
            </a:pPr>
            <a:r>
              <a:rPr lang="en-CA" b="1" dirty="0" smtClean="0">
                <a:solidFill>
                  <a:srgbClr val="FF6600"/>
                </a:solidFill>
              </a:rPr>
              <a:t>Getting help and support</a:t>
            </a:r>
          </a:p>
          <a:p>
            <a:pPr lvl="1"/>
            <a:r>
              <a:rPr lang="en-US" b="1" dirty="0" smtClean="0">
                <a:hlinkClick r:id="rId3"/>
              </a:rPr>
              <a:t>Confluence Help</a:t>
            </a:r>
            <a:r>
              <a:rPr lang="en-US" b="1" dirty="0" smtClean="0"/>
              <a:t> </a:t>
            </a:r>
            <a:r>
              <a:rPr lang="en-US" sz="1800" dirty="0" smtClean="0"/>
              <a:t>– by Children’s Services</a:t>
            </a:r>
            <a:endParaRPr lang="en-US" sz="2000" dirty="0" smtClean="0"/>
          </a:p>
          <a:p>
            <a:pPr lvl="1"/>
            <a:r>
              <a:rPr lang="en-US" b="1" dirty="0" smtClean="0">
                <a:hlinkClick r:id="rId4"/>
              </a:rPr>
              <a:t>Confluence </a:t>
            </a:r>
            <a:r>
              <a:rPr lang="en-US" b="1" dirty="0" smtClean="0">
                <a:hlinkClick r:id="rId4"/>
              </a:rPr>
              <a:t>Documentation</a:t>
            </a:r>
            <a:r>
              <a:rPr lang="en-US" b="1" dirty="0" smtClean="0"/>
              <a:t> </a:t>
            </a:r>
            <a:r>
              <a:rPr lang="en-US" sz="1800" dirty="0" smtClean="0"/>
              <a:t>– by </a:t>
            </a:r>
            <a:r>
              <a:rPr lang="en-US" sz="1800" dirty="0" err="1" smtClean="0"/>
              <a:t>Atlassian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or use </a:t>
            </a:r>
            <a:r>
              <a:rPr lang="en-US" sz="1800" dirty="0" smtClean="0"/>
              <a:t>the online help </a:t>
            </a:r>
            <a:r>
              <a:rPr lang="en-US" sz="1800" dirty="0" smtClean="0"/>
              <a:t>menu</a:t>
            </a:r>
            <a:endParaRPr lang="en-CA" sz="1800" dirty="0"/>
          </a:p>
          <a:p>
            <a:pPr marL="857250" lvl="2" indent="0">
              <a:buNone/>
            </a:pPr>
            <a:endParaRPr lang="en-CA" sz="1800" dirty="0"/>
          </a:p>
          <a:p>
            <a:pPr marL="57150" indent="0">
              <a:buNone/>
            </a:pPr>
            <a:r>
              <a:rPr lang="en-CA" sz="2400" b="1" dirty="0">
                <a:solidFill>
                  <a:srgbClr val="FF6600"/>
                </a:solidFill>
              </a:rPr>
              <a:t>Questions?</a:t>
            </a:r>
          </a:p>
          <a:p>
            <a:pPr lvl="1"/>
            <a:r>
              <a:rPr lang="en-CA" sz="1600" dirty="0"/>
              <a:t>Contact </a:t>
            </a:r>
            <a:r>
              <a:rPr lang="en-CA" sz="1600" dirty="0" smtClean="0"/>
              <a:t>the </a:t>
            </a:r>
            <a:r>
              <a:rPr lang="en-CA" sz="1600" dirty="0"/>
              <a:t>Children’s Services IT Help Desk at 7-5555 (416-397-5555) or csdithelp@toronto.ca</a:t>
            </a:r>
          </a:p>
          <a:p>
            <a:pPr lvl="1"/>
            <a:r>
              <a:rPr lang="en-CA" sz="1600" dirty="0" smtClean="0"/>
              <a:t>Contact </a:t>
            </a:r>
            <a:r>
              <a:rPr lang="en-CA" sz="1600" dirty="0" smtClean="0"/>
              <a:t>Larry Kline </a:t>
            </a:r>
            <a:r>
              <a:rPr lang="en-CA" sz="1600" dirty="0" smtClean="0"/>
              <a:t>at 2-0216 (416-392-0216) or larry.kline@toronto.ca</a:t>
            </a:r>
            <a:endParaRPr lang="en-CA" sz="16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Thank you!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 l="64375" t="11000" r="26875" b="77000"/>
          <a:stretch>
            <a:fillRect/>
          </a:stretch>
        </p:blipFill>
        <p:spPr bwMode="auto">
          <a:xfrm>
            <a:off x="4572000" y="2590800"/>
            <a:ext cx="342900" cy="29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 smtClean="0"/>
              <a:t>Confluence </a:t>
            </a:r>
            <a:r>
              <a:rPr lang="en-US" sz="2400" dirty="0" smtClean="0"/>
              <a:t>(proper noun):</a:t>
            </a:r>
          </a:p>
          <a:p>
            <a:pPr algn="ctr">
              <a:buNone/>
            </a:pPr>
            <a:r>
              <a:rPr lang="en-US" sz="2400" dirty="0" smtClean="0"/>
              <a:t> a popular computer application produced by Australian software company Atlassian</a:t>
            </a:r>
          </a:p>
        </p:txBody>
      </p:sp>
      <p:pic>
        <p:nvPicPr>
          <p:cNvPr id="4" name="Picture 3" descr="Confluence logo (low res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984" y="3276600"/>
            <a:ext cx="4806616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 smtClean="0"/>
              <a:t>confluence </a:t>
            </a:r>
            <a:r>
              <a:rPr lang="en-US" sz="2400" dirty="0" smtClean="0"/>
              <a:t>(noun):</a:t>
            </a:r>
          </a:p>
          <a:p>
            <a:pPr algn="ctr">
              <a:buNone/>
            </a:pPr>
            <a:r>
              <a:rPr lang="en-US" sz="2400" dirty="0" smtClean="0"/>
              <a:t> 1. a coming or flowing together, meeting, or gathering at one point;</a:t>
            </a:r>
          </a:p>
          <a:p>
            <a:pPr algn="ctr">
              <a:buNone/>
            </a:pPr>
            <a:r>
              <a:rPr lang="en-US" sz="2400" dirty="0" smtClean="0"/>
              <a:t>2. the flowing together of two or more streams</a:t>
            </a:r>
          </a:p>
        </p:txBody>
      </p:sp>
      <p:pic>
        <p:nvPicPr>
          <p:cNvPr id="5" name="Picture 4" descr="river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243262"/>
            <a:ext cx="4515917" cy="3005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algn="ctr">
              <a:buFontTx/>
              <a:buNone/>
            </a:pPr>
            <a:endParaRPr lang="en-CA" sz="32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CA" sz="32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US" sz="5400" b="1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r>
              <a:rPr lang="en-CA" sz="5400" b="1" dirty="0" smtClean="0">
                <a:solidFill>
                  <a:srgbClr val="FF6600"/>
                </a:solidFill>
              </a:rPr>
              <a:t>About</a:t>
            </a:r>
          </a:p>
          <a:p>
            <a:pPr algn="ctr">
              <a:buFontTx/>
              <a:buNone/>
            </a:pPr>
            <a:r>
              <a:rPr lang="en-CA" sz="5400" b="1" dirty="0" smtClean="0">
                <a:solidFill>
                  <a:srgbClr val="FF6600"/>
                </a:solidFill>
              </a:rPr>
              <a:t>Confluence</a:t>
            </a:r>
            <a:endParaRPr lang="en-CA" sz="5400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CA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332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Confluence do?</a:t>
            </a:r>
            <a:endParaRPr lang="en-CA" dirty="0"/>
          </a:p>
        </p:txBody>
      </p:sp>
      <p:pic>
        <p:nvPicPr>
          <p:cNvPr id="5" name="Picture 4" descr="Confluence usage diagram_edi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1295400"/>
            <a:ext cx="632348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can Confluence do?</a:t>
            </a:r>
            <a:endParaRPr lang="en-CA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ln>
            <a:noFill/>
          </a:ln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FF6600"/>
                </a:solidFill>
              </a:rPr>
              <a:t>Things you may start using it for:</a:t>
            </a:r>
            <a:endParaRPr lang="en-CA" b="1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Internal </a:t>
            </a:r>
            <a:r>
              <a:rPr lang="en-US" dirty="0" err="1" smtClean="0"/>
              <a:t>webpages</a:t>
            </a:r>
            <a:r>
              <a:rPr lang="en-US" dirty="0" smtClean="0"/>
              <a:t> for units and projects</a:t>
            </a:r>
          </a:p>
          <a:p>
            <a:pPr lvl="1"/>
            <a:r>
              <a:rPr lang="en-US" dirty="0" smtClean="0"/>
              <a:t>Document storage and management</a:t>
            </a:r>
          </a:p>
          <a:p>
            <a:pPr lvl="1"/>
            <a:r>
              <a:rPr lang="en-US" dirty="0" smtClean="0"/>
              <a:t>Policies and forms index</a:t>
            </a:r>
          </a:p>
          <a:p>
            <a:pPr lvl="1"/>
            <a:r>
              <a:rPr lang="en-US" dirty="0" smtClean="0"/>
              <a:t>Shared calendars for teams or rooms</a:t>
            </a:r>
          </a:p>
          <a:p>
            <a:pPr lvl="1"/>
            <a:r>
              <a:rPr lang="en-US" dirty="0" smtClean="0"/>
              <a:t>Meeting minutes and agendas</a:t>
            </a:r>
          </a:p>
          <a:p>
            <a:pPr lvl="1"/>
            <a:r>
              <a:rPr lang="en-US" dirty="0" smtClean="0"/>
              <a:t>Blogs and feedback</a:t>
            </a:r>
          </a:p>
          <a:p>
            <a:pPr lvl="1"/>
            <a:r>
              <a:rPr lang="en-US" dirty="0" smtClean="0"/>
              <a:t>And much more…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(Children’s Services has created its own divisional intranet… powered by Confluence!)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Confluence customers</a:t>
            </a:r>
            <a:endParaRPr lang="en-CA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ln>
            <a:noFill/>
          </a:ln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FF6600"/>
                </a:solidFill>
              </a:rPr>
              <a:t>Who else uses Confluence?</a:t>
            </a:r>
            <a:endParaRPr lang="en-CA" b="1" dirty="0" smtClean="0">
              <a:solidFill>
                <a:srgbClr val="FF66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>
              <a:buNone/>
            </a:pPr>
            <a:r>
              <a:rPr lang="en-US" b="1" dirty="0" smtClean="0">
                <a:solidFill>
                  <a:srgbClr val="FF6600"/>
                </a:solidFill>
              </a:rPr>
              <a:t>We’re in good “company!”</a:t>
            </a:r>
          </a:p>
        </p:txBody>
      </p:sp>
      <p:pic>
        <p:nvPicPr>
          <p:cNvPr id="4" name="Picture 3" descr="Confluence custom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734" y="1752600"/>
            <a:ext cx="7119866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336699"/>
      </a:dk1>
      <a:lt1>
        <a:srgbClr val="FFFFFF"/>
      </a:lt1>
      <a:dk2>
        <a:srgbClr val="0066CC"/>
      </a:dk2>
      <a:lt2>
        <a:srgbClr val="E3EBF1"/>
      </a:lt2>
      <a:accent1>
        <a:srgbClr val="003399"/>
      </a:accent1>
      <a:accent2>
        <a:srgbClr val="468A4B"/>
      </a:accent2>
      <a:accent3>
        <a:srgbClr val="AAB8E2"/>
      </a:accent3>
      <a:accent4>
        <a:srgbClr val="DADADA"/>
      </a:accent4>
      <a:accent5>
        <a:srgbClr val="AAADCA"/>
      </a:accent5>
      <a:accent6>
        <a:srgbClr val="3F7D43"/>
      </a:accent6>
      <a:hlink>
        <a:srgbClr val="0070C0"/>
      </a:hlink>
      <a:folHlink>
        <a:srgbClr val="0070C0"/>
      </a:folHlink>
    </a:clrScheme>
    <a:fontScheme name="Blank Presentation">
      <a:majorFont>
        <a:latin typeface="Arial Narrow Bold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</TotalTime>
  <Words>1352</Words>
  <Application>Microsoft Office PowerPoint</Application>
  <PresentationFormat>On-screen Show (4:3)</PresentationFormat>
  <Paragraphs>353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 Bold</vt:lpstr>
      <vt:lpstr>Courier New</vt:lpstr>
      <vt:lpstr>Wingdings</vt:lpstr>
      <vt:lpstr>ヒラギノ角ゴ Pro W3</vt:lpstr>
      <vt:lpstr>Blank Presentation</vt:lpstr>
      <vt:lpstr>Confluence Basics</vt:lpstr>
      <vt:lpstr>Welcome to Confluence Basics!</vt:lpstr>
      <vt:lpstr>Session overview</vt:lpstr>
      <vt:lpstr>Definitions</vt:lpstr>
      <vt:lpstr>Definitions</vt:lpstr>
      <vt:lpstr>PowerPoint Presentation</vt:lpstr>
      <vt:lpstr>What can Confluence do?</vt:lpstr>
      <vt:lpstr>What can Confluence do?</vt:lpstr>
      <vt:lpstr>Confluence customers</vt:lpstr>
      <vt:lpstr>Confluence benefits</vt:lpstr>
      <vt:lpstr>Basic concepts</vt:lpstr>
      <vt:lpstr>Basic concepts</vt:lpstr>
      <vt:lpstr>Basic concepts</vt:lpstr>
      <vt:lpstr>Basic concepts</vt:lpstr>
      <vt:lpstr>PowerPoint Presentation</vt:lpstr>
      <vt:lpstr>Exploring a Confluence site</vt:lpstr>
      <vt:lpstr>Page features</vt:lpstr>
      <vt:lpstr>Page info and tools</vt:lpstr>
      <vt:lpstr>Getting help</vt:lpstr>
      <vt:lpstr>Searching</vt:lpstr>
      <vt:lpstr>Searching</vt:lpstr>
      <vt:lpstr>PowerPoint Presentation</vt:lpstr>
      <vt:lpstr>Creating and Collaborating overview</vt:lpstr>
      <vt:lpstr>Logging in</vt:lpstr>
      <vt:lpstr>“Logged in” features</vt:lpstr>
      <vt:lpstr>Editing and creating</vt:lpstr>
      <vt:lpstr>Editing and creating</vt:lpstr>
      <vt:lpstr>Editing and creating</vt:lpstr>
      <vt:lpstr>Collaboration features</vt:lpstr>
      <vt:lpstr>Collaboration features</vt:lpstr>
      <vt:lpstr>Collaboration features</vt:lpstr>
      <vt:lpstr>PowerPoint Presentation</vt:lpstr>
      <vt:lpstr>Conclusion</vt:lpstr>
    </vt:vector>
  </TitlesOfParts>
  <Company>Julia Hitchcock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Confluence Basics</dc:title>
  <dc:creator>Larry Kline</dc:creator>
  <dc:description>Sample presentation</dc:description>
  <cp:lastModifiedBy>Larry Kline</cp:lastModifiedBy>
  <cp:revision>376</cp:revision>
  <dcterms:created xsi:type="dcterms:W3CDTF">2007-11-02T13:22:31Z</dcterms:created>
  <dcterms:modified xsi:type="dcterms:W3CDTF">2018-05-23T19:11:30Z</dcterms:modified>
</cp:coreProperties>
</file>