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wmf" ContentType="image/x-wmf"/>
  <Override PartName="/ppt/media/image5.tif" ContentType="image/tiff"/>
  <Override PartName="/ppt/media/image1.wmf" ContentType="image/x-wmf"/>
  <Override PartName="/ppt/media/image6.png" ContentType="image/png"/>
  <Override PartName="/ppt/media/image7.png" ContentType="image/png"/>
  <Override PartName="/ppt/media/image8.png" ContentType="image/png"/>
  <Override PartName="/ppt/media/image10.wmf" ContentType="image/x-wmf"/>
  <Override PartName="/ppt/media/image9.wmf" ContentType="image/x-wmf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3" descr=""/>
          <p:cNvPicPr/>
          <p:nvPr/>
        </p:nvPicPr>
        <p:blipFill>
          <a:blip r:embed="rId2"/>
          <a:srcRect l="-2122" t="6299" r="2122" b="-487"/>
          <a:stretch/>
        </p:blipFill>
        <p:spPr>
          <a:xfrm>
            <a:off x="0" y="6840"/>
            <a:ext cx="9143280" cy="806400"/>
          </a:xfrm>
          <a:prstGeom prst="rect">
            <a:avLst/>
          </a:prstGeom>
          <a:ln>
            <a:noFill/>
          </a:ln>
        </p:spPr>
      </p:pic>
      <p:pic>
        <p:nvPicPr>
          <p:cNvPr id="1" name="Bild 14" descr=""/>
          <p:cNvPicPr/>
          <p:nvPr/>
        </p:nvPicPr>
        <p:blipFill>
          <a:blip r:embed="rId3"/>
          <a:srcRect l="0" t="0" r="2398" b="0"/>
          <a:stretch/>
        </p:blipFill>
        <p:spPr>
          <a:xfrm rot="10800000">
            <a:off x="17849160" y="7716600"/>
            <a:ext cx="8924040" cy="855720"/>
          </a:xfrm>
          <a:prstGeom prst="rect">
            <a:avLst/>
          </a:prstGeom>
          <a:ln>
            <a:noFill/>
          </a:ln>
        </p:spPr>
      </p:pic>
      <p:pic>
        <p:nvPicPr>
          <p:cNvPr id="2" name="Grafik 16" descr=""/>
          <p:cNvPicPr/>
          <p:nvPr/>
        </p:nvPicPr>
        <p:blipFill>
          <a:blip r:embed="rId4"/>
          <a:stretch/>
        </p:blipFill>
        <p:spPr>
          <a:xfrm>
            <a:off x="7817040" y="197280"/>
            <a:ext cx="1026000" cy="4809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"/>
          <p:cNvPicPr/>
          <p:nvPr/>
        </p:nvPicPr>
        <p:blipFill>
          <a:blip r:embed="rId5"/>
          <a:stretch/>
        </p:blipFill>
        <p:spPr>
          <a:xfrm>
            <a:off x="379080" y="6339600"/>
            <a:ext cx="945000" cy="30240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6"/>
          <a:stretch/>
        </p:blipFill>
        <p:spPr>
          <a:xfrm>
            <a:off x="1874880" y="6353640"/>
            <a:ext cx="1078920" cy="29124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"/>
          <p:cNvPicPr/>
          <p:nvPr/>
        </p:nvPicPr>
        <p:blipFill>
          <a:blip r:embed="rId7"/>
          <a:stretch/>
        </p:blipFill>
        <p:spPr>
          <a:xfrm>
            <a:off x="3514320" y="6323760"/>
            <a:ext cx="991440" cy="31824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302040" y="6078240"/>
            <a:ext cx="1229400" cy="18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MLZ is a cooperation between: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d 3" descr=""/>
          <p:cNvPicPr/>
          <p:nvPr/>
        </p:nvPicPr>
        <p:blipFill>
          <a:blip r:embed="rId2"/>
          <a:srcRect l="-2122" t="36483" r="2122" b="-487"/>
          <a:stretch/>
        </p:blipFill>
        <p:spPr>
          <a:xfrm>
            <a:off x="0" y="4320"/>
            <a:ext cx="9143280" cy="547560"/>
          </a:xfrm>
          <a:prstGeom prst="rect">
            <a:avLst/>
          </a:prstGeom>
          <a:ln>
            <a:noFill/>
          </a:ln>
        </p:spPr>
      </p:pic>
      <p:pic>
        <p:nvPicPr>
          <p:cNvPr id="44" name="Bild 14" descr=""/>
          <p:cNvPicPr/>
          <p:nvPr/>
        </p:nvPicPr>
        <p:blipFill>
          <a:blip r:embed="rId3"/>
          <a:srcRect l="0" t="49269" r="2098" b="0"/>
          <a:stretch/>
        </p:blipFill>
        <p:spPr>
          <a:xfrm rot="10800000">
            <a:off x="17903880" y="7292160"/>
            <a:ext cx="8951400" cy="433800"/>
          </a:xfrm>
          <a:prstGeom prst="rect">
            <a:avLst/>
          </a:prstGeom>
          <a:ln>
            <a:noFill/>
          </a:ln>
        </p:spPr>
      </p:pic>
      <p:pic>
        <p:nvPicPr>
          <p:cNvPr id="45" name="Grafik 26" descr=""/>
          <p:cNvPicPr/>
          <p:nvPr/>
        </p:nvPicPr>
        <p:blipFill>
          <a:blip r:embed="rId4"/>
          <a:stretch/>
        </p:blipFill>
        <p:spPr>
          <a:xfrm>
            <a:off x="8098560" y="100800"/>
            <a:ext cx="755640" cy="35424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49840" y="1577880"/>
            <a:ext cx="8639280" cy="21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249840" y="4044600"/>
            <a:ext cx="8639280" cy="15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reflectometry: basic theory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Helmholtz equation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22840" y="1333800"/>
            <a:ext cx="3085560" cy="31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Schroedinger equation: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Electromagnetic wave equation: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20/12/18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0A6F589-E2A9-4F87-A9C7-0777ACA21EDB}" type="slidenum">
              <a:rPr b="0" lang="en-US" sz="1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8" name="Formula 5"/>
              <p:cNvSpPr txBox="1"/>
              <p:nvPr/>
            </p:nvSpPr>
            <p:spPr>
              <a:xfrm>
                <a:off x="611280" y="1928160"/>
                <a:ext cx="2504160" cy="723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−</m:t>
                        </m:r>
                        <m:f>
                          <m:num>
                            <m:sSup>
                              <m:e>
                                <m:r>
                                  <m:t xml:space="preserve">ℏ</m:t>
                                </m:r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</m:num>
                          <m:den>
                            <m:r>
                              <m:t xml:space="preserve">2</m:t>
                            </m:r>
                            <m:r>
                              <m:t xml:space="preserve">m</m:t>
                            </m:r>
                          </m:den>
                        </m:f>
                        <m:r>
                          <m:t xml:space="preserve">Δ</m:t>
                        </m:r>
                        <m:r>
                          <m:t xml:space="preserve">+</m:t>
                        </m:r>
                        <m:r>
                          <m:t xml:space="preserve">U</m:t>
                        </m:r>
                      </m:e>
                    </m:d>
                    <m:r>
                      <m:t xml:space="preserve">ψ</m:t>
                    </m:r>
                    <m:r>
                      <m:t xml:space="preserve">=</m:t>
                    </m:r>
                    <m:r>
                      <m:t xml:space="preserve">i</m:t>
                    </m:r>
                    <m:r>
                      <m:t xml:space="preserve">ℏ</m:t>
                    </m:r>
                    <m:f>
                      <m:num>
                        <m:r>
                          <m:t xml:space="preserve">∂</m:t>
                        </m:r>
                        <m:r>
                          <m:t xml:space="preserve">ψ</m:t>
                        </m:r>
                      </m:num>
                      <m:den>
                        <m:r>
                          <m:t xml:space="preserve">∂</m:t>
                        </m:r>
                        <m:r>
                          <m:t xml:space="preserve">t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9" name="Formula 6"/>
              <p:cNvSpPr txBox="1"/>
              <p:nvPr/>
            </p:nvSpPr>
            <p:spPr>
              <a:xfrm>
                <a:off x="611280" y="3728520"/>
                <a:ext cx="1508400" cy="669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Δ</m:t>
                    </m:r>
                    <m:acc>
                      <m:accPr>
                        <m:chr m:val="⃗"/>
                      </m:accPr>
                      <m:e>
                        <m:r>
                          <m:t xml:space="preserve">E</m:t>
                        </m:r>
                      </m:e>
                    </m:acc>
                    <m:r>
                      <m:t xml:space="preserve">=</m:t>
                    </m:r>
                    <m:f>
                      <m:num>
                        <m:r>
                          <m:t xml:space="preserve">ϵ</m:t>
                        </m:r>
                        <m:r>
                          <m:t xml:space="preserve">μ</m:t>
                        </m:r>
                      </m:num>
                      <m:den>
                        <m:sSup>
                          <m:e>
                            <m:r>
                              <m:t xml:space="preserve">c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  <m:f>
                      <m:num>
                        <m:sSup>
                          <m:e>
                            <m:r>
                              <m:t xml:space="preserve">∂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acc>
                          <m:accPr>
                            <m:chr m:val="⃗"/>
                          </m:accPr>
                          <m:e>
                            <m:r>
                              <m:t xml:space="preserve">E</m:t>
                            </m:r>
                          </m:e>
                        </m:acc>
                      </m:num>
                      <m:den>
                        <m:r>
                          <m:t xml:space="preserve">∂</m:t>
                        </m:r>
                        <m:sSup>
                          <m:e>
                            <m:r>
                              <m:t xml:space="preserve">t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90" name="CustomShape 7"/>
          <p:cNvSpPr/>
          <p:nvPr/>
        </p:nvSpPr>
        <p:spPr>
          <a:xfrm>
            <a:off x="3278160" y="1427040"/>
            <a:ext cx="457200" cy="3017520"/>
          </a:xfrm>
          <a:custGeom>
            <a:avLst/>
            <a:gdLst/>
            <a:ahLst/>
            <a:rect l="0" t="0" r="r" b="b"/>
            <a:pathLst>
              <a:path w="1272" h="8384">
                <a:moveTo>
                  <a:pt x="0" y="0"/>
                </a:moveTo>
                <a:cubicBezTo>
                  <a:pt x="317" y="0"/>
                  <a:pt x="635" y="349"/>
                  <a:pt x="635" y="698"/>
                </a:cubicBezTo>
                <a:lnTo>
                  <a:pt x="635" y="3492"/>
                </a:lnTo>
                <a:cubicBezTo>
                  <a:pt x="635" y="3842"/>
                  <a:pt x="953" y="4191"/>
                  <a:pt x="1271" y="4191"/>
                </a:cubicBezTo>
                <a:cubicBezTo>
                  <a:pt x="953" y="4191"/>
                  <a:pt x="635" y="4540"/>
                  <a:pt x="635" y="4890"/>
                </a:cubicBezTo>
                <a:lnTo>
                  <a:pt x="635" y="7684"/>
                </a:lnTo>
                <a:cubicBezTo>
                  <a:pt x="635" y="8033"/>
                  <a:pt x="317" y="8383"/>
                  <a:pt x="0" y="8383"/>
                </a:cubicBezTo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3934800" y="2844360"/>
            <a:ext cx="2011680" cy="182880"/>
          </a:xfrm>
          <a:custGeom>
            <a:avLst/>
            <a:gdLst/>
            <a:ahLst/>
            <a:rect l="0" t="0" r="r" b="b"/>
            <a:pathLst>
              <a:path w="5590" h="510">
                <a:moveTo>
                  <a:pt x="0" y="127"/>
                </a:moveTo>
                <a:lnTo>
                  <a:pt x="4191" y="127"/>
                </a:lnTo>
                <a:lnTo>
                  <a:pt x="4191" y="0"/>
                </a:lnTo>
                <a:lnTo>
                  <a:pt x="5589" y="254"/>
                </a:lnTo>
                <a:lnTo>
                  <a:pt x="4191" y="509"/>
                </a:lnTo>
                <a:lnTo>
                  <a:pt x="4191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ffffff"/>
          </a:soli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92" name="Formula 9"/>
              <p:cNvSpPr txBox="1"/>
              <p:nvPr/>
            </p:nvSpPr>
            <p:spPr>
              <a:xfrm>
                <a:off x="4171320" y="2261520"/>
                <a:ext cx="1446120" cy="481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∂</m:t>
                        </m:r>
                        <m:r>
                          <m:t xml:space="preserve">U</m:t>
                        </m:r>
                      </m:num>
                      <m:den>
                        <m:r>
                          <m:t xml:space="preserve">∂</m:t>
                        </m:r>
                        <m:r>
                          <m:t xml:space="preserve">t</m:t>
                        </m:r>
                      </m:den>
                    </m:f>
                    <m:r>
                      <m:t xml:space="preserve">,</m:t>
                    </m:r>
                    <m:f>
                      <m:num>
                        <m:r>
                          <m:t xml:space="preserve">∂</m:t>
                        </m:r>
                        <m:r>
                          <m:t xml:space="preserve">ϵ</m:t>
                        </m:r>
                      </m:num>
                      <m:den>
                        <m:r>
                          <m:t xml:space="preserve">∂</m:t>
                        </m:r>
                        <m:r>
                          <m:t xml:space="preserve">t</m:t>
                        </m:r>
                      </m:den>
                    </m:f>
                    <m:r>
                      <m:t xml:space="preserve">,</m:t>
                    </m:r>
                    <m:f>
                      <m:num>
                        <m:r>
                          <m:t xml:space="preserve">∂</m:t>
                        </m:r>
                        <m:r>
                          <m:t xml:space="preserve">μ</m:t>
                        </m:r>
                      </m:num>
                      <m:den>
                        <m:r>
                          <m:t xml:space="preserve">∂</m:t>
                        </m:r>
                        <m:r>
                          <m:t xml:space="preserve">t</m:t>
                        </m:r>
                      </m:den>
                    </m:f>
                    <m:r>
                      <m:t xml:space="preserve">=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3" name="Formula 10"/>
              <p:cNvSpPr txBox="1"/>
              <p:nvPr/>
            </p:nvSpPr>
            <p:spPr>
              <a:xfrm>
                <a:off x="6387120" y="2745720"/>
                <a:ext cx="1518480" cy="388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Δ</m:t>
                        </m:r>
                        <m:r>
                          <m:t xml:space="preserve">+</m:t>
                        </m:r>
                        <m:sSubSup>
                          <m:e>
                            <m:r>
                              <m:t xml:space="preserve">k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  <m:sSup>
                          <m:e>
                            <m:r>
                              <m:t xml:space="preserve">n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e>
                    </m:d>
                    <m:acc>
                      <m:accPr>
                        <m:chr m:val="^"/>
                      </m:accPr>
                      <m:e>
                        <m:r>
                          <m:t xml:space="preserve">ξ</m:t>
                        </m:r>
                      </m:e>
                    </m:acc>
                    <m:r>
                      <m:t xml:space="preserve">=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p:sp>
        <p:nvSpPr>
          <p:cNvPr id="94" name="TextShape 11"/>
          <p:cNvSpPr txBox="1"/>
          <p:nvPr/>
        </p:nvSpPr>
        <p:spPr>
          <a:xfrm>
            <a:off x="6328800" y="3538080"/>
            <a:ext cx="265176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Contains all information about the media</a:t>
            </a:r>
            <a:endParaRPr b="0" lang="en-US" sz="14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95" name="Line 12"/>
          <p:cNvCxnSpPr>
            <a:stCxn id="94" idx="0"/>
            <a:endCxn id="93" idx="2"/>
          </p:cNvCxnSpPr>
          <p:nvPr/>
        </p:nvCxnSpPr>
        <p:spPr>
          <a:xfrm flipH="1" flipV="1">
            <a:off x="7146360" y="3133800"/>
            <a:ext cx="508680" cy="4046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mc:AlternateContent>
        <mc:Choice xmlns:a14="http://schemas.microsoft.com/office/drawing/2010/main" Requires="a14">
          <p:sp>
            <p:nvSpPr>
              <p:cNvPr id="96" name="Formula 13"/>
              <p:cNvSpPr txBox="1"/>
              <p:nvPr/>
            </p:nvSpPr>
            <p:spPr>
              <a:xfrm>
                <a:off x="4061160" y="3238920"/>
                <a:ext cx="1619280" cy="26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acc>
                          <m:accPr>
                            <m:chr m:val="⃗"/>
                          </m:accPr>
                          <m:e>
                            <m:r>
                              <m:t xml:space="preserve">E</m:t>
                            </m:r>
                          </m:e>
                        </m:acc>
                        <m:r>
                          <m:t xml:space="preserve">,</m:t>
                        </m:r>
                        <m:r>
                          <m:t xml:space="preserve">ψ</m:t>
                        </m:r>
                      </m:e>
                    </m:d>
                    <m:r>
                      <m:t xml:space="preserve">=</m:t>
                    </m:r>
                    <m:acc>
                      <m:accPr>
                        <m:chr m:val="^"/>
                      </m:accPr>
                      <m:e>
                        <m:r>
                          <m:t xml:space="preserve">ξ</m:t>
                        </m:r>
                      </m:e>
                    </m:acc>
                    <m:d>
                      <m:dPr>
                        <m:begChr m:val="("/>
                        <m:endChr m:val=")"/>
                      </m:dPr>
                      <m:e>
                        <m:acc>
                          <m:accPr>
                            <m:chr m:val="⃗"/>
                          </m:accPr>
                          <m:e>
                            <m:r>
                              <m:t xml:space="preserve">r</m:t>
                            </m:r>
                          </m:e>
                        </m:acc>
                      </m:e>
                    </m:d>
                    <m:r>
                      <m:t xml:space="preserve">⋅</m:t>
                    </m:r>
                    <m:r>
                      <m:t xml:space="preserve">T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97" name="CustomShape 14"/>
          <p:cNvSpPr/>
          <p:nvPr/>
        </p:nvSpPr>
        <p:spPr>
          <a:xfrm>
            <a:off x="6021360" y="2233800"/>
            <a:ext cx="2743200" cy="18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Helmholtz equation: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5"/>
          <p:cNvSpPr/>
          <p:nvPr/>
        </p:nvSpPr>
        <p:spPr>
          <a:xfrm>
            <a:off x="7315200" y="4674240"/>
            <a:ext cx="274320" cy="2743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6"/>
          <p:cNvSpPr/>
          <p:nvPr/>
        </p:nvSpPr>
        <p:spPr>
          <a:xfrm>
            <a:off x="194040" y="4662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Fundamental solution for homogeneous media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0" name="Formula 17"/>
              <p:cNvSpPr txBox="1"/>
              <p:nvPr/>
            </p:nvSpPr>
            <p:spPr>
              <a:xfrm>
                <a:off x="3391560" y="5522760"/>
                <a:ext cx="273492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^"/>
                      </m:accPr>
                      <m:e>
                        <m:r>
                          <m:t xml:space="preserve">ξ</m:t>
                        </m:r>
                      </m:e>
                    </m:acc>
                    <m:r>
                      <m:t xml:space="preserve">=</m:t>
                    </m:r>
                    <m:acc>
                      <m:accPr>
                        <m:chr m:val="^"/>
                      </m:accPr>
                      <m:e>
                        <m:r>
                          <m:t xml:space="preserve">A</m:t>
                        </m:r>
                      </m:e>
                    </m:acc>
                    <m:r>
                      <m:t xml:space="preserve">exp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i</m:t>
                        </m:r>
                        <m:acc>
                          <m:accPr>
                            <m:chr m:val="⃗"/>
                          </m:accPr>
                          <m:e>
                            <m:r>
                              <m:t xml:space="preserve">k</m:t>
                            </m:r>
                          </m:e>
                        </m:acc>
                        <m:r>
                          <m:t xml:space="preserve">⋅</m:t>
                        </m:r>
                        <m:acc>
                          <m:accPr>
                            <m:chr m:val="⃗"/>
                          </m:accPr>
                          <m:e>
                            <m:r>
                              <m:t xml:space="preserve">r</m:t>
                            </m:r>
                          </m:e>
                        </m:acc>
                      </m:e>
                    </m:d>
                    <m:r>
                      <m:t xml:space="preserve">,</m:t>
                    </m:r>
                    <m:r>
                      <m:t xml:space="preserve"> </m:t>
                    </m:r>
                    <m:acc>
                      <m:accPr>
                        <m:chr m:val="⃗"/>
                      </m:accPr>
                      <m:e>
                        <m:r>
                          <m:t xml:space="preserve">k</m:t>
                        </m:r>
                      </m:e>
                    </m:acc>
                    <m:r>
                      <m:t xml:space="preserve">=</m:t>
                    </m:r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k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</m:e>
                    </m:acc>
                    <m:r>
                      <m:t xml:space="preserve">⋅</m:t>
                    </m:r>
                    <m:r>
                      <m:t xml:space="preserve">n</m:t>
                    </m: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Plane wave in semi-infinite media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22840" y="1333800"/>
            <a:ext cx="3085560" cy="31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Helmholtz equation: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Doing separation of variables once again: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20/12/18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85DC707-FB0A-4D2E-96B3-D25BDB0196E0}" type="slidenum">
              <a:rPr b="0" lang="en-US" sz="1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5" name="Formula 5"/>
              <p:cNvSpPr txBox="1"/>
              <p:nvPr/>
            </p:nvSpPr>
            <p:spPr>
              <a:xfrm>
                <a:off x="611280" y="1820160"/>
                <a:ext cx="1598760" cy="36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Δ</m:t>
                        </m:r>
                        <m:r>
                          <m:t xml:space="preserve">+</m:t>
                        </m:r>
                        <m:r>
                          <m:t xml:space="preserve">k</m:t>
                        </m:r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z</m:t>
                                </m:r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e>
                    </m:d>
                    <m:acc>
                      <m:accPr>
                        <m:chr m:val="^"/>
                      </m:accPr>
                      <m:e>
                        <m:r>
                          <m:t xml:space="preserve">ξ</m:t>
                        </m:r>
                      </m:e>
                    </m:acc>
                    <m:r>
                      <m:t xml:space="preserve">=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6" name="Line 6"/>
          <p:cNvSpPr/>
          <p:nvPr/>
        </p:nvSpPr>
        <p:spPr>
          <a:xfrm>
            <a:off x="6345360" y="1900800"/>
            <a:ext cx="100584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7"/>
          <p:cNvSpPr/>
          <p:nvPr/>
        </p:nvSpPr>
        <p:spPr>
          <a:xfrm flipV="1">
            <a:off x="7363800" y="1900800"/>
            <a:ext cx="100584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8"/>
          <p:cNvSpPr/>
          <p:nvPr/>
        </p:nvSpPr>
        <p:spPr>
          <a:xfrm>
            <a:off x="7369200" y="2935080"/>
            <a:ext cx="1106280" cy="516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9"/>
          <p:cNvSpPr/>
          <p:nvPr/>
        </p:nvSpPr>
        <p:spPr>
          <a:xfrm flipV="1">
            <a:off x="6291360" y="1554480"/>
            <a:ext cx="0" cy="2103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10"/>
          <p:cNvSpPr txBox="1"/>
          <p:nvPr/>
        </p:nvSpPr>
        <p:spPr>
          <a:xfrm>
            <a:off x="6003360" y="148248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11"/>
          <p:cNvSpPr txBox="1"/>
          <p:nvPr/>
        </p:nvSpPr>
        <p:spPr>
          <a:xfrm>
            <a:off x="6003360" y="274248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12"/>
          <p:cNvSpPr txBox="1"/>
          <p:nvPr/>
        </p:nvSpPr>
        <p:spPr>
          <a:xfrm>
            <a:off x="8163360" y="2526480"/>
            <a:ext cx="439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13"/>
          <p:cNvSpPr txBox="1"/>
          <p:nvPr/>
        </p:nvSpPr>
        <p:spPr>
          <a:xfrm>
            <a:off x="8163360" y="2886840"/>
            <a:ext cx="439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4" name="Formula 14"/>
              <p:cNvSpPr txBox="1"/>
              <p:nvPr/>
            </p:nvSpPr>
            <p:spPr>
              <a:xfrm>
                <a:off x="611640" y="3008160"/>
                <a:ext cx="2521800" cy="1080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acc>
                          <m:accPr>
                            <m:chr m:val="^"/>
                          </m:accPr>
                          <m:e>
                            <m:r>
                              <m:t xml:space="preserve">ξ</m:t>
                            </m:r>
                          </m:e>
                        </m:acc>
                        <m:d>
                          <m:dPr>
                            <m:begChr m:val="("/>
                            <m:endChr m:val=")"/>
                          </m:dPr>
                          <m:e>
                            <m:acc>
                              <m:accPr>
                                <m:chr m:val="⃗"/>
                              </m:accPr>
                              <m:e>
                                <m:r>
                                  <m:t xml:space="preserve">r</m:t>
                                </m:r>
                              </m:e>
                            </m:acc>
                          </m:e>
                        </m:d>
                        <m:r>
                          <m:t xml:space="preserve">=</m:t>
                        </m:r>
                        <m:acc>
                          <m:accPr>
                            <m:chr m:val="^"/>
                          </m:accPr>
                          <m:e>
                            <m:r>
                              <m:t xml:space="preserve">A</m:t>
                            </m:r>
                          </m:e>
                        </m:acc>
                        <m:sSup>
                          <m:e>
                            <m:r>
                              <m:t xml:space="preserve">e</m:t>
                            </m:r>
                          </m:e>
                          <m:sup>
                            <m:r>
                              <m:t xml:space="preserve">i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k</m:t>
                                    </m:r>
                                  </m:e>
                                  <m:sub>
                                    <m:r>
                                      <m:t xml:space="preserve">x</m:t>
                                    </m:r>
                                  </m:sub>
                                </m:sSub>
                                <m:r>
                                  <m:t xml:space="preserve">⋅</m:t>
                                </m:r>
                                <m:r>
                                  <m:t xml:space="preserve">x</m:t>
                                </m:r>
                                <m:r>
                                  <m:t xml:space="preserve">+</m:t>
                                </m:r>
                                <m:sSub>
                                  <m:e>
                                    <m:r>
                                      <m:t xml:space="preserve">k</m:t>
                                    </m:r>
                                  </m:e>
                                  <m:sub>
                                    <m:r>
                                      <m:t xml:space="preserve">y</m:t>
                                    </m:r>
                                  </m:sub>
                                </m:sSub>
                                <m:r>
                                  <m:t xml:space="preserve">⋅</m:t>
                                </m:r>
                                <m:r>
                                  <m:t xml:space="preserve">y</m:t>
                                </m:r>
                              </m:e>
                            </m:d>
                          </m:sup>
                        </m:sSup>
                        <m:sSub>
                          <m:e>
                            <m:r>
                              <m:t xml:space="preserve">ξ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z</m:t>
                            </m:r>
                          </m:e>
                        </m:d>
                      </m:e>
                      <m:e>
                        <m:f>
                          <m:num>
                            <m:sSup>
                              <m:e>
                                <m:r>
                                  <m:t xml:space="preserve">d</m:t>
                                </m:r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  <m:sSub>
                              <m:e>
                                <m:r>
                                  <m:t xml:space="preserve">ξ</m:t>
                                </m:r>
                              </m:e>
                              <m:sub>
                                <m:r>
                                  <m:t xml:space="preserve">z</m:t>
                                </m:r>
                              </m:sub>
                            </m:sSub>
                          </m:num>
                          <m:den>
                            <m:r>
                              <m:t xml:space="preserve">d</m:t>
                            </m:r>
                            <m:sSup>
                              <m:e>
                                <m:r>
                                  <m:t xml:space="preserve">z</m:t>
                                </m:r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</m:den>
                        </m:f>
                        <m:r>
                          <m:t xml:space="preserve">+</m:t>
                        </m:r>
                        <m:sSubSup>
                          <m:e>
                            <m:r>
                              <m:t xml:space="preserve">k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z</m:t>
                            </m:r>
                          </m:e>
                        </m:d>
                        <m:sSub>
                          <m:e>
                            <m:r>
                              <m:t xml:space="preserve">ξ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0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p:sp>
        <p:nvSpPr>
          <p:cNvPr id="115" name="Line 15"/>
          <p:cNvSpPr/>
          <p:nvPr/>
        </p:nvSpPr>
        <p:spPr>
          <a:xfrm>
            <a:off x="6291360" y="2926080"/>
            <a:ext cx="23954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Shape 16"/>
          <p:cNvSpPr txBox="1"/>
          <p:nvPr/>
        </p:nvSpPr>
        <p:spPr>
          <a:xfrm>
            <a:off x="6400800" y="1737360"/>
            <a:ext cx="36576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17"/>
          <p:cNvSpPr txBox="1"/>
          <p:nvPr/>
        </p:nvSpPr>
        <p:spPr>
          <a:xfrm>
            <a:off x="8128800" y="3321360"/>
            <a:ext cx="36576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18"/>
          <p:cNvSpPr txBox="1"/>
          <p:nvPr/>
        </p:nvSpPr>
        <p:spPr>
          <a:xfrm>
            <a:off x="7948800" y="1737360"/>
            <a:ext cx="36576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9" name="Formula 19"/>
              <p:cNvSpPr txBox="1"/>
              <p:nvPr/>
            </p:nvSpPr>
            <p:spPr>
              <a:xfrm>
                <a:off x="3383280" y="1812600"/>
                <a:ext cx="2366640" cy="357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ξ</m:t>
                        </m:r>
                      </m:e>
                      <m:sub>
                        <m:r>
                          <m:t xml:space="preserve">zl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z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t</m:t>
                        </m:r>
                      </m:e>
                      <m:sub>
                        <m:r>
                          <m:t xml:space="preserve">l</m:t>
                        </m:r>
                      </m:sub>
                    </m:sSub>
                    <m:sSup>
                      <m:e>
                        <m:r>
                          <m:t xml:space="preserve">e</m:t>
                        </m:r>
                      </m:e>
                      <m:sup>
                        <m:r>
                          <m:t xml:space="preserve">i</m:t>
                        </m:r>
                        <m:sSub>
                          <m:e>
                            <m:r>
                              <m:t xml:space="preserve">k</m:t>
                            </m:r>
                          </m:e>
                          <m:sub>
                            <m:r>
                              <m:t xml:space="preserve">zl</m:t>
                            </m:r>
                          </m:sub>
                        </m:sSub>
                        <m:r>
                          <m:t xml:space="preserve">z</m:t>
                        </m:r>
                      </m:sup>
                    </m:sSup>
                    <m:r>
                      <m:t xml:space="preserve">+</m:t>
                    </m:r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l</m:t>
                        </m:r>
                      </m:sub>
                    </m:sSub>
                    <m:sSup>
                      <m:e>
                        <m:r>
                          <m:t xml:space="preserve">e</m:t>
                        </m:r>
                      </m:e>
                      <m:sup>
                        <m:r>
                          <m:t xml:space="preserve">−</m:t>
                        </m:r>
                        <m:r>
                          <m:t xml:space="preserve">i</m:t>
                        </m:r>
                        <m:sSub>
                          <m:e>
                            <m:r>
                              <m:t xml:space="preserve">k</m:t>
                            </m:r>
                          </m:e>
                          <m:sub>
                            <m:r>
                              <m:t xml:space="preserve">zl</m:t>
                            </m:r>
                          </m:sub>
                        </m:sSub>
                        <m:r>
                          <m:t xml:space="preserve">z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120" name="Line 20"/>
          <p:cNvSpPr/>
          <p:nvPr/>
        </p:nvSpPr>
        <p:spPr>
          <a:xfrm>
            <a:off x="3252960" y="1463040"/>
            <a:ext cx="0" cy="2743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21"/>
          <p:cNvSpPr/>
          <p:nvPr/>
        </p:nvSpPr>
        <p:spPr>
          <a:xfrm>
            <a:off x="5916960" y="1463040"/>
            <a:ext cx="0" cy="2743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22"/>
          <p:cNvSpPr/>
          <p:nvPr/>
        </p:nvSpPr>
        <p:spPr>
          <a:xfrm>
            <a:off x="91440" y="4206240"/>
            <a:ext cx="88696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3"/>
          <p:cNvSpPr/>
          <p:nvPr/>
        </p:nvSpPr>
        <p:spPr>
          <a:xfrm>
            <a:off x="3030840" y="1333800"/>
            <a:ext cx="3085560" cy="31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Generic solution: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Boundary conditions: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4" name="Formula 24"/>
              <p:cNvSpPr txBox="1"/>
              <p:nvPr/>
            </p:nvSpPr>
            <p:spPr>
              <a:xfrm>
                <a:off x="3383280" y="2650320"/>
                <a:ext cx="2172600" cy="1313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1</m:t>
                        </m:r>
                      </m:e>
                      <m:e>
                        <m:sSub>
                          <m:e>
                            <m:r>
                              <m:t xml:space="preserve">r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0</m:t>
                        </m:r>
                      </m:e>
                      <m:e>
                        <m:acc>
                          <m:accPr>
                            <m:chr m:val="^"/>
                          </m:accPr>
                          <m:e>
                            <m:r>
                              <m:t xml:space="preserve">ξ</m:t>
                            </m:r>
                          </m:e>
                        </m:acc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z</m:t>
                            </m:r>
                            <m:r>
                              <m:t xml:space="preserve">=</m:t>
                            </m:r>
                            <m:r>
                              <m:t xml:space="preserve">+</m:t>
                            </m:r>
                            <m:r>
                              <m:t xml:space="preserve">0</m:t>
                            </m:r>
                          </m:e>
                        </m:d>
                        <m:r>
                          <m:t xml:space="preserve">=</m:t>
                        </m:r>
                        <m:acc>
                          <m:accPr>
                            <m:chr m:val="^"/>
                          </m:accPr>
                          <m:e>
                            <m:r>
                              <m:t xml:space="preserve">ξ</m:t>
                            </m:r>
                          </m:e>
                        </m:acc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z</m:t>
                            </m:r>
                            <m:r>
                              <m:t xml:space="preserve">=</m:t>
                            </m:r>
                            <m:r>
                              <m:t xml:space="preserve">−</m:t>
                            </m:r>
                            <m:r>
                              <m:t xml:space="preserve">0</m:t>
                            </m:r>
                          </m:e>
                        </m:d>
                      </m:e>
                      <m:e>
                        <m:f>
                          <m:num>
                            <m:r>
                              <m:t xml:space="preserve">∂</m:t>
                            </m:r>
                            <m:acc>
                              <m:accPr>
                                <m:chr m:val="^"/>
                              </m:accPr>
                              <m:e>
                                <m:r>
                                  <m:t xml:space="preserve">ξ</m:t>
                                </m:r>
                              </m:e>
                            </m:acc>
                          </m:num>
                          <m:den>
                            <m:r>
                              <m:t xml:space="preserve">∂</m:t>
                            </m:r>
                            <m:r>
                              <m:t xml:space="preserve">z</m:t>
                            </m:r>
                          </m:den>
                        </m:f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z</m:t>
                            </m:r>
                            <m:r>
                              <m:t xml:space="preserve">=</m:t>
                            </m:r>
                            <m:r>
                              <m:t xml:space="preserve">+</m:t>
                            </m:r>
                            <m:r>
                              <m:t xml:space="preserve">0</m:t>
                            </m:r>
                          </m:e>
                        </m:d>
                        <m:r>
                          <m:t xml:space="preserve">=</m:t>
                        </m:r>
                        <m:f>
                          <m:num>
                            <m:r>
                              <m:t xml:space="preserve">∂</m:t>
                            </m:r>
                            <m:acc>
                              <m:accPr>
                                <m:chr m:val="^"/>
                              </m:accPr>
                              <m:e>
                                <m:r>
                                  <m:t xml:space="preserve">ξ</m:t>
                                </m:r>
                              </m:e>
                            </m:acc>
                          </m:num>
                          <m:den>
                            <m:r>
                              <m:t xml:space="preserve">∂</m:t>
                            </m:r>
                            <m:r>
                              <m:t xml:space="preserve">z</m:t>
                            </m:r>
                          </m:den>
                        </m:f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z</m:t>
                            </m:r>
                            <m:r>
                              <m:t xml:space="preserve">=</m:t>
                            </m:r>
                            <m:r>
                              <m:t xml:space="preserve">−</m:t>
                            </m:r>
                            <m:r>
                              <m:t xml:space="preserve">0</m:t>
                            </m:r>
                          </m:e>
                        </m:d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Note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94040" y="1333800"/>
            <a:ext cx="8754840" cy="50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When you have inserted a new slide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you can choose a layout (Titelfolie/title slide, Leer/empty slide etc.) using the right mouse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For activation of the footer (to show the date, add text or show slide number)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go to „Einfügen/Insert “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choose „Kopf- und Fußzeile/head and footer“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activate „Datum und Uhrzeit/date and time“, „Foliennummer/slide number“ and/or „Fußzeile/footer“ (in the field „Fußzeile/footer“ you can add text)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you can choose not to display the footer on the title page at the end of the window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12/14/18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8B1D52E-DEAF-4148-945D-757EDBE0D9AE}" type="slidenum">
              <a:rPr b="0" lang="en-US" sz="1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Note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94040" y="1333800"/>
            <a:ext cx="8754840" cy="50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When you have inserted a new slide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you can choose a layout (Titelfolie/title slide, Leer/empty slide etc.) using the right mouse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For activation of the footer (to show the date, add text or show slide number)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go to „Einfügen/Insert “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choose „Kopf- und Fußzeile/head and footer“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activate „Datum und Uhrzeit/date and time“, „Foliennummer/slide number“ and/or „Fußzeile/footer“ (in the field „Fußzeile/footer“ you can add text)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you can choose not to display the footer on the title page at the end of the window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12/14/18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9F9555F-494F-43FA-9BB9-10DA434651A9}" type="slidenum">
              <a:rPr b="0" lang="en-US" sz="1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Note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94040" y="1333800"/>
            <a:ext cx="8754840" cy="50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When you have inserted a new slide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you can choose a layout (Titelfolie/title slide, Leer/empty slide etc.) using the right mouse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For activation of the footer (to show the date, add text or show slide number)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go to „Einfügen/Insert “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choose „Kopf- und Fußzeile/head and footer“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activate „Datum und Uhrzeit/date and time“, „Foliennummer/slide number“ and/or „Fußzeile/footer“ (in the field „Fußzeile/footer“ you can add text)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you can choose not to display the footer on the title page at the end of the window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12/14/18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10089F3-6357-4880-9C52-BC50C1672362}" type="slidenum">
              <a:rPr b="0" lang="en-US" sz="1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Note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94040" y="1333800"/>
            <a:ext cx="8754840" cy="50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When you have inserted a new slide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you can choose a layout (Titelfolie/title slide, Leer/empty slide etc.) using the right mouse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For activation of the footer (to show the date, add text or show slide number)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go to „Einfügen/Insert “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choose „Kopf- und Fußzeile/head and footer“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activate „Datum und Uhrzeit/date and time“, „Foliennummer/slide number“ and/or „Fußzeile/footer“ (in the field „Fußzeile/footer“ you can add text)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you can choose not to display the footer on the title page at the end of the window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12/14/18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3F37A74-7C9D-4EE3-9D54-22C85D659EC8}" type="slidenum">
              <a:rPr b="0" lang="en-US" sz="1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Application>LibreOffice/5.1.6.2$Linux_X86_64 LibreOffice_project/10m0$Build-2</Application>
  <Words>211</Words>
  <Paragraphs>12</Paragraphs>
  <Company>--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2012-04-16T07:26:40Z</dcterms:created>
  <dc:creator>--</dc:creator>
  <dc:description/>
  <dc:language>en-US</dc:language>
  <cp:lastModifiedBy/>
  <cp:lastPrinted>2014-07-30T09:56:14Z</cp:lastPrinted>
  <dcterms:modified xsi:type="dcterms:W3CDTF">2018-12-14T18:45:57Z</dcterms:modified>
  <cp:revision>180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--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