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3" r:id="rId6"/>
    <p:sldId id="259" r:id="rId7"/>
    <p:sldId id="260" r:id="rId8"/>
    <p:sldId id="274" r:id="rId9"/>
    <p:sldId id="273" r:id="rId10"/>
    <p:sldId id="267" r:id="rId11"/>
    <p:sldId id="268" r:id="rId12"/>
    <p:sldId id="264" r:id="rId13"/>
    <p:sldId id="275" r:id="rId14"/>
    <p:sldId id="269" r:id="rId15"/>
    <p:sldId id="270" r:id="rId16"/>
    <p:sldId id="276" r:id="rId17"/>
    <p:sldId id="277" r:id="rId18"/>
    <p:sldId id="278" r:id="rId19"/>
    <p:sldId id="271" r:id="rId2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3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t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3"/>
          <p:cNvPicPr/>
          <p:nvPr/>
        </p:nvPicPr>
        <p:blipFill>
          <a:blip r:embed="rId14"/>
          <a:srcRect l="-2122" t="6299" r="2122" b="-487"/>
          <a:stretch/>
        </p:blipFill>
        <p:spPr>
          <a:xfrm>
            <a:off x="0" y="6840"/>
            <a:ext cx="9143280" cy="806400"/>
          </a:xfrm>
          <a:prstGeom prst="rect">
            <a:avLst/>
          </a:prstGeom>
          <a:ln>
            <a:noFill/>
          </a:ln>
        </p:spPr>
      </p:pic>
      <p:pic>
        <p:nvPicPr>
          <p:cNvPr id="10" name="Bild 14"/>
          <p:cNvPicPr/>
          <p:nvPr/>
        </p:nvPicPr>
        <p:blipFill>
          <a:blip r:embed="rId14"/>
          <a:srcRect r="2398"/>
          <a:stretch/>
        </p:blipFill>
        <p:spPr>
          <a:xfrm rot="10800000">
            <a:off x="17849160" y="7716600"/>
            <a:ext cx="8924040" cy="855720"/>
          </a:xfrm>
          <a:prstGeom prst="rect">
            <a:avLst/>
          </a:prstGeom>
          <a:ln>
            <a:noFill/>
          </a:ln>
        </p:spPr>
      </p:pic>
      <p:pic>
        <p:nvPicPr>
          <p:cNvPr id="2" name="Grafik 16"/>
          <p:cNvPicPr/>
          <p:nvPr/>
        </p:nvPicPr>
        <p:blipFill>
          <a:blip r:embed="rId15"/>
          <a:stretch/>
        </p:blipFill>
        <p:spPr>
          <a:xfrm>
            <a:off x="7817040" y="197280"/>
            <a:ext cx="1026000" cy="480960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16"/>
          <a:stretch/>
        </p:blipFill>
        <p:spPr>
          <a:xfrm>
            <a:off x="379080" y="6339600"/>
            <a:ext cx="945000" cy="302400"/>
          </a:xfrm>
          <a:prstGeom prst="rect">
            <a:avLst/>
          </a:prstGeom>
          <a:ln>
            <a:noFill/>
          </a:ln>
        </p:spPr>
      </p:pic>
      <p:pic>
        <p:nvPicPr>
          <p:cNvPr id="4" name="Picture 2"/>
          <p:cNvPicPr/>
          <p:nvPr/>
        </p:nvPicPr>
        <p:blipFill>
          <a:blip r:embed="rId17"/>
          <a:stretch/>
        </p:blipFill>
        <p:spPr>
          <a:xfrm>
            <a:off x="1874880" y="6353640"/>
            <a:ext cx="1078920" cy="29124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18"/>
          <a:stretch/>
        </p:blipFill>
        <p:spPr>
          <a:xfrm>
            <a:off x="3514320" y="6323760"/>
            <a:ext cx="991440" cy="31824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302040" y="6078240"/>
            <a:ext cx="1229400" cy="18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MLZ is a cooperation between: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Bild 3"/>
          <p:cNvPicPr/>
          <p:nvPr/>
        </p:nvPicPr>
        <p:blipFill>
          <a:blip r:embed="rId14"/>
          <a:srcRect l="-2122" t="36483" r="2122" b="-487"/>
          <a:stretch/>
        </p:blipFill>
        <p:spPr>
          <a:xfrm>
            <a:off x="0" y="4320"/>
            <a:ext cx="9143280" cy="547560"/>
          </a:xfrm>
          <a:prstGeom prst="rect">
            <a:avLst/>
          </a:prstGeom>
          <a:ln>
            <a:noFill/>
          </a:ln>
        </p:spPr>
      </p:pic>
      <p:pic>
        <p:nvPicPr>
          <p:cNvPr id="44" name="Bild 14"/>
          <p:cNvPicPr/>
          <p:nvPr/>
        </p:nvPicPr>
        <p:blipFill>
          <a:blip r:embed="rId14"/>
          <a:srcRect t="49269" r="2098"/>
          <a:stretch/>
        </p:blipFill>
        <p:spPr>
          <a:xfrm rot="10800000">
            <a:off x="17903880" y="7292160"/>
            <a:ext cx="8951400" cy="433800"/>
          </a:xfrm>
          <a:prstGeom prst="rect">
            <a:avLst/>
          </a:prstGeom>
          <a:ln>
            <a:noFill/>
          </a:ln>
        </p:spPr>
      </p:pic>
      <p:pic>
        <p:nvPicPr>
          <p:cNvPr id="45" name="Grafik 26"/>
          <p:cNvPicPr/>
          <p:nvPr/>
        </p:nvPicPr>
        <p:blipFill>
          <a:blip r:embed="rId15"/>
          <a:stretch/>
        </p:blipFill>
        <p:spPr>
          <a:xfrm>
            <a:off x="8098560" y="100800"/>
            <a:ext cx="755640" cy="354240"/>
          </a:xfrm>
          <a:prstGeom prst="rect">
            <a:avLst/>
          </a:prstGeom>
          <a:ln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hyperlink" Target="http://henke.lbl.gov/optical_constants/getdb2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hyperlink" Target="https://webapps.frm2.tum.de/intranet/neutroncalc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pps.frm2.tum.de/intranet/neutroncalc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pps.frm2.tum.de/intranet/neutroncalc/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49840" y="1577880"/>
            <a:ext cx="8639280" cy="21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249840" y="3178396"/>
            <a:ext cx="8639280" cy="23882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36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Reflectometry in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BornAgain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overview</a:t>
            </a:r>
            <a:b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36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Dmitry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Yurov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94040" y="66672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Beam effects: divergence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94040" y="1333800"/>
            <a:ext cx="4499880" cy="401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Total divergence impact on </a:t>
            </a:r>
            <a:r>
              <a:rPr lang="en-US" sz="2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q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:</a:t>
            </a: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Wavelength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divergence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at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small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angles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:</a:t>
            </a: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de-DE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de-DE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de-DE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Angular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divergence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at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small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angles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</a:t>
            </a:r>
            <a:r>
              <a:rPr lang="en-US" sz="1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/12/18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159560" y="6499440"/>
            <a:ext cx="6938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8287555" y="6529163"/>
            <a:ext cx="663845" cy="24475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9F9555F-494F-43FA-9BB9-10DA434651A9}" type="slidenum"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95520" y="1327399"/>
            <a:ext cx="4470400" cy="5079240"/>
            <a:chOff x="10424160" y="825800"/>
            <a:chExt cx="4348480" cy="48561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161" y="3094434"/>
              <a:ext cx="4348479" cy="258746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160" y="825800"/>
              <a:ext cx="4348480" cy="226863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6989" y="1869495"/>
                <a:ext cx="3978333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Δ</m:t>
                                      </m:r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89" y="1869495"/>
                <a:ext cx="3978333" cy="818366"/>
              </a:xfrm>
              <a:prstGeom prst="rect">
                <a:avLst/>
              </a:prstGeom>
              <a:blipFill>
                <a:blip r:embed="rId4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15179" y="3700276"/>
                <a:ext cx="3016660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)≈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79" y="3700276"/>
                <a:ext cx="3016660" cy="5194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89695" y="4972505"/>
                <a:ext cx="3267626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)≈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95" y="4972505"/>
                <a:ext cx="3267626" cy="5260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5649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94040" y="66672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Materials: index of refraction vs SLD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47240" y="1241299"/>
            <a:ext cx="8756280" cy="1691431"/>
            <a:chOff x="147240" y="1414019"/>
            <a:chExt cx="8756280" cy="1691431"/>
          </a:xfrm>
        </p:grpSpPr>
        <p:sp>
          <p:nvSpPr>
            <p:cNvPr id="12" name="CustomShape 14"/>
            <p:cNvSpPr/>
            <p:nvPr/>
          </p:nvSpPr>
          <p:spPr>
            <a:xfrm>
              <a:off x="147240" y="1414019"/>
              <a:ext cx="8756280" cy="169143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720" algn="ctr">
                <a:lnSpc>
                  <a:spcPct val="100000"/>
                </a:lnSpc>
                <a:buClr>
                  <a:srgbClr val="000000"/>
                </a:buClr>
                <a:buSzPct val="70000"/>
              </a:pPr>
              <a:r>
                <a:rPr lang="en-US" sz="2200" b="0" strike="noStrike" spc="-1" dirty="0" smtClean="0"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Index of refraction</a:t>
              </a:r>
            </a:p>
            <a:p>
              <a:pPr marL="268200" indent="-267480">
                <a:lnSpc>
                  <a:spcPct val="100000"/>
                </a:lnSpc>
                <a:buClr>
                  <a:srgbClr val="000000"/>
                </a:buClr>
                <a:buSzPct val="70000"/>
                <a:buFont typeface="Wingdings" charset="2"/>
                <a:buChar char=""/>
              </a:pPr>
              <a:endParaRPr lang="de-D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endParaRPr>
            </a:p>
            <a:p>
              <a:pPr marL="268200" indent="-267480">
                <a:lnSpc>
                  <a:spcPct val="100000"/>
                </a:lnSpc>
                <a:buClr>
                  <a:srgbClr val="000000"/>
                </a:buClr>
                <a:buSzPct val="70000"/>
                <a:buFont typeface="Wingdings" charset="2"/>
                <a:buChar char=""/>
              </a:pPr>
              <a:endPara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endParaRPr>
            </a:p>
            <a:p>
              <a:pPr marL="268200" indent="-267480">
                <a:lnSpc>
                  <a:spcPct val="100000"/>
                </a:lnSpc>
                <a:buClr>
                  <a:srgbClr val="000000"/>
                </a:buClr>
                <a:buSzPct val="70000"/>
                <a:buFont typeface="Wingdings" charset="2"/>
                <a:buChar char=""/>
              </a:pPr>
              <a:r>
                <a:rPr lang="de-DE" sz="20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Depends</a:t>
              </a:r>
              <a:r>
                <a:rPr lang="de-DE" sz="2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 on </a:t>
              </a:r>
              <a:r>
                <a:rPr lang="de-DE" sz="20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wavelength</a:t>
              </a:r>
              <a:endPara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endParaRPr>
            </a:p>
            <a:p>
              <a:pPr marL="268200" indent="-267480">
                <a:lnSpc>
                  <a:spcPct val="100000"/>
                </a:lnSpc>
                <a:buClr>
                  <a:srgbClr val="000000"/>
                </a:buClr>
                <a:buSzPct val="70000"/>
                <a:buFont typeface="Wingdings" charset="2"/>
                <a:buChar char=""/>
              </a:pPr>
              <a:r>
                <a:rPr lang="de-DE" sz="2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X-</a:t>
              </a:r>
              <a:r>
                <a:rPr lang="de-DE" sz="20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ray</a:t>
              </a:r>
              <a:r>
                <a:rPr lang="de-DE" sz="2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 </a:t>
              </a:r>
              <a:r>
                <a:rPr lang="de-DE" sz="20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data</a:t>
              </a:r>
              <a:r>
                <a:rPr lang="de-DE" sz="2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 </a:t>
              </a:r>
              <a:r>
                <a:rPr lang="de-DE" sz="20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ea typeface="Arial Unicode MS"/>
                </a:rPr>
                <a:t>at </a:t>
              </a:r>
              <a:r>
                <a:rPr lang="de-DE" sz="20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ea typeface="Arial Unicode MS"/>
                  <a:hlinkClick r:id="rId2"/>
                </a:rPr>
                <a:t>http://henke.lbl.gov/optical_constants/getdb2.html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Formula 10"/>
                <p:cNvSpPr txBox="1"/>
                <p:nvPr/>
              </p:nvSpPr>
              <p:spPr>
                <a:xfrm>
                  <a:off x="194040" y="1877554"/>
                  <a:ext cx="8709480" cy="432443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ar-AE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13" name="Formula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040" y="1877554"/>
                  <a:ext cx="8709480" cy="43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2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</a:t>
            </a:r>
            <a:r>
              <a:rPr lang="en-US" sz="1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/12/18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159560" y="6499440"/>
            <a:ext cx="6938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8160120" y="6499440"/>
            <a:ext cx="74340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9F9555F-494F-43FA-9BB9-10DA434651A9}" type="slidenum"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11</a:t>
            </a:fld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94040" y="3215216"/>
            <a:ext cx="8709481" cy="3070863"/>
            <a:chOff x="194040" y="3337136"/>
            <a:chExt cx="8709481" cy="3070863"/>
          </a:xfrm>
        </p:grpSpPr>
        <p:sp>
          <p:nvSpPr>
            <p:cNvPr id="15" name="CustomShape 14"/>
            <p:cNvSpPr/>
            <p:nvPr/>
          </p:nvSpPr>
          <p:spPr>
            <a:xfrm>
              <a:off x="194040" y="3337136"/>
              <a:ext cx="8709480" cy="307086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720" algn="ctr">
                <a:lnSpc>
                  <a:spcPct val="100000"/>
                </a:lnSpc>
                <a:buClr>
                  <a:srgbClr val="000000"/>
                </a:buClr>
                <a:buSzPct val="70000"/>
              </a:pPr>
              <a:r>
                <a:rPr lang="en-US" sz="2200" b="0" strike="noStrike" spc="-1" dirty="0" smtClean="0"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Scattering length density (SLD)</a:t>
              </a:r>
            </a:p>
            <a:p>
              <a:pPr marL="268200" indent="-267480">
                <a:lnSpc>
                  <a:spcPct val="100000"/>
                </a:lnSpc>
                <a:buClr>
                  <a:srgbClr val="000000"/>
                </a:buClr>
                <a:buSzPct val="70000"/>
                <a:buFont typeface="Wingdings" charset="2"/>
                <a:buChar char=""/>
              </a:pPr>
              <a:endParaRPr lang="de-D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endParaRPr>
            </a:p>
            <a:p>
              <a:pPr marL="720">
                <a:lnSpc>
                  <a:spcPct val="100000"/>
                </a:lnSpc>
                <a:buClr>
                  <a:srgbClr val="000000"/>
                </a:buClr>
                <a:buSzPct val="70000"/>
              </a:pPr>
              <a:endPara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endParaRPr>
            </a:p>
            <a:p>
              <a:pPr marL="268200" indent="-267480">
                <a:lnSpc>
                  <a:spcPct val="100000"/>
                </a:lnSpc>
                <a:buClr>
                  <a:srgbClr val="000000"/>
                </a:buClr>
                <a:buSzPct val="70000"/>
                <a:buFont typeface="Wingdings" charset="2"/>
                <a:buChar char=""/>
              </a:pPr>
              <a:r>
                <a:rPr lang="de-DE" sz="2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Can </a:t>
              </a:r>
              <a:r>
                <a:rPr lang="de-DE" sz="20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be</a:t>
              </a:r>
              <a:r>
                <a:rPr lang="de-DE" sz="2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 </a:t>
              </a:r>
              <a:r>
                <a:rPr lang="de-DE" sz="20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interpreted</a:t>
              </a:r>
              <a:r>
                <a:rPr lang="de-DE" sz="2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 </a:t>
              </a:r>
              <a:r>
                <a:rPr lang="de-DE" sz="20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as</a:t>
              </a:r>
              <a:r>
                <a:rPr lang="de-DE" sz="2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 </a:t>
              </a:r>
              <a:r>
                <a:rPr lang="de-DE" sz="20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normalized</a:t>
              </a:r>
              <a:r>
                <a:rPr lang="de-DE" sz="2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 potential </a:t>
              </a:r>
              <a:r>
                <a:rPr lang="de-DE" sz="20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of</a:t>
              </a:r>
              <a:r>
                <a:rPr lang="de-DE" sz="2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 </a:t>
              </a:r>
              <a:r>
                <a:rPr lang="de-DE" sz="20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interaction</a:t>
              </a:r>
              <a:endPara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endParaRPr>
            </a:p>
            <a:p>
              <a:pPr marL="268200" indent="-267480">
                <a:lnSpc>
                  <a:spcPct val="100000"/>
                </a:lnSpc>
                <a:buClr>
                  <a:srgbClr val="000000"/>
                </a:buClr>
                <a:buSzPct val="70000"/>
                <a:buFont typeface="Wingdings" charset="2"/>
                <a:buChar char=""/>
              </a:pPr>
              <a:r>
                <a:rPr lang="de-DE" sz="2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Interaction </a:t>
              </a:r>
              <a:r>
                <a:rPr lang="de-DE" sz="20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with</a:t>
              </a:r>
              <a:r>
                <a:rPr lang="de-DE" sz="2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 </a:t>
              </a:r>
              <a:r>
                <a:rPr lang="de-DE" sz="20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neutrons</a:t>
              </a:r>
              <a:r>
                <a:rPr lang="de-DE" sz="2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:</a:t>
              </a:r>
            </a:p>
            <a:p>
              <a:pPr marL="268200" indent="-267480">
                <a:lnSpc>
                  <a:spcPct val="100000"/>
                </a:lnSpc>
                <a:buClr>
                  <a:srgbClr val="000000"/>
                </a:buClr>
                <a:buSzPct val="70000"/>
                <a:buFont typeface="Wingdings" charset="2"/>
                <a:buChar char=""/>
              </a:pPr>
              <a:endPara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endParaRPr>
            </a:p>
            <a:p>
              <a:pPr marL="268200" indent="-267480">
                <a:lnSpc>
                  <a:spcPct val="100000"/>
                </a:lnSpc>
                <a:buClr>
                  <a:srgbClr val="000000"/>
                </a:buClr>
                <a:buSzPct val="70000"/>
                <a:buFont typeface="Wingdings" charset="2"/>
                <a:buChar char=""/>
              </a:pPr>
              <a:endPara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endParaRPr>
            </a:p>
            <a:p>
              <a:pPr marL="268200" indent="-267480">
                <a:lnSpc>
                  <a:spcPct val="100000"/>
                </a:lnSpc>
                <a:buClr>
                  <a:srgbClr val="000000"/>
                </a:buClr>
                <a:buSzPct val="70000"/>
                <a:buFont typeface="Wingdings" charset="2"/>
                <a:buChar char=""/>
              </a:pPr>
              <a:endPara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endParaRPr>
            </a:p>
            <a:p>
              <a:pPr marL="268200" indent="-267480">
                <a:lnSpc>
                  <a:spcPct val="100000"/>
                </a:lnSpc>
                <a:buClr>
                  <a:srgbClr val="000000"/>
                </a:buClr>
                <a:buSzPct val="70000"/>
                <a:buFont typeface="Wingdings" charset="2"/>
                <a:buChar char=""/>
              </a:pPr>
              <a:endPara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endParaRPr>
            </a:p>
            <a:p>
              <a:pPr marL="268200" indent="-267480">
                <a:lnSpc>
                  <a:spcPct val="100000"/>
                </a:lnSpc>
                <a:buClr>
                  <a:srgbClr val="000000"/>
                </a:buClr>
                <a:buSzPct val="70000"/>
                <a:buFont typeface="Wingdings" charset="2"/>
                <a:buChar char=""/>
              </a:pPr>
              <a:r>
                <a:rPr lang="de-DE" sz="20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Neutron </a:t>
              </a:r>
              <a:r>
                <a:rPr lang="de-DE" sz="20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data</a:t>
              </a:r>
              <a:r>
                <a:rPr lang="de-DE" sz="20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 </a:t>
              </a:r>
              <a:r>
                <a:rPr lang="de-DE" sz="2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ea typeface="Arial Unicode MS"/>
                </a:rPr>
                <a:t>at </a:t>
              </a:r>
              <a:r>
                <a:rPr lang="de-DE" sz="20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ea typeface="Arial Unicode MS"/>
                  <a:hlinkClick r:id="rId4"/>
                </a:rPr>
                <a:t>https://webapps.frm2.tum.de/intranet/neutroncalc/</a:t>
              </a:r>
              <a:endParaRPr lang="en-US" sz="1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Formula 10"/>
                <p:cNvSpPr txBox="1"/>
                <p:nvPr/>
              </p:nvSpPr>
              <p:spPr>
                <a:xfrm>
                  <a:off x="194041" y="3723072"/>
                  <a:ext cx="8709480" cy="689245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ar-AE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 − 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r>
                          <a:rPr lang="de-DE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16" name="Formula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041" y="3723072"/>
                  <a:ext cx="8709480" cy="68924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/>
            <p:cNvGrpSpPr/>
            <p:nvPr/>
          </p:nvGrpSpPr>
          <p:grpSpPr>
            <a:xfrm>
              <a:off x="2413260" y="5128280"/>
              <a:ext cx="4224239" cy="875103"/>
              <a:chOff x="1159560" y="5402117"/>
              <a:chExt cx="4224239" cy="8751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Formula 10"/>
                  <p:cNvSpPr txBox="1"/>
                  <p:nvPr/>
                </p:nvSpPr>
                <p:spPr>
                  <a:xfrm>
                    <a:off x="1159560" y="5402117"/>
                    <a:ext cx="1919239" cy="453756"/>
                  </a:xfrm>
                  <a:prstGeom prst="rect">
                    <a:avLst/>
                  </a:prstGeom>
                </p:spPr>
                <p:txBody>
                  <a:bodyPr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𝑎𝑏𝑠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≫ 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𝑖𝑛𝑐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17" name="Formula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560" y="5402117"/>
                    <a:ext cx="1919239" cy="45375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Formula 10"/>
                  <p:cNvSpPr txBox="1"/>
                  <p:nvPr/>
                </p:nvSpPr>
                <p:spPr>
                  <a:xfrm>
                    <a:off x="1159560" y="5823464"/>
                    <a:ext cx="1919239" cy="453756"/>
                  </a:xfrm>
                  <a:prstGeom prst="rect">
                    <a:avLst/>
                  </a:prstGeom>
                </p:spPr>
                <p:txBody>
                  <a:bodyPr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𝑎𝑏𝑠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18" name="Formula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560" y="5823464"/>
                    <a:ext cx="1919239" cy="45375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Right Brace 4"/>
              <p:cNvSpPr/>
              <p:nvPr/>
            </p:nvSpPr>
            <p:spPr>
              <a:xfrm>
                <a:off x="2834640" y="5457167"/>
                <a:ext cx="244159" cy="765003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ight Arrow 5"/>
              <p:cNvSpPr/>
              <p:nvPr/>
            </p:nvSpPr>
            <p:spPr>
              <a:xfrm>
                <a:off x="3220720" y="5710336"/>
                <a:ext cx="487680" cy="25400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Formula 10"/>
                  <p:cNvSpPr txBox="1"/>
                  <p:nvPr/>
                </p:nvSpPr>
                <p:spPr>
                  <a:xfrm>
                    <a:off x="3464560" y="5610458"/>
                    <a:ext cx="1919239" cy="453756"/>
                  </a:xfrm>
                  <a:prstGeom prst="rect">
                    <a:avLst/>
                  </a:prstGeom>
                </p:spPr>
                <p:txBody>
                  <a:bodyPr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≈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𝑐𝑜𝑛𝑠𝑡</m:t>
                          </m:r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21" name="Formula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4560" y="5610458"/>
                    <a:ext cx="1919239" cy="45375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495325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94040" y="66672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Materials: index of refraction vs SLD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</a:t>
            </a:r>
            <a:r>
              <a:rPr lang="en-US" sz="1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/12/18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159560" y="6499440"/>
            <a:ext cx="6938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8160120" y="6499440"/>
            <a:ext cx="74340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9F9555F-494F-43FA-9BB9-10DA434651A9}" type="slidenum"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CustomShape 14"/>
          <p:cNvSpPr/>
          <p:nvPr/>
        </p:nvSpPr>
        <p:spPr>
          <a:xfrm>
            <a:off x="194040" y="1544320"/>
            <a:ext cx="4377960" cy="45618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 algn="ctr">
              <a:lnSpc>
                <a:spcPct val="150000"/>
              </a:lnSpc>
              <a:buClr>
                <a:srgbClr val="000000"/>
              </a:buClr>
              <a:buSzPct val="70000"/>
            </a:pP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Arial Unicode MS"/>
                <a:cs typeface="Courier New" panose="02070309020205020404" pitchFamily="49" charset="0"/>
              </a:rPr>
              <a:t>Homogeneous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Arial Unicode MS"/>
                <a:cs typeface="Courier New" panose="02070309020205020404" pitchFamily="49" charset="0"/>
              </a:rPr>
              <a:t>Material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ea typeface="Arial Unicode MS"/>
              <a:cs typeface="Courier New" panose="02070309020205020404" pitchFamily="49" charset="0"/>
            </a:endParaRPr>
          </a:p>
          <a:p>
            <a:pPr marL="268200" indent="-267480">
              <a:lnSpc>
                <a:spcPct val="15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Based on index of refraction</a:t>
            </a:r>
          </a:p>
          <a:p>
            <a:pPr marL="268200" indent="-267480">
              <a:lnSpc>
                <a:spcPct val="15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Suitable for any probe type</a:t>
            </a:r>
          </a:p>
          <a:p>
            <a:pPr marL="268200" indent="-267480">
              <a:lnSpc>
                <a:spcPct val="15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Provides correct values of refractive index for a monochromatic wave with predefined wavelength</a:t>
            </a:r>
          </a:p>
          <a:p>
            <a:pPr marL="268200" indent="-267480">
              <a:lnSpc>
                <a:spcPct val="15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Main use case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: probes with negligible wavelength divergence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CustomShape 14"/>
          <p:cNvSpPr/>
          <p:nvPr/>
        </p:nvSpPr>
        <p:spPr>
          <a:xfrm>
            <a:off x="4713600" y="1544321"/>
            <a:ext cx="4378680" cy="45618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 algn="ctr">
              <a:lnSpc>
                <a:spcPct val="150000"/>
              </a:lnSpc>
              <a:buClr>
                <a:srgbClr val="000000"/>
              </a:buClr>
              <a:buSzPct val="70000"/>
            </a:pP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Arial Unicode MS"/>
                <a:cs typeface="Courier New" panose="02070309020205020404" pitchFamily="49" charset="0"/>
              </a:rPr>
              <a:t>MaterialBySLD</a:t>
            </a:r>
            <a:endParaRPr lang="de-DE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ea typeface="Arial Unicode MS"/>
              <a:cs typeface="Courier New" panose="02070309020205020404" pitchFamily="49" charset="0"/>
            </a:endParaRPr>
          </a:p>
          <a:p>
            <a:pPr marL="268200" indent="-267480">
              <a:lnSpc>
                <a:spcPct val="15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Based on SLD</a:t>
            </a:r>
          </a:p>
          <a:p>
            <a:pPr marL="268200" indent="-267480">
              <a:lnSpc>
                <a:spcPct val="15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Provides correct values of refractive index in a range of wavelengths</a:t>
            </a:r>
          </a:p>
          <a:p>
            <a:pPr marL="268200" indent="-267480">
              <a:lnSpc>
                <a:spcPct val="15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Main use case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: neutron probes and materials with small signal attenuation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69701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49840" y="1577880"/>
            <a:ext cx="8639280" cy="21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249840" y="3178396"/>
            <a:ext cx="8639280" cy="23882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36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Reflectometry in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BornAgain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utorials</a:t>
            </a:r>
            <a:b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36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Dmitry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Yurov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26394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94040" y="66672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GUI: Simulat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 and fit Ag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nano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-particles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94040" y="1333800"/>
            <a:ext cx="8754840" cy="3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Instrument:</a:t>
            </a: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Direct beam intensity: </a:t>
            </a:r>
            <a:r>
              <a:rPr lang="en-US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10</a:t>
            </a:r>
            <a:r>
              <a:rPr lang="en-US" sz="2000" spc="-1" baseline="30000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8</a:t>
            </a:r>
            <a:endParaRPr lang="en-US" sz="2000" spc="-1" dirty="0" smtClean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Wavelength: </a:t>
            </a:r>
            <a:r>
              <a:rPr lang="en-US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0.1798 nm</a:t>
            </a: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Angle range: </a:t>
            </a:r>
            <a:r>
              <a:rPr lang="en-US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 – 3 </a:t>
            </a:r>
            <a:r>
              <a:rPr lang="en-US" sz="2000" spc="-1" dirty="0" err="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deg</a:t>
            </a:r>
            <a:endParaRPr lang="en-US" sz="2000" spc="-1" dirty="0" smtClean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Gaussian angular divergence: </a:t>
            </a:r>
            <a:r>
              <a:rPr lang="el-GR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σ</a:t>
            </a:r>
            <a:r>
              <a:rPr lang="en-US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r>
              <a:rPr lang="de-DE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= 0.01 </a:t>
            </a:r>
            <a:r>
              <a:rPr lang="de-DE" sz="2000" spc="-1" dirty="0" err="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deg</a:t>
            </a:r>
            <a:endParaRPr lang="de-DE" sz="2000" spc="-1" dirty="0" smtClean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Square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footprint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: sample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width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– </a:t>
            </a:r>
            <a:r>
              <a:rPr lang="de-DE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10 cm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, beam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width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– </a:t>
            </a:r>
            <a:r>
              <a:rPr lang="de-DE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0.1 mm</a:t>
            </a: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000" spc="-1" dirty="0" smtClean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Sample:</a:t>
            </a: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de-DE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Neutron </a:t>
            </a:r>
            <a:r>
              <a:rPr lang="de-DE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data</a:t>
            </a:r>
            <a:r>
              <a:rPr lang="de-DE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at 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 Unicode MS"/>
                <a:hlinkClick r:id="rId2"/>
              </a:rPr>
              <a:t>https://webapps.frm2.tum.de/intranet/neutroncalc/</a:t>
            </a:r>
            <a:endParaRPr lang="en-US" sz="1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</a:endParaRP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</a:t>
            </a:r>
            <a:r>
              <a:rPr lang="en-US" sz="1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/12/18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1159560" y="6499440"/>
            <a:ext cx="6938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5"/>
          <p:cNvSpPr/>
          <p:nvPr/>
        </p:nvSpPr>
        <p:spPr>
          <a:xfrm>
            <a:off x="8160120" y="6499440"/>
            <a:ext cx="74340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10089F3-6357-4880-9C52-BC50C1672362}" type="slidenum"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534321"/>
              </p:ext>
            </p:extLst>
          </p:nvPr>
        </p:nvGraphicFramePr>
        <p:xfrm>
          <a:off x="186240" y="4346840"/>
          <a:ext cx="870948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960">
                  <a:extLst>
                    <a:ext uri="{9D8B030D-6E8A-4147-A177-3AD203B41FA5}">
                      <a16:colId xmlns:a16="http://schemas.microsoft.com/office/drawing/2014/main" val="2772088050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180080944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79398571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4062726599"/>
                    </a:ext>
                  </a:extLst>
                </a:gridCol>
                <a:gridCol w="1915800">
                  <a:extLst>
                    <a:ext uri="{9D8B030D-6E8A-4147-A177-3AD203B41FA5}">
                      <a16:colId xmlns:a16="http://schemas.microsoft.com/office/drawing/2014/main" val="1003008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Material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Density</a:t>
                      </a:r>
                      <a:r>
                        <a:rPr lang="de-DE" sz="2000" dirty="0" smtClean="0"/>
                        <a:t>, </a:t>
                      </a:r>
                      <a:r>
                        <a:rPr lang="en-US" sz="2000" dirty="0" smtClean="0"/>
                        <a:t>g/cm3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 smtClean="0"/>
                        <a:t>ρ</a:t>
                      </a:r>
                      <a:r>
                        <a:rPr lang="de-DE" sz="2000" baseline="-25000" dirty="0" smtClean="0"/>
                        <a:t>r</a:t>
                      </a:r>
                      <a:r>
                        <a:rPr lang="de-DE" sz="2000" dirty="0" smtClean="0"/>
                        <a:t>, 10</a:t>
                      </a:r>
                      <a:r>
                        <a:rPr lang="de-DE" sz="2000" baseline="30000" dirty="0" smtClean="0"/>
                        <a:t>-6 </a:t>
                      </a:r>
                      <a:r>
                        <a:rPr lang="de-DE" sz="2000" dirty="0" smtClean="0"/>
                        <a:t>A</a:t>
                      </a:r>
                      <a:r>
                        <a:rPr lang="de-DE" sz="2000" baseline="30000" dirty="0" smtClean="0"/>
                        <a:t>-2</a:t>
                      </a:r>
                      <a:endParaRPr lang="en-US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 smtClean="0"/>
                        <a:t>ρ</a:t>
                      </a:r>
                      <a:r>
                        <a:rPr lang="de-DE" sz="2000" baseline="-25000" dirty="0" smtClean="0"/>
                        <a:t>i</a:t>
                      </a:r>
                      <a:r>
                        <a:rPr lang="de-DE" sz="2000" dirty="0" smtClean="0"/>
                        <a:t>, 10</a:t>
                      </a:r>
                      <a:r>
                        <a:rPr lang="de-DE" sz="2000" baseline="30000" dirty="0" smtClean="0"/>
                        <a:t>-6 </a:t>
                      </a:r>
                      <a:r>
                        <a:rPr lang="de-DE" sz="2000" dirty="0" smtClean="0"/>
                        <a:t>A</a:t>
                      </a:r>
                      <a:r>
                        <a:rPr lang="de-DE" sz="2000" baseline="30000" dirty="0" smtClean="0"/>
                        <a:t>-2</a:t>
                      </a:r>
                      <a:endParaRPr lang="en-US" sz="2000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thickness, 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69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Vacuum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Inf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1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Ag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1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 Unicode MS"/>
                        </a:rPr>
                        <a:t>SiO</a:t>
                      </a:r>
                      <a:r>
                        <a:rPr lang="en-US" sz="2000" spc="-1" baseline="-25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 Unicode MS"/>
                        </a:rPr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2.33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399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Si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2.33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Inf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76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8973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94040" y="66672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GUI: Simulat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 and fit Ag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nano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-particles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94040" y="1333800"/>
            <a:ext cx="8754840" cy="3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Instrument:</a:t>
            </a: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Direct beam intensity: </a:t>
            </a:r>
            <a:r>
              <a:rPr lang="en-US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10</a:t>
            </a:r>
            <a:r>
              <a:rPr lang="en-US" sz="2000" spc="-1" baseline="30000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8</a:t>
            </a:r>
            <a:endParaRPr lang="en-US" sz="2000" spc="-1" dirty="0" smtClean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Wavelength: </a:t>
            </a:r>
            <a:r>
              <a:rPr lang="en-US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0.1798 nm</a:t>
            </a: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Angle range: </a:t>
            </a:r>
            <a:r>
              <a:rPr lang="en-US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 – 3 </a:t>
            </a:r>
            <a:r>
              <a:rPr lang="en-US" sz="2000" spc="-1" dirty="0" err="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deg</a:t>
            </a:r>
            <a:endParaRPr lang="en-US" sz="2000" spc="-1" dirty="0" smtClean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Gaussian angular divergence: </a:t>
            </a:r>
            <a:r>
              <a:rPr lang="el-GR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σ</a:t>
            </a:r>
            <a:r>
              <a:rPr lang="en-US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r>
              <a:rPr lang="de-DE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= 0.01 </a:t>
            </a:r>
            <a:r>
              <a:rPr lang="de-DE" sz="2000" spc="-1" dirty="0" err="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deg</a:t>
            </a:r>
            <a:endParaRPr lang="de-DE" sz="2000" spc="-1" dirty="0" smtClean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Square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footprint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: sample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width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– </a:t>
            </a:r>
            <a:r>
              <a:rPr lang="de-DE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10 cm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, beam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width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– </a:t>
            </a:r>
            <a:r>
              <a:rPr lang="de-DE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0.1 mm</a:t>
            </a: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000" spc="-1" dirty="0" smtClean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Sample:</a:t>
            </a: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de-DE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Neutron </a:t>
            </a:r>
            <a:r>
              <a:rPr lang="de-DE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data</a:t>
            </a:r>
            <a:r>
              <a:rPr lang="de-DE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at 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 Unicode MS"/>
                <a:hlinkClick r:id="rId2"/>
              </a:rPr>
              <a:t>https://webapps.frm2.tum.de/intranet/neutroncalc/</a:t>
            </a:r>
            <a:endParaRPr lang="en-US" sz="1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</a:endParaRP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</a:t>
            </a:r>
            <a:r>
              <a:rPr lang="en-US" sz="1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/12/18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1159560" y="6499440"/>
            <a:ext cx="6938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5"/>
          <p:cNvSpPr/>
          <p:nvPr/>
        </p:nvSpPr>
        <p:spPr>
          <a:xfrm>
            <a:off x="8160120" y="6499440"/>
            <a:ext cx="74340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10089F3-6357-4880-9C52-BC50C1672362}" type="slidenum"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283781"/>
              </p:ext>
            </p:extLst>
          </p:nvPr>
        </p:nvGraphicFramePr>
        <p:xfrm>
          <a:off x="186240" y="4346840"/>
          <a:ext cx="870948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960">
                  <a:extLst>
                    <a:ext uri="{9D8B030D-6E8A-4147-A177-3AD203B41FA5}">
                      <a16:colId xmlns:a16="http://schemas.microsoft.com/office/drawing/2014/main" val="2772088050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180080944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79398571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4062726599"/>
                    </a:ext>
                  </a:extLst>
                </a:gridCol>
                <a:gridCol w="1915800">
                  <a:extLst>
                    <a:ext uri="{9D8B030D-6E8A-4147-A177-3AD203B41FA5}">
                      <a16:colId xmlns:a16="http://schemas.microsoft.com/office/drawing/2014/main" val="1003008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Material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Density</a:t>
                      </a:r>
                      <a:r>
                        <a:rPr lang="de-DE" sz="2000" dirty="0" smtClean="0"/>
                        <a:t>, </a:t>
                      </a:r>
                      <a:r>
                        <a:rPr lang="en-US" sz="2000" dirty="0" smtClean="0"/>
                        <a:t>g/cm3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 smtClean="0"/>
                        <a:t>ρ</a:t>
                      </a:r>
                      <a:r>
                        <a:rPr lang="de-DE" sz="2000" baseline="-25000" dirty="0" smtClean="0"/>
                        <a:t>r</a:t>
                      </a:r>
                      <a:r>
                        <a:rPr lang="de-DE" sz="2000" dirty="0" smtClean="0"/>
                        <a:t>, 10</a:t>
                      </a:r>
                      <a:r>
                        <a:rPr lang="de-DE" sz="2000" baseline="30000" dirty="0" smtClean="0"/>
                        <a:t>-6 </a:t>
                      </a:r>
                      <a:r>
                        <a:rPr lang="de-DE" sz="2000" dirty="0" smtClean="0"/>
                        <a:t>A</a:t>
                      </a:r>
                      <a:r>
                        <a:rPr lang="de-DE" sz="2000" baseline="30000" dirty="0" smtClean="0"/>
                        <a:t>-2</a:t>
                      </a:r>
                      <a:endParaRPr lang="en-US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 smtClean="0"/>
                        <a:t>ρ</a:t>
                      </a:r>
                      <a:r>
                        <a:rPr lang="de-DE" sz="2000" baseline="-25000" dirty="0" smtClean="0"/>
                        <a:t>i</a:t>
                      </a:r>
                      <a:r>
                        <a:rPr lang="de-DE" sz="2000" dirty="0" smtClean="0"/>
                        <a:t>, 10</a:t>
                      </a:r>
                      <a:r>
                        <a:rPr lang="de-DE" sz="2000" baseline="30000" dirty="0" smtClean="0"/>
                        <a:t>-6 </a:t>
                      </a:r>
                      <a:r>
                        <a:rPr lang="de-DE" sz="2000" dirty="0" smtClean="0"/>
                        <a:t>A</a:t>
                      </a:r>
                      <a:r>
                        <a:rPr lang="de-DE" sz="2000" baseline="30000" dirty="0" smtClean="0"/>
                        <a:t>-2</a:t>
                      </a:r>
                      <a:endParaRPr lang="en-US" sz="2000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thickness, 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69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Vacuum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Inf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1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Ag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1.322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0.004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1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 Unicode MS"/>
                        </a:rPr>
                        <a:t>SiO</a:t>
                      </a:r>
                      <a:r>
                        <a:rPr lang="en-US" sz="2000" spc="-1" baseline="-25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 Unicode MS"/>
                        </a:rPr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2.33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3.681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399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Si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2.33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2.074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Inf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76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602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94040" y="66672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GUI: Simulat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 and fit Ag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nano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-particles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94040" y="1333800"/>
            <a:ext cx="8754840" cy="160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Fitting parameters</a:t>
            </a: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Ag density</a:t>
            </a: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Ag layer thickness</a:t>
            </a: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 Unicode MS"/>
              </a:rPr>
              <a:t>SiO</a:t>
            </a:r>
            <a:r>
              <a:rPr lang="en-US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 Unicode MS"/>
              </a:rPr>
              <a:t>2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density</a:t>
            </a: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SiO</a:t>
            </a:r>
            <a:r>
              <a:rPr lang="en-US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layer thickness</a:t>
            </a:r>
            <a:endParaRPr lang="en-US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</a:t>
            </a:r>
            <a:r>
              <a:rPr lang="en-US" sz="1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/12/18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1159560" y="6499440"/>
            <a:ext cx="6938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5"/>
          <p:cNvSpPr/>
          <p:nvPr/>
        </p:nvSpPr>
        <p:spPr>
          <a:xfrm>
            <a:off x="8160120" y="6499440"/>
            <a:ext cx="74340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10089F3-6357-4880-9C52-BC50C1672362}" type="slidenum"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936251"/>
              </p:ext>
            </p:extLst>
          </p:nvPr>
        </p:nvGraphicFramePr>
        <p:xfrm>
          <a:off x="194040" y="3005720"/>
          <a:ext cx="870948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640">
                  <a:extLst>
                    <a:ext uri="{9D8B030D-6E8A-4147-A177-3AD203B41FA5}">
                      <a16:colId xmlns:a16="http://schemas.microsoft.com/office/drawing/2014/main" val="2772088050"/>
                    </a:ext>
                  </a:extLst>
                </a:gridCol>
                <a:gridCol w="2406511">
                  <a:extLst>
                    <a:ext uri="{9D8B030D-6E8A-4147-A177-3AD203B41FA5}">
                      <a16:colId xmlns:a16="http://schemas.microsoft.com/office/drawing/2014/main" val="180080944"/>
                    </a:ext>
                  </a:extLst>
                </a:gridCol>
                <a:gridCol w="1799959">
                  <a:extLst>
                    <a:ext uri="{9D8B030D-6E8A-4147-A177-3AD203B41FA5}">
                      <a16:colId xmlns:a16="http://schemas.microsoft.com/office/drawing/2014/main" val="2079398571"/>
                    </a:ext>
                  </a:extLst>
                </a:gridCol>
                <a:gridCol w="2177370">
                  <a:extLst>
                    <a:ext uri="{9D8B030D-6E8A-4147-A177-3AD203B41FA5}">
                      <a16:colId xmlns:a16="http://schemas.microsoft.com/office/drawing/2014/main" val="4062726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Fit </a:t>
                      </a:r>
                      <a:r>
                        <a:rPr lang="de-DE" sz="2000" dirty="0" err="1" smtClean="0"/>
                        <a:t>parameter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Start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Min</a:t>
                      </a:r>
                      <a:endParaRPr lang="en-US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69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 smtClean="0"/>
                        <a:t>Ag</a:t>
                      </a:r>
                      <a:r>
                        <a:rPr lang="de-DE" sz="2000" dirty="0" smtClean="0"/>
                        <a:t> </a:t>
                      </a:r>
                      <a:r>
                        <a:rPr lang="el-GR" sz="2000" dirty="0" smtClean="0"/>
                        <a:t>ρ</a:t>
                      </a:r>
                      <a:r>
                        <a:rPr lang="de-DE" sz="2000" baseline="-25000" dirty="0" smtClean="0"/>
                        <a:t>r</a:t>
                      </a:r>
                      <a:r>
                        <a:rPr lang="de-DE" sz="2000" dirty="0" smtClean="0"/>
                        <a:t>, 10</a:t>
                      </a:r>
                      <a:r>
                        <a:rPr lang="de-DE" sz="2000" baseline="30000" dirty="0" smtClean="0"/>
                        <a:t>-6 </a:t>
                      </a:r>
                      <a:r>
                        <a:rPr lang="de-DE" sz="2000" dirty="0" smtClean="0"/>
                        <a:t>A</a:t>
                      </a:r>
                      <a:r>
                        <a:rPr lang="de-DE" sz="2000" baseline="30000" dirty="0" smtClean="0"/>
                        <a:t>-2</a:t>
                      </a:r>
                      <a:endParaRPr lang="en-US" sz="2000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1.322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0.661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2.0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1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Ag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thickness</a:t>
                      </a:r>
                      <a:r>
                        <a:rPr lang="de-DE" sz="2000" dirty="0" smtClean="0"/>
                        <a:t>, </a:t>
                      </a:r>
                      <a:r>
                        <a:rPr lang="de-DE" sz="2000" dirty="0" err="1" smtClean="0"/>
                        <a:t>nm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1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 Unicode MS"/>
                        </a:rPr>
                        <a:t>SiO</a:t>
                      </a:r>
                      <a:r>
                        <a:rPr lang="en-US" sz="2000" spc="-1" baseline="-25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 Unicode MS"/>
                        </a:rPr>
                        <a:t>2</a:t>
                      </a:r>
                      <a:r>
                        <a:rPr lang="de-DE" sz="2000" dirty="0" smtClean="0"/>
                        <a:t> </a:t>
                      </a:r>
                      <a:r>
                        <a:rPr lang="el-GR" sz="2000" dirty="0" smtClean="0"/>
                        <a:t>ρ</a:t>
                      </a:r>
                      <a:r>
                        <a:rPr lang="de-DE" sz="2000" baseline="-25000" dirty="0" smtClean="0"/>
                        <a:t>r</a:t>
                      </a:r>
                      <a:r>
                        <a:rPr lang="de-DE" sz="2000" dirty="0" smtClean="0"/>
                        <a:t>, 10</a:t>
                      </a:r>
                      <a:r>
                        <a:rPr lang="de-DE" sz="2000" baseline="30000" dirty="0" smtClean="0"/>
                        <a:t>-6 </a:t>
                      </a:r>
                      <a:r>
                        <a:rPr lang="de-DE" sz="2000" dirty="0" smtClean="0"/>
                        <a:t>A</a:t>
                      </a:r>
                      <a:r>
                        <a:rPr lang="de-DE" sz="2000" baseline="30000" dirty="0" smtClean="0"/>
                        <a:t>-2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3.681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3.5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399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 Unicode MS"/>
                        </a:rPr>
                        <a:t>SiO</a:t>
                      </a:r>
                      <a:r>
                        <a:rPr lang="en-US" sz="2000" spc="-1" baseline="-25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 Unicode MS"/>
                        </a:rPr>
                        <a:t>2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thickness</a:t>
                      </a:r>
                      <a:r>
                        <a:rPr lang="de-DE" sz="2000" dirty="0" smtClean="0"/>
                        <a:t>, </a:t>
                      </a:r>
                      <a:r>
                        <a:rPr lang="de-DE" sz="2000" dirty="0" err="1" smtClean="0"/>
                        <a:t>nm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76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8456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94040" y="66672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GUI: Simulat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 and fit Ag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nano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-particles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94040" y="1333800"/>
            <a:ext cx="8754840" cy="160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Fitting parameters</a:t>
            </a: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Ag density</a:t>
            </a: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Ag layer thickness</a:t>
            </a: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 Unicode MS"/>
              </a:rPr>
              <a:t>SiO</a:t>
            </a:r>
            <a:r>
              <a:rPr lang="en-US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 Unicode MS"/>
              </a:rPr>
              <a:t>2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density</a:t>
            </a: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SiO</a:t>
            </a:r>
            <a:r>
              <a:rPr lang="en-US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layer thickness</a:t>
            </a:r>
            <a:endParaRPr lang="en-US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</a:t>
            </a:r>
            <a:r>
              <a:rPr lang="en-US" sz="1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/12/18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1159560" y="6499440"/>
            <a:ext cx="6938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5"/>
          <p:cNvSpPr/>
          <p:nvPr/>
        </p:nvSpPr>
        <p:spPr>
          <a:xfrm>
            <a:off x="8160120" y="6499440"/>
            <a:ext cx="74340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10089F3-6357-4880-9C52-BC50C1672362}" type="slidenum"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507390"/>
              </p:ext>
            </p:extLst>
          </p:nvPr>
        </p:nvGraphicFramePr>
        <p:xfrm>
          <a:off x="1676400" y="2936240"/>
          <a:ext cx="6096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2972342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26683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Fit </a:t>
                      </a:r>
                      <a:r>
                        <a:rPr lang="de-DE" sz="2000" dirty="0" err="1" smtClean="0"/>
                        <a:t>parameter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Target</a:t>
                      </a:r>
                      <a:r>
                        <a:rPr lang="en-US" sz="2000" baseline="0" dirty="0" smtClean="0"/>
                        <a:t> value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39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 smtClean="0"/>
                        <a:t>Ag</a:t>
                      </a:r>
                      <a:r>
                        <a:rPr lang="de-DE" sz="2000" dirty="0" smtClean="0"/>
                        <a:t> </a:t>
                      </a:r>
                      <a:r>
                        <a:rPr lang="el-GR" sz="2000" dirty="0" smtClean="0"/>
                        <a:t>ρ</a:t>
                      </a:r>
                      <a:r>
                        <a:rPr lang="de-DE" sz="2000" baseline="-25000" dirty="0" smtClean="0"/>
                        <a:t>r</a:t>
                      </a:r>
                      <a:r>
                        <a:rPr lang="de-DE" sz="2000" dirty="0" smtClean="0"/>
                        <a:t>, 10</a:t>
                      </a:r>
                      <a:r>
                        <a:rPr lang="de-DE" sz="2000" baseline="30000" dirty="0" smtClean="0"/>
                        <a:t>-6 </a:t>
                      </a:r>
                      <a:r>
                        <a:rPr lang="de-DE" sz="2000" dirty="0" smtClean="0"/>
                        <a:t>A</a:t>
                      </a:r>
                      <a:r>
                        <a:rPr lang="de-DE" sz="2000" baseline="30000" dirty="0" smtClean="0"/>
                        <a:t>-2</a:t>
                      </a:r>
                      <a:endParaRPr lang="en-US" sz="2000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1.984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Ag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thickness</a:t>
                      </a:r>
                      <a:r>
                        <a:rPr lang="de-DE" sz="2000" dirty="0" smtClean="0"/>
                        <a:t>, </a:t>
                      </a:r>
                      <a:r>
                        <a:rPr lang="de-DE" sz="2000" dirty="0" err="1" smtClean="0"/>
                        <a:t>nm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25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61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 Unicode MS"/>
                        </a:rPr>
                        <a:t>SiO</a:t>
                      </a:r>
                      <a:r>
                        <a:rPr lang="en-US" sz="2000" spc="-1" baseline="-25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 Unicode MS"/>
                        </a:rPr>
                        <a:t>2</a:t>
                      </a:r>
                      <a:r>
                        <a:rPr lang="de-DE" sz="2000" dirty="0" smtClean="0"/>
                        <a:t> </a:t>
                      </a:r>
                      <a:r>
                        <a:rPr lang="el-GR" sz="2000" dirty="0" smtClean="0"/>
                        <a:t>ρ</a:t>
                      </a:r>
                      <a:r>
                        <a:rPr lang="de-DE" sz="2000" baseline="-25000" dirty="0" smtClean="0"/>
                        <a:t>r</a:t>
                      </a:r>
                      <a:r>
                        <a:rPr lang="de-DE" sz="2000" dirty="0" smtClean="0"/>
                        <a:t>, 10</a:t>
                      </a:r>
                      <a:r>
                        <a:rPr lang="de-DE" sz="2000" baseline="30000" dirty="0" smtClean="0"/>
                        <a:t>-6 </a:t>
                      </a:r>
                      <a:r>
                        <a:rPr lang="de-DE" sz="2000" dirty="0" smtClean="0"/>
                        <a:t>A</a:t>
                      </a:r>
                      <a:r>
                        <a:rPr lang="de-DE" sz="2000" baseline="30000" dirty="0" smtClean="0"/>
                        <a:t>-2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3.8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54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 Unicode MS"/>
                        </a:rPr>
                        <a:t>SiO</a:t>
                      </a:r>
                      <a:r>
                        <a:rPr lang="en-US" sz="2000" spc="-1" baseline="-25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 Unicode MS"/>
                        </a:rPr>
                        <a:t>2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thickness</a:t>
                      </a:r>
                      <a:r>
                        <a:rPr lang="de-DE" sz="2000" dirty="0" smtClean="0"/>
                        <a:t>, </a:t>
                      </a:r>
                      <a:r>
                        <a:rPr lang="de-DE" sz="2000" dirty="0" err="1" smtClean="0"/>
                        <a:t>nm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82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630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49840" y="1577880"/>
            <a:ext cx="8639280" cy="21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249840" y="3178396"/>
            <a:ext cx="8639280" cy="23882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36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 for your attention!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15511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4"/>
          <p:cNvSpPr/>
          <p:nvPr/>
        </p:nvSpPr>
        <p:spPr>
          <a:xfrm>
            <a:off x="6021360" y="2233800"/>
            <a:ext cx="2743200" cy="185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Helmholtz equation: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1"/>
          <p:cNvSpPr/>
          <p:nvPr/>
        </p:nvSpPr>
        <p:spPr>
          <a:xfrm>
            <a:off x="222840" y="628920"/>
            <a:ext cx="8757360" cy="54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Helmholtz equation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22840" y="1333800"/>
            <a:ext cx="3085560" cy="314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Schrödinger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equation: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  <a:buSzPct val="7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Electromagnetic wave equation: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20/12/18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8160120" y="6499440"/>
            <a:ext cx="74340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0A6F589-E2A9-4F87-A9C7-0777ACA21EDB}" type="slidenum"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Formula 5"/>
              <p:cNvSpPr txBox="1"/>
              <p:nvPr/>
            </p:nvSpPr>
            <p:spPr>
              <a:xfrm>
                <a:off x="585266" y="1925346"/>
                <a:ext cx="2697120" cy="723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𝜕𝜓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88" name="Formula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66" y="1925346"/>
                <a:ext cx="2697120" cy="723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Formula 6"/>
              <p:cNvSpPr txBox="1"/>
              <p:nvPr/>
            </p:nvSpPr>
            <p:spPr>
              <a:xfrm>
                <a:off x="585266" y="3526266"/>
                <a:ext cx="1508400" cy="66924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𝛥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𝜖𝜇</m:t>
                          </m:r>
                        </m:num>
                        <m:den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89" name="Formula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66" y="3526266"/>
                <a:ext cx="1508400" cy="6692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ustomShape 7"/>
          <p:cNvSpPr/>
          <p:nvPr/>
        </p:nvSpPr>
        <p:spPr>
          <a:xfrm>
            <a:off x="3278160" y="1427040"/>
            <a:ext cx="457200" cy="3017520"/>
          </a:xfrm>
          <a:custGeom>
            <a:avLst/>
            <a:gdLst/>
            <a:ahLst/>
            <a:cxnLst/>
            <a:rect l="0" t="0" r="r" b="b"/>
            <a:pathLst>
              <a:path w="1272" h="8384">
                <a:moveTo>
                  <a:pt x="0" y="0"/>
                </a:moveTo>
                <a:cubicBezTo>
                  <a:pt x="317" y="0"/>
                  <a:pt x="635" y="349"/>
                  <a:pt x="635" y="698"/>
                </a:cubicBezTo>
                <a:lnTo>
                  <a:pt x="635" y="3492"/>
                </a:lnTo>
                <a:cubicBezTo>
                  <a:pt x="635" y="3842"/>
                  <a:pt x="953" y="4191"/>
                  <a:pt x="1271" y="4191"/>
                </a:cubicBezTo>
                <a:cubicBezTo>
                  <a:pt x="953" y="4191"/>
                  <a:pt x="635" y="4540"/>
                  <a:pt x="635" y="4890"/>
                </a:cubicBezTo>
                <a:lnTo>
                  <a:pt x="635" y="7684"/>
                </a:lnTo>
                <a:cubicBezTo>
                  <a:pt x="635" y="8033"/>
                  <a:pt x="317" y="8383"/>
                  <a:pt x="0" y="8383"/>
                </a:cubicBezTo>
              </a:path>
            </a:pathLst>
          </a:custGeom>
          <a:noFill/>
          <a:ln w="29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8"/>
          <p:cNvSpPr/>
          <p:nvPr/>
        </p:nvSpPr>
        <p:spPr>
          <a:xfrm>
            <a:off x="3934800" y="2844360"/>
            <a:ext cx="2011680" cy="182880"/>
          </a:xfrm>
          <a:custGeom>
            <a:avLst/>
            <a:gdLst/>
            <a:ahLst/>
            <a:cxnLst/>
            <a:rect l="0" t="0" r="r" b="b"/>
            <a:pathLst>
              <a:path w="5590" h="510">
                <a:moveTo>
                  <a:pt x="0" y="127"/>
                </a:moveTo>
                <a:lnTo>
                  <a:pt x="4191" y="127"/>
                </a:lnTo>
                <a:lnTo>
                  <a:pt x="4191" y="0"/>
                </a:lnTo>
                <a:lnTo>
                  <a:pt x="5589" y="254"/>
                </a:lnTo>
                <a:lnTo>
                  <a:pt x="4191" y="509"/>
                </a:lnTo>
                <a:lnTo>
                  <a:pt x="4191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FFFFFF"/>
          </a:solidFill>
          <a:ln w="1908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Formula 9"/>
              <p:cNvSpPr txBox="1"/>
              <p:nvPr/>
            </p:nvSpPr>
            <p:spPr>
              <a:xfrm>
                <a:off x="3934800" y="2110597"/>
                <a:ext cx="1775160" cy="6382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𝜕𝜖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𝜕𝜇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92" name="Formula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800" y="2110597"/>
                <a:ext cx="1775160" cy="6382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Shape 11"/>
          <p:cNvSpPr txBox="1"/>
          <p:nvPr/>
        </p:nvSpPr>
        <p:spPr>
          <a:xfrm>
            <a:off x="6328800" y="3538080"/>
            <a:ext cx="2651760" cy="548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0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Contains all information about the media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Formula 13"/>
              <p:cNvSpPr txBox="1"/>
              <p:nvPr/>
            </p:nvSpPr>
            <p:spPr>
              <a:xfrm>
                <a:off x="3934800" y="3118908"/>
                <a:ext cx="2267640" cy="609384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96" name="Formula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800" y="3118908"/>
                <a:ext cx="2267640" cy="609384"/>
              </a:xfrm>
              <a:prstGeom prst="rect">
                <a:avLst/>
              </a:prstGeom>
              <a:blipFill>
                <a:blip r:embed="rId5"/>
                <a:stretch>
                  <a:fillRect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CustomShape 15"/>
          <p:cNvSpPr/>
          <p:nvPr/>
        </p:nvSpPr>
        <p:spPr>
          <a:xfrm>
            <a:off x="7315200" y="4674240"/>
            <a:ext cx="274320" cy="27432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16"/>
          <p:cNvSpPr/>
          <p:nvPr/>
        </p:nvSpPr>
        <p:spPr>
          <a:xfrm>
            <a:off x="146160" y="4668316"/>
            <a:ext cx="8757360" cy="5281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Fundamental solution for homogeneous media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Formula 17"/>
              <p:cNvSpPr txBox="1"/>
              <p:nvPr/>
            </p:nvSpPr>
            <p:spPr>
              <a:xfrm>
                <a:off x="2873747" y="5408280"/>
                <a:ext cx="3897266" cy="5572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a:rPr lang="ar-AE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00" name="Formula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747" y="5408280"/>
                <a:ext cx="3897266" cy="5572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Elbow Connector 7"/>
          <p:cNvCxnSpPr>
            <a:stCxn id="94" idx="0"/>
            <a:endCxn id="93" idx="2"/>
          </p:cNvCxnSpPr>
          <p:nvPr/>
        </p:nvCxnSpPr>
        <p:spPr>
          <a:xfrm rot="16200000" flipV="1">
            <a:off x="7316412" y="3199812"/>
            <a:ext cx="359917" cy="316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ormula 10"/>
              <p:cNvSpPr txBox="1"/>
              <p:nvPr/>
            </p:nvSpPr>
            <p:spPr>
              <a:xfrm>
                <a:off x="6387120" y="2745720"/>
                <a:ext cx="1901880" cy="432443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̂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93" name="Formula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120" y="2745720"/>
                <a:ext cx="1901880" cy="432443"/>
              </a:xfrm>
              <a:prstGeom prst="rect">
                <a:avLst/>
              </a:prstGeom>
              <a:blipFill>
                <a:blip r:embed="rId7"/>
                <a:stretch>
                  <a:fillRect t="-5634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23"/>
          <p:cNvSpPr/>
          <p:nvPr/>
        </p:nvSpPr>
        <p:spPr>
          <a:xfrm>
            <a:off x="3099573" y="1336668"/>
            <a:ext cx="2903786" cy="1350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Generic solution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  <a:buSzPct val="7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  <a:buSzPct val="70000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Boundary conditions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1"/>
          <p:cNvSpPr/>
          <p:nvPr/>
        </p:nvSpPr>
        <p:spPr>
          <a:xfrm>
            <a:off x="146160" y="67827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Plane wave in semi-infinite media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47241" y="1327874"/>
            <a:ext cx="2952332" cy="28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Helmholtz equation: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  <a:buSzPct val="70000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  <a:buSzPct val="70000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Doing separation of variables once again: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20/12/18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8160120" y="6499440"/>
            <a:ext cx="74340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85DC707-FB0A-4D2E-96B3-D25BDB0196E0}" type="slidenum"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Formula 5"/>
          <p:cNvSpPr txBox="1"/>
          <p:nvPr/>
        </p:nvSpPr>
        <p:spPr>
          <a:xfrm>
            <a:off x="237066" y="1812600"/>
            <a:ext cx="2753068" cy="366480"/>
          </a:xfrm>
          <a:prstGeom prst="rect">
            <a:avLst/>
          </a:prstGeom>
        </p:spPr>
        <p:txBody>
          <a:bodyPr/>
          <a:lstStyle/>
          <a:p>
            <a:endParaRPr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Formula 14"/>
              <p:cNvSpPr txBox="1"/>
              <p:nvPr/>
            </p:nvSpPr>
            <p:spPr>
              <a:xfrm>
                <a:off x="237066" y="3008160"/>
                <a:ext cx="2753068" cy="10807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ar-AE" sz="16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acc>
                            <m:accPr>
                              <m:chr m:val="̂"/>
                              <m:ctrlPr>
                                <a:rPr lang="ar-AE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ar-AE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e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eqArr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114" name="Formula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6" y="3008160"/>
                <a:ext cx="2753068" cy="1080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6091656" y="1615320"/>
            <a:ext cx="2727190" cy="2175120"/>
            <a:chOff x="6003360" y="1482480"/>
            <a:chExt cx="2727190" cy="2175120"/>
          </a:xfrm>
        </p:grpSpPr>
        <p:sp>
          <p:nvSpPr>
            <p:cNvPr id="106" name="Line 6"/>
            <p:cNvSpPr/>
            <p:nvPr/>
          </p:nvSpPr>
          <p:spPr>
            <a:xfrm>
              <a:off x="6345360" y="1900800"/>
              <a:ext cx="1005840" cy="100584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Line 7"/>
            <p:cNvSpPr/>
            <p:nvPr/>
          </p:nvSpPr>
          <p:spPr>
            <a:xfrm flipV="1">
              <a:off x="7363800" y="1900800"/>
              <a:ext cx="1005840" cy="100584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Line 8"/>
            <p:cNvSpPr/>
            <p:nvPr/>
          </p:nvSpPr>
          <p:spPr>
            <a:xfrm>
              <a:off x="7369200" y="2944860"/>
              <a:ext cx="1106280" cy="51624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Line 9"/>
            <p:cNvSpPr/>
            <p:nvPr/>
          </p:nvSpPr>
          <p:spPr>
            <a:xfrm flipV="1">
              <a:off x="6291360" y="1554480"/>
              <a:ext cx="0" cy="210312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TextShape 10"/>
            <p:cNvSpPr txBox="1"/>
            <p:nvPr/>
          </p:nvSpPr>
          <p:spPr>
            <a:xfrm>
              <a:off x="6003360" y="1482480"/>
              <a:ext cx="27432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z</a:t>
              </a:r>
            </a:p>
          </p:txBody>
        </p:sp>
        <p:sp>
          <p:nvSpPr>
            <p:cNvPr id="111" name="TextShape 11"/>
            <p:cNvSpPr txBox="1"/>
            <p:nvPr/>
          </p:nvSpPr>
          <p:spPr>
            <a:xfrm>
              <a:off x="6003360" y="2742480"/>
              <a:ext cx="27432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0</a:t>
              </a:r>
            </a:p>
          </p:txBody>
        </p:sp>
        <p:sp>
          <p:nvSpPr>
            <p:cNvPr id="112" name="TextShape 12"/>
            <p:cNvSpPr txBox="1"/>
            <p:nvPr/>
          </p:nvSpPr>
          <p:spPr>
            <a:xfrm>
              <a:off x="8291350" y="2488860"/>
              <a:ext cx="439200" cy="4086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n</a:t>
              </a:r>
              <a:r>
                <a:rPr lang="en-US" sz="1800" b="0" strike="noStrike" spc="-1" baseline="-33000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0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13" name="TextShape 13"/>
            <p:cNvSpPr txBox="1"/>
            <p:nvPr/>
          </p:nvSpPr>
          <p:spPr>
            <a:xfrm>
              <a:off x="8291350" y="2923561"/>
              <a:ext cx="404907" cy="400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n</a:t>
              </a:r>
              <a:r>
                <a:rPr lang="en-US" sz="1800" b="0" strike="noStrike" spc="-1" baseline="-33000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1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15" name="Line 15"/>
            <p:cNvSpPr/>
            <p:nvPr/>
          </p:nvSpPr>
          <p:spPr>
            <a:xfrm>
              <a:off x="6291360" y="2926080"/>
              <a:ext cx="2395440" cy="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TextShape 16"/>
            <p:cNvSpPr txBox="1"/>
            <p:nvPr/>
          </p:nvSpPr>
          <p:spPr>
            <a:xfrm>
              <a:off x="6456139" y="1734761"/>
              <a:ext cx="365760" cy="4010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t</a:t>
              </a:r>
              <a:r>
                <a:rPr lang="en-US" sz="1800" b="0" strike="noStrike" spc="-1" baseline="-33000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0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17" name="TextShape 17"/>
            <p:cNvSpPr txBox="1"/>
            <p:nvPr/>
          </p:nvSpPr>
          <p:spPr>
            <a:xfrm>
              <a:off x="7887693" y="3250626"/>
              <a:ext cx="365760" cy="4010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t</a:t>
              </a:r>
              <a:r>
                <a:rPr lang="en-US" sz="1800" b="0" strike="noStrike" spc="-1" baseline="-33000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1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18" name="TextShape 18"/>
            <p:cNvSpPr txBox="1"/>
            <p:nvPr/>
          </p:nvSpPr>
          <p:spPr>
            <a:xfrm>
              <a:off x="7888944" y="1731330"/>
              <a:ext cx="365760" cy="4010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</a:t>
              </a:r>
              <a:r>
                <a:rPr lang="en-US" sz="1800" b="0" strike="noStrike" spc="-1" baseline="-33000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0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Formula 19"/>
              <p:cNvSpPr txBox="1"/>
              <p:nvPr/>
            </p:nvSpPr>
            <p:spPr>
              <a:xfrm>
                <a:off x="3189958" y="1812601"/>
                <a:ext cx="2703963" cy="3664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60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sz="1600">
                              <a:latin typeface="Cambria Math" panose="02040503050406030204" pitchFamily="18" charset="0"/>
                            </a:rPr>
                            <m:t>𝑧𝑙</m:t>
                          </m:r>
                        </m:sub>
                      </m:sSub>
                      <m:d>
                        <m:dPr>
                          <m:ctrlPr>
                            <a:rPr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6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6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sz="160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p>
                        <m:sSupPr>
                          <m:ctrlPr>
                            <a:rPr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6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sz="160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𝑧𝑙</m:t>
                              </m:r>
                            </m:sub>
                          </m:sSub>
                          <m:r>
                            <a:rPr sz="160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60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160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p>
                        <m:sSupPr>
                          <m:ctrlPr>
                            <a:rPr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6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sz="16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160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𝑧𝑙</m:t>
                              </m:r>
                            </m:sub>
                          </m:sSub>
                          <m:r>
                            <a:rPr sz="160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119" name="Formula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58" y="1812601"/>
                <a:ext cx="2703963" cy="366480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Line 20"/>
          <p:cNvSpPr/>
          <p:nvPr/>
        </p:nvSpPr>
        <p:spPr>
          <a:xfrm>
            <a:off x="3099573" y="1433910"/>
            <a:ext cx="984" cy="277233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Line 21"/>
          <p:cNvSpPr/>
          <p:nvPr/>
        </p:nvSpPr>
        <p:spPr>
          <a:xfrm>
            <a:off x="6003360" y="1456020"/>
            <a:ext cx="0" cy="2743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Line 22"/>
          <p:cNvSpPr/>
          <p:nvPr/>
        </p:nvSpPr>
        <p:spPr>
          <a:xfrm>
            <a:off x="91440" y="4206240"/>
            <a:ext cx="88696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Formula 24"/>
              <p:cNvSpPr txBox="1"/>
              <p:nvPr/>
            </p:nvSpPr>
            <p:spPr>
              <a:xfrm>
                <a:off x="3099573" y="2741703"/>
                <a:ext cx="2903786" cy="1371076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ar-AE" sz="16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ar-AE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ar-AE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</m:e>
                        <m:e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ar-A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ar-A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124" name="Formula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573" y="2741703"/>
                <a:ext cx="2903786" cy="13710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Formula 10"/>
              <p:cNvSpPr txBox="1"/>
              <p:nvPr/>
            </p:nvSpPr>
            <p:spPr>
              <a:xfrm>
                <a:off x="673534" y="1800776"/>
                <a:ext cx="1901880" cy="432443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l-GR" sz="16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̂"/>
                          <m:ctrlPr>
                            <a:rPr lang="ar-AE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60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26" name="Formula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34" y="1800776"/>
                <a:ext cx="1901880" cy="43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237066" y="5015099"/>
            <a:ext cx="7083877" cy="547650"/>
            <a:chOff x="290004" y="4722971"/>
            <a:chExt cx="7083877" cy="5476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894820" y="4722971"/>
                  <a:ext cx="4479061" cy="54765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b="0" dirty="0" smtClean="0"/>
                    <a:t>,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4820" y="4722971"/>
                  <a:ext cx="4479061" cy="547650"/>
                </a:xfrm>
                <a:prstGeom prst="rect">
                  <a:avLst/>
                </a:prstGeom>
                <a:blipFill>
                  <a:blip r:embed="rId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stomShape 2"/>
            <p:cNvSpPr/>
            <p:nvPr/>
          </p:nvSpPr>
          <p:spPr>
            <a:xfrm>
              <a:off x="290004" y="4812833"/>
              <a:ext cx="2384881" cy="37307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720" algn="ctr">
                <a:lnSpc>
                  <a:spcPct val="100000"/>
                </a:lnSpc>
                <a:buClr>
                  <a:srgbClr val="000000"/>
                </a:buClr>
                <a:buSzPct val="70000"/>
              </a:pPr>
              <a:r>
                <a:rPr lang="en-US" sz="20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Fresnel’s formulas: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27315" y="2635409"/>
            <a:ext cx="40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7954840" y="3014905"/>
            <a:ext cx="40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baseline="-25000" dirty="0" smtClean="0"/>
              <a:t>f</a:t>
            </a:r>
            <a:endParaRPr lang="en-US" baseline="-25000" dirty="0"/>
          </a:p>
        </p:txBody>
      </p:sp>
      <p:sp>
        <p:nvSpPr>
          <p:cNvPr id="10" name="Arc 9"/>
          <p:cNvSpPr/>
          <p:nvPr/>
        </p:nvSpPr>
        <p:spPr>
          <a:xfrm rot="16200000">
            <a:off x="7000266" y="2922137"/>
            <a:ext cx="464535" cy="2826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rot="5400000">
            <a:off x="7677383" y="2988638"/>
            <a:ext cx="381316" cy="15468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841882" y="5794499"/>
                <a:ext cx="2449776" cy="4344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 smtClean="0"/>
                  <a:t> 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882" y="5794499"/>
                <a:ext cx="2449776" cy="434478"/>
              </a:xfrm>
              <a:prstGeom prst="rect">
                <a:avLst/>
              </a:prstGeom>
              <a:blipFill>
                <a:blip r:embed="rId7"/>
                <a:stretch>
                  <a:fillRect l="-1741" t="-11268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ustomShape 2"/>
          <p:cNvSpPr/>
          <p:nvPr/>
        </p:nvSpPr>
        <p:spPr>
          <a:xfrm>
            <a:off x="237066" y="5825203"/>
            <a:ext cx="2384881" cy="3730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Snell’s law: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"/>
          <p:cNvSpPr/>
          <p:nvPr/>
        </p:nvSpPr>
        <p:spPr>
          <a:xfrm>
            <a:off x="172786" y="431187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Important implications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46160" y="67827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Matrix formalism for multi-layer systems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20/12/18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8160120" y="6499440"/>
            <a:ext cx="74340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85DC707-FB0A-4D2E-96B3-D25BDB0196E0}" type="slidenum"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Formula 5"/>
          <p:cNvSpPr txBox="1"/>
          <p:nvPr/>
        </p:nvSpPr>
        <p:spPr>
          <a:xfrm>
            <a:off x="237066" y="1812600"/>
            <a:ext cx="2753068" cy="366480"/>
          </a:xfrm>
          <a:prstGeom prst="rect">
            <a:avLst/>
          </a:prstGeom>
        </p:spPr>
        <p:txBody>
          <a:bodyPr/>
          <a:lstStyle/>
          <a:p>
            <a:endParaRPr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CustomShape 23"/>
          <p:cNvSpPr/>
          <p:nvPr/>
        </p:nvSpPr>
        <p:spPr>
          <a:xfrm>
            <a:off x="106387" y="1456020"/>
            <a:ext cx="5929433" cy="1570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Generic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solution for z-component: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  <a:buSzPct val="7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  <a:buSzPct val="70000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Boundary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conditions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Formula 19"/>
              <p:cNvSpPr txBox="1"/>
              <p:nvPr/>
            </p:nvSpPr>
            <p:spPr>
              <a:xfrm>
                <a:off x="237182" y="1885155"/>
                <a:ext cx="5538825" cy="422626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𝑧𝑙</m:t>
                          </m:r>
                        </m:sub>
                      </m:sSub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p>
                        <m:sSup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𝑧𝑙</m:t>
                              </m:r>
                            </m:sub>
                          </m:sSub>
                          <m:r>
                            <a:rPr lang="ar-AE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sup>
                      </m:sSup>
                      <m:r>
                        <a:rPr lang="ar-AE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p>
                        <m:sSup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𝑧𝑙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40" name="Formula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82" y="1885155"/>
                <a:ext cx="5538825" cy="4226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Formula 24"/>
              <p:cNvSpPr txBox="1"/>
              <p:nvPr/>
            </p:nvSpPr>
            <p:spPr>
              <a:xfrm>
                <a:off x="225131" y="3026811"/>
                <a:ext cx="5550876" cy="1567184"/>
              </a:xfrm>
              <a:prstGeom prst="rect">
                <a:avLst/>
              </a:prstGeom>
            </p:spPr>
            <p:txBody>
              <a:bodyPr anchor="ctr"/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sz="1600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ar-A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ar-AE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AE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ar-A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𝑧𝑙</m:t>
                          </m:r>
                          <m:r>
                            <a:rPr lang="ar-A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ar-AE" sz="1600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ar-A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𝑧𝑙</m:t>
                          </m:r>
                        </m:sub>
                      </m:sSub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ar-AE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</m:oMath>
                  </m:oMathPara>
                </a14:m>
                <a:endParaRPr lang="ar-AE" sz="1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ar-A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𝑧𝑙</m:t>
                              </m:r>
                              <m:r>
                                <a:rPr lang="ar-A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ar-AE" sz="1600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ar-A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𝑧𝑙</m:t>
                              </m:r>
                            </m:sub>
                          </m:sSub>
                        </m:num>
                        <m:den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ar-AE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</m:oMath>
                  </m:oMathPara>
                </a14:m>
                <a:endParaRPr lang="ar-AE" sz="1600" dirty="0"/>
              </a:p>
              <a:p>
                <a:endParaRPr sz="1600" dirty="0"/>
              </a:p>
            </p:txBody>
          </p:sp>
        </mc:Choice>
        <mc:Fallback xmlns="">
          <p:sp>
            <p:nvSpPr>
              <p:cNvPr id="43" name="Formula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1" y="3026811"/>
                <a:ext cx="5550876" cy="15671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540499" y="1674976"/>
            <a:ext cx="3603501" cy="2433768"/>
            <a:chOff x="5639089" y="1746462"/>
            <a:chExt cx="3603501" cy="2433768"/>
          </a:xfrm>
        </p:grpSpPr>
        <p:sp>
          <p:nvSpPr>
            <p:cNvPr id="109" name="Line 9"/>
            <p:cNvSpPr/>
            <p:nvPr/>
          </p:nvSpPr>
          <p:spPr>
            <a:xfrm flipH="1" flipV="1">
              <a:off x="6257407" y="1819350"/>
              <a:ext cx="11045" cy="236088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TextShape 10"/>
            <p:cNvSpPr txBox="1"/>
            <p:nvPr/>
          </p:nvSpPr>
          <p:spPr>
            <a:xfrm>
              <a:off x="5892548" y="1746462"/>
              <a:ext cx="27432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z</a:t>
              </a:r>
            </a:p>
          </p:txBody>
        </p:sp>
        <p:sp>
          <p:nvSpPr>
            <p:cNvPr id="112" name="TextShape 12"/>
            <p:cNvSpPr txBox="1"/>
            <p:nvPr/>
          </p:nvSpPr>
          <p:spPr>
            <a:xfrm>
              <a:off x="8215352" y="2168186"/>
              <a:ext cx="1027238" cy="4086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n</a:t>
              </a:r>
              <a:r>
                <a:rPr lang="en-US" sz="1800" b="0" strike="noStrike" spc="-1" baseline="-33000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0</a:t>
              </a:r>
              <a:r>
                <a:rPr lang="en-US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, </a:t>
              </a:r>
              <a:r>
                <a:rPr lang="en-US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d</a:t>
              </a:r>
              <a:r>
                <a:rPr lang="en-US" spc="-1" baseline="-33000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0</a:t>
              </a:r>
              <a:r>
                <a:rPr lang="en-US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=0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13" name="TextShape 13"/>
            <p:cNvSpPr txBox="1"/>
            <p:nvPr/>
          </p:nvSpPr>
          <p:spPr>
            <a:xfrm>
              <a:off x="8216972" y="2472765"/>
              <a:ext cx="790110" cy="400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n</a:t>
              </a:r>
              <a:r>
                <a:rPr lang="en-US" spc="-1" baseline="-33000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1</a:t>
              </a:r>
              <a:r>
                <a:rPr lang="en-US" sz="1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, d</a:t>
              </a:r>
              <a:r>
                <a:rPr lang="en-US" sz="1800" b="0" strike="noStrike" spc="-1" baseline="-33000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1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6257408" y="2542721"/>
              <a:ext cx="2378047" cy="14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6257851" y="2851368"/>
              <a:ext cx="2378047" cy="14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6257408" y="3415202"/>
              <a:ext cx="2378047" cy="14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256966" y="3615767"/>
              <a:ext cx="2378047" cy="14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Shape 12"/>
            <p:cNvSpPr txBox="1"/>
            <p:nvPr/>
          </p:nvSpPr>
          <p:spPr>
            <a:xfrm>
              <a:off x="8209596" y="3007892"/>
              <a:ext cx="797485" cy="4086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n</a:t>
              </a:r>
              <a:r>
                <a:rPr lang="en-US" spc="-1" baseline="-33000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2</a:t>
              </a:r>
              <a:r>
                <a:rPr lang="en-US" sz="1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, d</a:t>
              </a:r>
              <a:r>
                <a:rPr lang="en-US" sz="1800" b="0" strike="noStrike" spc="-1" baseline="-33000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2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1" name="TextShape 12"/>
            <p:cNvSpPr txBox="1"/>
            <p:nvPr/>
          </p:nvSpPr>
          <p:spPr>
            <a:xfrm>
              <a:off x="8209376" y="3271171"/>
              <a:ext cx="439200" cy="4086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…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2" name="TextShape 12"/>
            <p:cNvSpPr txBox="1"/>
            <p:nvPr/>
          </p:nvSpPr>
          <p:spPr>
            <a:xfrm>
              <a:off x="8250046" y="3621106"/>
              <a:ext cx="786375" cy="4086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n</a:t>
              </a:r>
              <a:r>
                <a:rPr lang="en-US" spc="-1" baseline="-33000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</a:t>
              </a:r>
              <a:r>
                <a:rPr lang="en-US" sz="1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, d</a:t>
              </a:r>
              <a:r>
                <a:rPr lang="en-US" sz="1800" b="0" strike="noStrike" spc="-1" baseline="-33000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i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6755614" y="1988472"/>
              <a:ext cx="314370" cy="566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7056039" y="1962149"/>
              <a:ext cx="310896" cy="595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065819" y="2550055"/>
              <a:ext cx="254271" cy="3230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7302875" y="2542721"/>
              <a:ext cx="259161" cy="32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302875" y="2866037"/>
              <a:ext cx="207919" cy="556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510794" y="2865252"/>
              <a:ext cx="210312" cy="5577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510794" y="3415202"/>
              <a:ext cx="259161" cy="200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7769955" y="3415202"/>
              <a:ext cx="256032" cy="200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7769955" y="3615767"/>
              <a:ext cx="331487" cy="496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Shape 10"/>
            <p:cNvSpPr txBox="1"/>
            <p:nvPr/>
          </p:nvSpPr>
          <p:spPr>
            <a:xfrm>
              <a:off x="5639089" y="2207870"/>
              <a:ext cx="728212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i="1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p</a:t>
              </a:r>
              <a:r>
                <a:rPr lang="en-US" i="1" spc="-1" baseline="-25000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0</a:t>
              </a:r>
              <a:r>
                <a:rPr lang="en-US" i="1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=0</a:t>
              </a:r>
              <a:endParaRPr lang="en-US" sz="1800" b="0" i="1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5" name="TextShape 10"/>
            <p:cNvSpPr txBox="1"/>
            <p:nvPr/>
          </p:nvSpPr>
          <p:spPr>
            <a:xfrm>
              <a:off x="5874597" y="2510861"/>
              <a:ext cx="501752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i="1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p</a:t>
              </a:r>
              <a:r>
                <a:rPr lang="en-US" i="1" spc="-1" baseline="-25000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1</a:t>
              </a:r>
              <a:endParaRPr lang="en-US" sz="1800" b="0" i="1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6" name="TextShape 10"/>
            <p:cNvSpPr txBox="1"/>
            <p:nvPr/>
          </p:nvSpPr>
          <p:spPr>
            <a:xfrm>
              <a:off x="5881071" y="3080124"/>
              <a:ext cx="399432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i="1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p</a:t>
              </a:r>
              <a:r>
                <a:rPr lang="en-US" i="1" spc="-1" baseline="-25000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2</a:t>
              </a:r>
              <a:endParaRPr lang="en-US" sz="1800" b="0" i="1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7" name="TextShape 10"/>
            <p:cNvSpPr txBox="1"/>
            <p:nvPr/>
          </p:nvSpPr>
          <p:spPr>
            <a:xfrm>
              <a:off x="5878118" y="3400711"/>
              <a:ext cx="542239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i="1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p</a:t>
              </a:r>
              <a:r>
                <a:rPr lang="en-US" i="1" spc="-1" baseline="-25000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i-1</a:t>
              </a:r>
              <a:endParaRPr lang="en-US" sz="1800" b="0" i="1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4073" y="4986701"/>
                <a:ext cx="864153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xp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𝑧𝑙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73" y="4986701"/>
                <a:ext cx="8641533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Formula 19"/>
              <p:cNvSpPr txBox="1"/>
              <p:nvPr/>
            </p:nvSpPr>
            <p:spPr>
              <a:xfrm>
                <a:off x="225131" y="2293584"/>
                <a:ext cx="5538825" cy="422626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ar-AE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ar-AE" sz="160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41" name="Formula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1" y="2293584"/>
                <a:ext cx="5538825" cy="4226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Brace 1"/>
          <p:cNvSpPr/>
          <p:nvPr/>
        </p:nvSpPr>
        <p:spPr>
          <a:xfrm rot="5400000">
            <a:off x="2909454" y="3995001"/>
            <a:ext cx="371629" cy="37065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8935" y="6150752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Phase shift</a:t>
            </a:r>
            <a:endParaRPr lang="en-US" dirty="0"/>
          </a:p>
        </p:txBody>
      </p:sp>
      <p:sp>
        <p:nvSpPr>
          <p:cNvPr id="39" name="Right Brace 38"/>
          <p:cNvSpPr/>
          <p:nvPr/>
        </p:nvSpPr>
        <p:spPr>
          <a:xfrm rot="5400000">
            <a:off x="6740992" y="3929454"/>
            <a:ext cx="371629" cy="38375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263119" y="6150752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</a:t>
            </a:r>
            <a:r>
              <a:rPr lang="de-DE" dirty="0" err="1" smtClean="0"/>
              <a:t>Sewing</a:t>
            </a:r>
            <a:r>
              <a:rPr lang="de-DE" dirty="0" smtClean="0"/>
              <a:t>“ </a:t>
            </a:r>
            <a:r>
              <a:rPr lang="de-DE" dirty="0" err="1" smtClean="0"/>
              <a:t>amplitudes</a:t>
            </a:r>
            <a:r>
              <a:rPr lang="de-DE" dirty="0" smtClean="0"/>
              <a:t> </a:t>
            </a:r>
            <a:r>
              <a:rPr lang="de-DE" dirty="0" err="1" smtClean="0"/>
              <a:t>together</a:t>
            </a:r>
            <a:endParaRPr lang="en-US" dirty="0"/>
          </a:p>
        </p:txBody>
      </p:sp>
      <p:sp>
        <p:nvSpPr>
          <p:cNvPr id="44" name="CustomShape 23"/>
          <p:cNvSpPr/>
          <p:nvPr/>
        </p:nvSpPr>
        <p:spPr>
          <a:xfrm>
            <a:off x="106387" y="4521618"/>
            <a:ext cx="5929433" cy="4650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Backward matrix relation: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0767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94040" y="66672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Typical reflectometry image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</a:t>
            </a:r>
            <a:r>
              <a:rPr lang="en-US" sz="1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/12/18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1159560" y="6499440"/>
            <a:ext cx="6938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5"/>
          <p:cNvSpPr/>
          <p:nvPr/>
        </p:nvSpPr>
        <p:spPr>
          <a:xfrm>
            <a:off x="8160120" y="6499440"/>
            <a:ext cx="74340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8B1D52E-DEAF-4148-945D-757EDBE0D9AE}" type="slidenum"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98824" y="1264320"/>
            <a:ext cx="4805120" cy="4585400"/>
            <a:chOff x="4098400" y="1333800"/>
            <a:chExt cx="4805120" cy="45854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8400" y="1333800"/>
              <a:ext cx="4805120" cy="360384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5566569" y="5399762"/>
                  <a:ext cx="2131674" cy="519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6569" y="5399762"/>
                  <a:ext cx="2131674" cy="51943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/>
            <p:cNvSpPr txBox="1"/>
            <p:nvPr/>
          </p:nvSpPr>
          <p:spPr>
            <a:xfrm>
              <a:off x="4567886" y="5007120"/>
              <a:ext cx="412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Scattering wave vector: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06218" y="1485676"/>
            <a:ext cx="2742907" cy="2433768"/>
            <a:chOff x="479128" y="1918836"/>
            <a:chExt cx="2742907" cy="2433768"/>
          </a:xfrm>
        </p:grpSpPr>
        <p:sp>
          <p:nvSpPr>
            <p:cNvPr id="12" name="Line 9"/>
            <p:cNvSpPr/>
            <p:nvPr/>
          </p:nvSpPr>
          <p:spPr>
            <a:xfrm flipH="1" flipV="1">
              <a:off x="843987" y="1991724"/>
              <a:ext cx="11045" cy="236088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TextShape 10"/>
            <p:cNvSpPr txBox="1"/>
            <p:nvPr/>
          </p:nvSpPr>
          <p:spPr>
            <a:xfrm>
              <a:off x="479128" y="1918836"/>
              <a:ext cx="27432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z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843988" y="2715095"/>
              <a:ext cx="2378047" cy="14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43546" y="3788141"/>
              <a:ext cx="2378047" cy="14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342194" y="2160846"/>
              <a:ext cx="314370" cy="566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642619" y="2134523"/>
              <a:ext cx="310896" cy="585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652399" y="2722429"/>
              <a:ext cx="530352" cy="1080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192911" y="3799984"/>
              <a:ext cx="331487" cy="496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182751" y="2719739"/>
              <a:ext cx="587930" cy="1083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2770681" y="2124751"/>
              <a:ext cx="310896" cy="585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662559" y="2699419"/>
              <a:ext cx="871999" cy="452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 rot="1695418">
              <a:off x="1679127" y="2627024"/>
              <a:ext cx="126637" cy="104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2192911" y="3151844"/>
              <a:ext cx="341647" cy="636297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022394" y="4546446"/>
                <a:ext cx="19407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394" y="4546446"/>
                <a:ext cx="1940724" cy="276999"/>
              </a:xfrm>
              <a:prstGeom prst="rect">
                <a:avLst/>
              </a:prstGeom>
              <a:blipFill>
                <a:blip r:embed="rId4"/>
                <a:stretch>
                  <a:fillRect l="-3459" r="-220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5318066" y="4073224"/>
            <a:ext cx="363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Interference maximum: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318066" y="4937640"/>
            <a:ext cx="363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Peak width: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534073" y="5331116"/>
                <a:ext cx="91736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073" y="5331116"/>
                <a:ext cx="917366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94040" y="66672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Task: sample thickness from reflectometry image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</a:t>
            </a:r>
            <a:r>
              <a:rPr lang="en-US" sz="1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/12/18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159560" y="6499440"/>
            <a:ext cx="6938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8160120" y="6499440"/>
            <a:ext cx="74340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9F9555F-494F-43FA-9BB9-10DA434651A9}" type="slidenum"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76" y="1234435"/>
            <a:ext cx="7020007" cy="5265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76" y="1234435"/>
            <a:ext cx="7020007" cy="5265005"/>
          </a:xfrm>
          <a:prstGeom prst="rect">
            <a:avLst/>
          </a:prstGeom>
        </p:spPr>
      </p:pic>
      <p:sp>
        <p:nvSpPr>
          <p:cNvPr id="130" name="CustomShape 1"/>
          <p:cNvSpPr/>
          <p:nvPr/>
        </p:nvSpPr>
        <p:spPr>
          <a:xfrm>
            <a:off x="194040" y="66672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Task: sample thickness from reflectometry image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</a:t>
            </a:r>
            <a:r>
              <a:rPr lang="en-US" sz="1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/12/18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159560" y="6499440"/>
            <a:ext cx="6938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8160120" y="6499440"/>
            <a:ext cx="74340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9F9555F-494F-43FA-9BB9-10DA434651A9}" type="slidenum"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654800" y="1808480"/>
            <a:ext cx="0" cy="375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010400" y="1808480"/>
            <a:ext cx="0" cy="375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54800" y="2407920"/>
            <a:ext cx="35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020560" y="2407920"/>
            <a:ext cx="25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400800" y="2407920"/>
            <a:ext cx="25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847404" y="2056060"/>
            <a:ext cx="1680396" cy="703719"/>
            <a:chOff x="4507045" y="1919081"/>
            <a:chExt cx="1680396" cy="7037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507045" y="1919081"/>
                  <a:ext cx="16803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≈0.16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7045" y="1919081"/>
                  <a:ext cx="168039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36" t="-2174" r="-725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507045" y="2345801"/>
                  <a:ext cx="12792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≈40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7045" y="2345801"/>
                  <a:ext cx="127926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333" r="-1905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90583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94040" y="66672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Beam effects: overview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45440" y="1916817"/>
            <a:ext cx="8369760" cy="3290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68200" indent="-267480">
              <a:lnSpc>
                <a:spcPct val="25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Footprint correction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25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de-DE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Beam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divergence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25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de-DE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Background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noise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</a:t>
            </a:r>
            <a:r>
              <a:rPr lang="en-US" sz="1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/12/18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159560" y="6499440"/>
            <a:ext cx="6938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8160120" y="6499440"/>
            <a:ext cx="74340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9F9555F-494F-43FA-9BB9-10DA434651A9}" type="slidenum"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8</a:t>
            </a:fld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794" y="134736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691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94040" y="66672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Beam effects: footprint correction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94040" y="1333800"/>
            <a:ext cx="4653979" cy="500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Depends on beam-to-sample width ratio</a:t>
            </a: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Gaussian beam</a:t>
            </a: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Square beam</a:t>
            </a:r>
          </a:p>
        </p:txBody>
      </p:sp>
      <p:sp>
        <p:nvSpPr>
          <p:cNvPr id="132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</a:t>
            </a:r>
            <a:r>
              <a:rPr lang="en-US" sz="1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/12/18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159560" y="6499440"/>
            <a:ext cx="6938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019" y="3310356"/>
            <a:ext cx="4220443" cy="3341184"/>
          </a:xfrm>
          <a:prstGeom prst="rect">
            <a:avLst/>
          </a:prstGeom>
        </p:spPr>
      </p:pic>
      <p:sp>
        <p:nvSpPr>
          <p:cNvPr id="134" name="CustomShape 5"/>
          <p:cNvSpPr/>
          <p:nvPr/>
        </p:nvSpPr>
        <p:spPr>
          <a:xfrm>
            <a:off x="8160120" y="6499440"/>
            <a:ext cx="74340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9F9555F-494F-43FA-9BB9-10DA434651A9}" type="slidenum"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9</a:t>
            </a:fld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11" y="821493"/>
            <a:ext cx="484866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37737" y="3348023"/>
                <a:ext cx="264982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erf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737" y="3348023"/>
                <a:ext cx="2649828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04399" y="4669773"/>
                <a:ext cx="283763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399" y="4669773"/>
                <a:ext cx="2837636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52961" y="2098922"/>
                <a:ext cx="1323824" cy="549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⁡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𝑏𝑒𝑎𝑚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𝑠𝑎𝑚𝑝𝑙𝑒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961" y="2098922"/>
                <a:ext cx="1323824" cy="5497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9605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1973</TotalTime>
  <Words>676</Words>
  <Application>Microsoft Office PowerPoint</Application>
  <PresentationFormat>On-screen Show (4:3)</PresentationFormat>
  <Paragraphs>283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 Unicode MS</vt:lpstr>
      <vt:lpstr>ＭＳ Ｐゴシック</vt:lpstr>
      <vt:lpstr>Arial</vt:lpstr>
      <vt:lpstr>Cambria Math</vt:lpstr>
      <vt:lpstr>Courier New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--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--</dc:creator>
  <dc:description/>
  <cp:lastModifiedBy>DmitryYurov</cp:lastModifiedBy>
  <cp:revision>311</cp:revision>
  <cp:lastPrinted>2014-07-30T09:56:14Z</cp:lastPrinted>
  <dcterms:created xsi:type="dcterms:W3CDTF">2012-04-16T07:26:40Z</dcterms:created>
  <dcterms:modified xsi:type="dcterms:W3CDTF">2018-12-19T15:39:04Z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--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</vt:i4>
  </property>
</Properties>
</file>