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Изображение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Изображение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Управление свободным и занятым дисковым пространством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/>
            <a:r>
              <a:t>Управление свободным и занятым дисковым пространством</a:t>
            </a:r>
          </a:p>
        </p:txBody>
      </p:sp>
      <p:sp>
        <p:nvSpPr>
          <p:cNvPr id="120" name="Зайцев Н.  2ПКС-116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r" defTabSz="537463">
              <a:defRPr sz="3404"/>
            </a:pPr>
            <a:r>
              <a:t>Зайцев Н. </a:t>
            </a:r>
            <a:br/>
            <a:r>
              <a:t>2ПКС-116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Введен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Введение</a:t>
            </a:r>
          </a:p>
        </p:txBody>
      </p:sp>
      <p:sp>
        <p:nvSpPr>
          <p:cNvPr id="123" name="Дисковое пространство, не выделенное ни одному файлу, также должно быть управляемым. В современных ОС используется несколько способов учета используемого места на диске. Рассмотрим наиболее распространенные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Дисковое пространство, не выделенное ни одному файлу, также должно быть управляемым. В современных ОС используется несколько способов учета используемого места на диске. Рассмотрим наиболее распространенные.</a:t>
            </a:r>
          </a:p>
          <a:p>
            <a:pPr/>
            <a:r>
              <a:t>Учет при помощи организации битового вектора</a:t>
            </a:r>
          </a:p>
          <a:p>
            <a:pPr/>
            <a:r>
              <a:t>Учет при помощи организации связного списка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Учет при помощи организации битового вектор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4781">
              <a:defRPr sz="5680"/>
            </a:lvl1pPr>
          </a:lstStyle>
          <a:p>
            <a:pPr/>
            <a:r>
              <a:t>Учет при помощи организации битового вектора</a:t>
            </a:r>
          </a:p>
        </p:txBody>
      </p:sp>
      <p:sp>
        <p:nvSpPr>
          <p:cNvPr id="126" name="Часто список свободных блоков диска реализован в виде битового вектора (bit map или bit vector). Каждый блок представлен одним битом, принимающим значение 0 или 1, в зависимости от того, занят он или свободен. Hапример:00111100111100011000001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91414">
              <a:spcBef>
                <a:spcPts val="2800"/>
              </a:spcBef>
              <a:buSzTx/>
              <a:buNone/>
              <a:defRPr sz="2144"/>
            </a:pPr>
            <a:r>
              <a:t>Часто список свободных блоков диска реализован в виде битового вектора (bit map или bit vector). Каждый блок представлен одним битом, принимающим значение 0 или 1, в зависимости от того, занят он или свободен. Hапример:00111100111100011000001.</a:t>
            </a:r>
          </a:p>
          <a:p>
            <a:pPr marL="0" indent="0" defTabSz="391414">
              <a:spcBef>
                <a:spcPts val="2800"/>
              </a:spcBef>
              <a:buSzTx/>
              <a:buNone/>
              <a:defRPr sz="2144"/>
            </a:pPr>
            <a:r>
              <a:t>Главное преимущество этого подхода состоит в том, что он относительно прост и эффективен при нахождении первого свободного блока или n последовательных блоков на диске. Многие компьютеры имеют инструкции манипулирования битами, которые могут использоваться для этой цели.</a:t>
            </a:r>
          </a:p>
          <a:p>
            <a:pPr marL="0" indent="0" defTabSz="391414">
              <a:spcBef>
                <a:spcPts val="2800"/>
              </a:spcBef>
              <a:buSzTx/>
              <a:buNone/>
              <a:defRPr sz="2144"/>
            </a:pPr>
            <a:r>
              <a:t> Например, компьютеры семейств Intel и Motorola имеют инструкции, при помощи которых можно легко локализовать первый единичный бит в слове.Несмотря на то что размер описанного битового вектора наименьший из всех возможных структур, даже такой вектор может оказаться большого размера. Поэтому данный метод эффективен, только если битовый вектор помещается в памяти целиком, что возможно лишь для относительно небольших дисков. Например, диск размером 4 Гбайт с блоками по 4 Кбайт нуждается в таблице размером 128 Кбайт для управления свободными блоками.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Учет при помощи организации связного спис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/>
            <a:r>
              <a:t>Учет при помощи организации связного списка</a:t>
            </a:r>
          </a:p>
        </p:txBody>
      </p:sp>
      <p:sp>
        <p:nvSpPr>
          <p:cNvPr id="129" name="Другой подход - связать в список все свободные блоки, размещая указатель на первый свободный блок в специально отведенном месте диска, попутно кэшируя в памяти эту информацию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49833">
              <a:spcBef>
                <a:spcPts val="3200"/>
              </a:spcBef>
              <a:buSzTx/>
              <a:buNone/>
              <a:defRPr sz="2464"/>
            </a:pPr>
            <a:r>
              <a:t>Другой подход - связать в список все свободные блоки, размещая указатель на первый свободный блок в специально отведенном месте диска, попутно кэшируя в памяти эту информацию.</a:t>
            </a:r>
          </a:p>
          <a:p>
            <a:pPr marL="0" indent="0" defTabSz="449833">
              <a:spcBef>
                <a:spcPts val="3200"/>
              </a:spcBef>
              <a:buSzTx/>
              <a:buNone/>
              <a:defRPr sz="2464"/>
            </a:pPr>
            <a:r>
              <a:t>Подобная схема не всегда эффективна. Для трассирования списка нужно выполнить много обращений к диску. Однако, к счастью, нам необходим, как правило, только первый свободный блок.</a:t>
            </a:r>
          </a:p>
          <a:p>
            <a:pPr marL="0" indent="0" defTabSz="449833">
              <a:spcBef>
                <a:spcPts val="3200"/>
              </a:spcBef>
              <a:buSzTx/>
              <a:buNone/>
              <a:defRPr sz="2464"/>
            </a:pPr>
            <a:r>
              <a:t>Иногда прибегают к модификации подхода связного списка, организуя хранение адресов n свободных блоков в первом свободном блоке. Первые n-1 этих блоков действительно используются. Последний блок содержит адреса других n блоков и т. д.</a:t>
            </a:r>
          </a:p>
          <a:p>
            <a:pPr marL="0" indent="0" defTabSz="449833">
              <a:spcBef>
                <a:spcPts val="3200"/>
              </a:spcBef>
              <a:buSzTx/>
              <a:buNone/>
              <a:defRPr sz="2464"/>
            </a:pPr>
            <a:r>
              <a:t>Существуют и другие методы, например, свободное пространство можно рассматривать как файл и вести для него соответствующий индексный узел.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Размер бло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Размер блока</a:t>
            </a:r>
          </a:p>
        </p:txBody>
      </p:sp>
      <p:sp>
        <p:nvSpPr>
          <p:cNvPr id="132" name="Размер логического блока играет важную роль. В некоторых системах (Unix) он может быть задан при форматировании диска. Небольшой размер блока будет приводить к тому, что каждый файл будет содержать много блоков. Чтение блока осуществляется с задержками на поиск и вращение, таким образом, файл из многих блоков будет читаться медленно. Большие блоки обеспечивают более высокую скорость обмена с диском, но из-за внутренней фрагментации (каждый файл занимает целое число блоков, и в среднем половина последнего блока пропадает) снижается процент полезного дискового пространства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Размер логического блока играет важную роль. В некоторых системах (Unix) он может быть задан при форматировании диска. Небольшой размер блока будет приводить к тому, что каждый файл будет содержать много блоков. Чтение блока осуществляется с задержками на поиск и вращение, таким образом, файл из многих блоков будет читаться медленно. Большие блоки обеспечивают более высокую скорость обмена с диском, но из-за внутренней фрагментации (каждый файл занимает целое число блоков, и в среднем половина последнего блока пропадает) снижается процент полезного дискового пространства.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Структура файловой системы на диск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Структура файловой системы на диске</a:t>
            </a:r>
          </a:p>
        </p:txBody>
      </p:sp>
      <p:sp>
        <p:nvSpPr>
          <p:cNvPr id="135" name="Рассмотрение методов работы с дисковым пространством дает общее представление о совокупности служебных данных, необходимых для описания файловой системы. Структура служебных данных типовой файловой системы, например Unix, на одном из разделов диска, таким образом, может состоять из четырех основных частей"/>
          <p:cNvSpPr txBox="1"/>
          <p:nvPr>
            <p:ph type="body" idx="1"/>
          </p:nvPr>
        </p:nvSpPr>
        <p:spPr>
          <a:xfrm>
            <a:off x="952500" y="2590800"/>
            <a:ext cx="11099801" cy="6286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200"/>
              </a:spcBef>
              <a:buSzTx/>
              <a:buNone/>
              <a:defRPr sz="3200"/>
            </a:lvl1pPr>
          </a:lstStyle>
          <a:p>
            <a:pPr/>
            <a:r>
              <a:t>Рассмотрение методов работы с дисковым пространством дает общее представление о совокупности служебных данных, необходимых для описания файловой системы. Структура служебных данных типовой файловой системы, например Unix, на одном из разделов диска, таким образом, может состоять из четырех основных частей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Структура файловой системы на диск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Структура файловой системы на диске</a:t>
            </a:r>
          </a:p>
        </p:txBody>
      </p:sp>
      <p:sp>
        <p:nvSpPr>
          <p:cNvPr id="138" name="В начале раздела находится суперблок, содержащий общее описание файловой системы, например:…"/>
          <p:cNvSpPr txBox="1"/>
          <p:nvPr>
            <p:ph type="body" sz="half" idx="1"/>
          </p:nvPr>
        </p:nvSpPr>
        <p:spPr>
          <a:xfrm>
            <a:off x="952500" y="5163145"/>
            <a:ext cx="11218615" cy="3714155"/>
          </a:xfrm>
          <a:prstGeom prst="rect">
            <a:avLst/>
          </a:prstGeom>
        </p:spPr>
        <p:txBody>
          <a:bodyPr/>
          <a:lstStyle/>
          <a:p>
            <a:pPr marL="0" indent="0" defTabSz="408940">
              <a:spcBef>
                <a:spcPts val="2900"/>
              </a:spcBef>
              <a:buSzTx/>
              <a:buNone/>
              <a:defRPr sz="2240"/>
            </a:pPr>
            <a:r>
              <a:t>В начале раздела находится суперблок, содержащий общее описание файловой системы, например:</a:t>
            </a:r>
          </a:p>
          <a:p>
            <a:pPr marL="311150" indent="-311150" defTabSz="408940">
              <a:spcBef>
                <a:spcPts val="2900"/>
              </a:spcBef>
              <a:defRPr sz="2240"/>
            </a:pPr>
            <a:r>
              <a:t>Тип файловой системы</a:t>
            </a:r>
          </a:p>
          <a:p>
            <a:pPr marL="311150" indent="-311150" defTabSz="408940">
              <a:spcBef>
                <a:spcPts val="2900"/>
              </a:spcBef>
              <a:defRPr sz="2240"/>
            </a:pPr>
            <a:r>
              <a:t>Размер файловой системы в блоках</a:t>
            </a:r>
          </a:p>
          <a:p>
            <a:pPr marL="311150" indent="-311150" defTabSz="408940">
              <a:spcBef>
                <a:spcPts val="2900"/>
              </a:spcBef>
              <a:defRPr sz="2240"/>
            </a:pPr>
            <a:r>
              <a:t>Размер массва индексных узлов</a:t>
            </a:r>
          </a:p>
          <a:p>
            <a:pPr marL="311150" indent="-311150" defTabSz="408940">
              <a:spcBef>
                <a:spcPts val="2900"/>
              </a:spcBef>
              <a:defRPr sz="2240"/>
            </a:pPr>
            <a:r>
              <a:t>Размер логического блока</a:t>
            </a:r>
          </a:p>
        </p:txBody>
      </p:sp>
      <p:pic>
        <p:nvPicPr>
          <p:cNvPr id="139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5599" y="2508249"/>
            <a:ext cx="7535239" cy="20246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