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Структура контроллера устройст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Структура контроллера устройств</a:t>
            </a:r>
          </a:p>
        </p:txBody>
      </p:sp>
      <p:sp>
        <p:nvSpPr>
          <p:cNvPr id="120" name="Зайцев Н.В. 2ПКС-11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Зайцев Н.В. 2ПКС-116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123" name="Контроллеры внешних устройств весьма различны как по своему внутреннему строению, так и по исполнению (от одной микросхемы до специализированной вычислительной системы со своим процессором, памятью и т. д.), поскольку им приходится управлять совершенно разными приборами."/>
          <p:cNvSpPr txBox="1"/>
          <p:nvPr/>
        </p:nvSpPr>
        <p:spPr>
          <a:xfrm>
            <a:off x="806054" y="2880752"/>
            <a:ext cx="11392692" cy="298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Контроллеры внешних устройств весьма различны как по своему внутреннему строению, так и по исполнению (от одной микросхемы до специализированной вычислительной системы со своим процессором, памятью и т. д.), поскольку им приходится управлять совершенно разными приборами.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Классифик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</a:t>
            </a:r>
          </a:p>
        </p:txBody>
      </p:sp>
      <p:sp>
        <p:nvSpPr>
          <p:cNvPr id="126" name="Регистр состоя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 состояния</a:t>
            </a:r>
          </a:p>
          <a:p>
            <a:pPr/>
            <a:r>
              <a:t>Регистр управления</a:t>
            </a:r>
          </a:p>
          <a:p>
            <a:pPr/>
            <a:r>
              <a:t>Регистр выходных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Регистр состоя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 состояния</a:t>
            </a:r>
          </a:p>
        </p:txBody>
      </p:sp>
      <p:sp>
        <p:nvSpPr>
          <p:cNvPr id="129" name="Он содержит биты, значение которых определяется состоянием устройства ввода-вывода, и которые доступны только для чтения вычислительной системой. Эти биты индицируют завершение выполнения текущей команды на устройстве (бит занятости), наличие очередного данного в регистре выходных данных (бит готовности данных), возникновения ошибки при выполнении команды (бит ошибки) и т.д."/>
          <p:cNvSpPr txBox="1"/>
          <p:nvPr/>
        </p:nvSpPr>
        <p:spPr>
          <a:xfrm>
            <a:off x="1015624" y="2901289"/>
            <a:ext cx="10973553" cy="395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Он содержит биты, значение которых определяется состоянием устройства ввода-вывода, и которые доступны только для чтения вычислительной системой. Эти биты индицируют завершение выполнения текущей команды на устройстве (бит занятости), наличие очередного данного в регистре выходных данных (бит готовности данных), возникновения ошибки при выполнении команды (бит ошибки) и т.д.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Регистр управл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 управления</a:t>
            </a:r>
          </a:p>
        </p:txBody>
      </p:sp>
      <p:sp>
        <p:nvSpPr>
          <p:cNvPr id="132" name="Он получает данные, которые записываются вычислительной системой для инициализации устройства ввода-вывода или выполнения очередной команды, а также изменения режима работы устройства. Часть битов в этом регистре может быть отведена под код выполняемой команды, часть битов кодировать режим работы устройства, бит готовности команды свидетельствует о том, что можно приступить к ее выполнению."/>
          <p:cNvSpPr txBox="1"/>
          <p:nvPr/>
        </p:nvSpPr>
        <p:spPr>
          <a:xfrm>
            <a:off x="1236250" y="2659989"/>
            <a:ext cx="10532299" cy="443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Он получает данные, которые записываются вычислительной системой для инициализации устройства ввода-вывода или выполнения очередной команды, а также изменения режима работы устройства. Часть битов в этом регистре может быть отведена под код выполняемой команды, часть битов кодировать режим работы устройства, бит готовности команды свидетельствует о том, что можно приступить к ее выполнению.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Регистр выходных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Регистр выходных данных</a:t>
            </a:r>
          </a:p>
        </p:txBody>
      </p:sp>
      <p:sp>
        <p:nvSpPr>
          <p:cNvPr id="135" name="Он служит для помещения в него данных для чтения вычислительной системой, а регистр входных данных предназначен для помещения в него информации, которая должна быть выведена на устройство. Обычно емкость этих регистров не превышает ширину линии данных (а чаще всего меньше ее), хотя некоторые контроллеры могут использовать в качестве регистров очередь FIFO для буферизации поступающей информации."/>
          <p:cNvSpPr txBox="1"/>
          <p:nvPr/>
        </p:nvSpPr>
        <p:spPr>
          <a:xfrm>
            <a:off x="520211" y="3001134"/>
            <a:ext cx="11964377" cy="395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Он служит для помещения в него данных для чтения вычислительной системой, а регистр входных данных предназначен для помещения в него информации, которая должна быть выведена на устройство. Обычно емкость этих регистров не превышает ширину линии данных (а чаще всего меньше ее), хотя некоторые контроллеры могут использовать в качестве регистров очередь FIFO для буферизации поступающей информации.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Видеокар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Видеокарта</a:t>
            </a:r>
          </a:p>
        </p:txBody>
      </p:sp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462" y="3161296"/>
            <a:ext cx="5334001" cy="387248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Это электронная плата, которая обрабатывает видеоданные (текст и графику) и управляет работой дисплея: посылает в дисплей сигналы управления яркостью лучей и сигналы развертки изображения."/>
          <p:cNvSpPr txBox="1"/>
          <p:nvPr/>
        </p:nvSpPr>
        <p:spPr>
          <a:xfrm>
            <a:off x="613747" y="2901289"/>
            <a:ext cx="6011507" cy="395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Это электронная плата, которая обрабатывает видеоданные (текст и графику) и управляет работой дисплея: посылает в дисплей сигналы управления яркостью лучей и сигналы развертки изображения.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Видеокар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Видеокарта</a:t>
            </a:r>
          </a:p>
        </p:txBody>
      </p:sp>
      <p:sp>
        <p:nvSpPr>
          <p:cNvPr id="142" name="Видеоконтpоллеp отвечает за вывод изображения из видеопамяти, pегенеpацию ее содеpжимого, фоpмиpование сигналов pазвеpтки для монитоpа и обpаботку запpосов центpального пpоцессоpа. Для исключения конфликтов пpи обpащении к памяти со стоpоны видеоконтpоллеpа и центpального пpоцессоpа пеpвый имеет отдельный буфеp, котоpый в свободное от обpащений ЦП вpемя заполняется данными из видеопамяти. Если конфликта избежать не удается - видеоконтpоллеpу приходится задеpживать обpащение ЦП к видеопамяти, что снижает производительность системы; для исключения подобных конфликтов в pяде каpт пpименяется так называемая двухпоpтовая память, допускающая одновpеменные обpащения со стоpоны двух устpойств"/>
          <p:cNvSpPr txBox="1"/>
          <p:nvPr/>
        </p:nvSpPr>
        <p:spPr>
          <a:xfrm>
            <a:off x="632678" y="1965194"/>
            <a:ext cx="12183530" cy="684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Видеоконтpоллеp отвечает за вывод изображения из видеопамяти, pегенеpацию ее содеpжимого, фоpмиpование сигналов pазвеpтки для монитоpа и обpаботку запpосов центpального пpоцессоpа. Для исключения конфликтов пpи обpащении к памяти со стоpоны видеоконтpоллеpа и центpального пpоцессоpа пеpвый имеет отдельный буфеp, котоpый в свободное от обpащений ЦП вpемя заполняется данными из видеопамяти. Если конфликта избежать не удается - видеоконтpоллеpу приходится задеpживать обpащение ЦП к видеопамяти, что снижает производительность системы; для исключения подобных конфликтов в pяде каpт пpименяется так называемая двухпоpтовая память, допускающая одновpеменные обpащения со стоpоны двух устpойств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еокар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Видеокарта</a:t>
            </a:r>
          </a:p>
        </p:txBody>
      </p:sp>
      <p:sp>
        <p:nvSpPr>
          <p:cNvPr id="145" name="Состоит из 3 основных компонентов:…"/>
          <p:cNvSpPr txBox="1"/>
          <p:nvPr/>
        </p:nvSpPr>
        <p:spPr>
          <a:xfrm>
            <a:off x="2805531" y="3066389"/>
            <a:ext cx="7393738" cy="362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0" sz="3200"/>
            </a:pPr>
            <a:r>
              <a:t>Состоит из 3 основных компонентов: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Видеопамять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ЦАП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Видео-ПЗУ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