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8" autoAdjust="0"/>
    <p:restoredTop sz="94857"/>
  </p:normalViewPr>
  <p:slideViewPr>
    <p:cSldViewPr snapToGrid="0">
      <p:cViewPr varScale="1">
        <p:scale>
          <a:sx n="84" d="100"/>
          <a:sy n="84" d="100"/>
        </p:scale>
        <p:origin x="1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1DA5-530B-4F3D-A0D7-66151BCDF1DA}" type="datetimeFigureOut">
              <a:rPr lang="ru-RU" smtClean="0"/>
              <a:t>26.12.16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99075-37B3-4800-8E2C-D17A2CF57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75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1DA5-530B-4F3D-A0D7-66151BCDF1DA}" type="datetimeFigureOut">
              <a:rPr lang="ru-RU" smtClean="0"/>
              <a:t>26.12.16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99075-37B3-4800-8E2C-D17A2CF57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1DA5-530B-4F3D-A0D7-66151BCDF1DA}" type="datetimeFigureOut">
              <a:rPr lang="ru-RU" smtClean="0"/>
              <a:t>26.12.16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99075-37B3-4800-8E2C-D17A2CF575A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122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1DA5-530B-4F3D-A0D7-66151BCDF1DA}" type="datetimeFigureOut">
              <a:rPr lang="ru-RU" smtClean="0"/>
              <a:t>26.12.16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99075-37B3-4800-8E2C-D17A2CF57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863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1DA5-530B-4F3D-A0D7-66151BCDF1DA}" type="datetimeFigureOut">
              <a:rPr lang="ru-RU" smtClean="0"/>
              <a:t>26.12.16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99075-37B3-4800-8E2C-D17A2CF575AA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4568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1DA5-530B-4F3D-A0D7-66151BCDF1DA}" type="datetimeFigureOut">
              <a:rPr lang="ru-RU" smtClean="0"/>
              <a:t>26.12.16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99075-37B3-4800-8E2C-D17A2CF57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518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1DA5-530B-4F3D-A0D7-66151BCDF1DA}" type="datetimeFigureOut">
              <a:rPr lang="ru-RU" smtClean="0"/>
              <a:t>26.12.16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9075-37B3-4800-8E2C-D17A2CF57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622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1DA5-530B-4F3D-A0D7-66151BCDF1DA}" type="datetimeFigureOut">
              <a:rPr lang="ru-RU" smtClean="0"/>
              <a:t>26.12.16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9075-37B3-4800-8E2C-D17A2CF57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49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1DA5-530B-4F3D-A0D7-66151BCDF1DA}" type="datetimeFigureOut">
              <a:rPr lang="ru-RU" smtClean="0"/>
              <a:t>26.12.16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9075-37B3-4800-8E2C-D17A2CF57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75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1DA5-530B-4F3D-A0D7-66151BCDF1DA}" type="datetimeFigureOut">
              <a:rPr lang="ru-RU" smtClean="0"/>
              <a:t>26.12.16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99075-37B3-4800-8E2C-D17A2CF57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5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1DA5-530B-4F3D-A0D7-66151BCDF1DA}" type="datetimeFigureOut">
              <a:rPr lang="ru-RU" smtClean="0"/>
              <a:t>26.12.16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99075-37B3-4800-8E2C-D17A2CF57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25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1DA5-530B-4F3D-A0D7-66151BCDF1DA}" type="datetimeFigureOut">
              <a:rPr lang="ru-RU" smtClean="0"/>
              <a:t>26.12.16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99075-37B3-4800-8E2C-D17A2CF57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97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1DA5-530B-4F3D-A0D7-66151BCDF1DA}" type="datetimeFigureOut">
              <a:rPr lang="ru-RU" smtClean="0"/>
              <a:t>26.12.16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9075-37B3-4800-8E2C-D17A2CF57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2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1DA5-530B-4F3D-A0D7-66151BCDF1DA}" type="datetimeFigureOut">
              <a:rPr lang="ru-RU" smtClean="0"/>
              <a:t>26.12.16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9075-37B3-4800-8E2C-D17A2CF57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96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1DA5-530B-4F3D-A0D7-66151BCDF1DA}" type="datetimeFigureOut">
              <a:rPr lang="ru-RU" smtClean="0"/>
              <a:t>26.12.16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9075-37B3-4800-8E2C-D17A2CF57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71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1DA5-530B-4F3D-A0D7-66151BCDF1DA}" type="datetimeFigureOut">
              <a:rPr lang="ru-RU" smtClean="0"/>
              <a:t>26.12.16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99075-37B3-4800-8E2C-D17A2CF57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95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F1DA5-530B-4F3D-A0D7-66151BCDF1DA}" type="datetimeFigureOut">
              <a:rPr lang="ru-RU" smtClean="0"/>
              <a:t>26.12.16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99075-37B3-4800-8E2C-D17A2CF57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76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Презентация на тему «Тригонометрия»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Выполнил студент </a:t>
            </a:r>
          </a:p>
          <a:p>
            <a:pPr algn="r"/>
            <a:r>
              <a:rPr lang="ru-RU" dirty="0"/>
              <a:t>г</a:t>
            </a:r>
            <a:r>
              <a:rPr lang="ru-RU" dirty="0" smtClean="0"/>
              <a:t>руппы 1ПКС-116</a:t>
            </a:r>
          </a:p>
          <a:p>
            <a:pPr algn="r"/>
            <a:r>
              <a:rPr lang="ru-RU" dirty="0" smtClean="0"/>
              <a:t>Зайцев Н.В.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70213" y="675325"/>
            <a:ext cx="7376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Финансовый Университет при правительстве Москвы</a:t>
            </a:r>
          </a:p>
          <a:p>
            <a:pPr algn="ctr"/>
            <a:r>
              <a:rPr lang="ru-RU" sz="2000" dirty="0" smtClean="0"/>
              <a:t>Колледж Информатики и Программирования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9138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9100" y="2552662"/>
            <a:ext cx="8911687" cy="128089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94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Тригонометрии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89212" y="1891030"/>
            <a:ext cx="4342893" cy="4011996"/>
          </a:xfrm>
        </p:spPr>
        <p:txBody>
          <a:bodyPr/>
          <a:lstStyle/>
          <a:p>
            <a:r>
              <a:rPr lang="ru-RU" dirty="0"/>
              <a:t> </a:t>
            </a:r>
            <a:r>
              <a:rPr lang="ru-RU" dirty="0" smtClean="0"/>
              <a:t>Это раздел</a:t>
            </a:r>
            <a:r>
              <a:rPr lang="ru-RU" dirty="0"/>
              <a:t> математики, в котором изучаются тригонометрические функции и их использование в </a:t>
            </a:r>
            <a:r>
              <a:rPr lang="ru-RU" dirty="0" smtClean="0"/>
              <a:t>геометрии. </a:t>
            </a:r>
            <a:r>
              <a:rPr lang="ru-RU" dirty="0"/>
              <a:t>Данный термин впервые появился в 1595 г. как название книги немецкого математика </a:t>
            </a:r>
            <a:r>
              <a:rPr lang="ru-RU" dirty="0" err="1"/>
              <a:t>Бартоломеуса</a:t>
            </a:r>
            <a:r>
              <a:rPr lang="ru-RU" dirty="0"/>
              <a:t> </a:t>
            </a:r>
            <a:r>
              <a:rPr lang="ru-RU" dirty="0" err="1"/>
              <a:t>Питискуса</a:t>
            </a:r>
            <a:r>
              <a:rPr lang="ru-RU" dirty="0"/>
              <a:t> (1561—1613</a:t>
            </a:r>
            <a:r>
              <a:rPr lang="ru-RU" dirty="0" smtClean="0"/>
              <a:t>).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7048767" y="1891030"/>
            <a:ext cx="4705819" cy="576262"/>
          </a:xfrm>
        </p:spPr>
        <p:txBody>
          <a:bodyPr/>
          <a:lstStyle/>
          <a:p>
            <a:r>
              <a:rPr lang="ru-RU" sz="1600" dirty="0"/>
              <a:t>Титульный лист «Тригонометрии» </a:t>
            </a:r>
            <a:r>
              <a:rPr lang="ru-RU" sz="1600" dirty="0" err="1"/>
              <a:t>Питискуса</a:t>
            </a:r>
            <a:r>
              <a:rPr lang="ru-RU" sz="1600" dirty="0"/>
              <a:t>, давшей название этой науке (1612)</a:t>
            </a:r>
          </a:p>
        </p:txBody>
      </p:sp>
      <p:pic>
        <p:nvPicPr>
          <p:cNvPr id="1026" name="Picture 2" descr="Fotothek df tg 0004503 Geometrie ^ Trigonometrie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9952" y="2546350"/>
            <a:ext cx="267385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07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тригонометрии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2589212" y="1970088"/>
            <a:ext cx="4342893" cy="3932938"/>
          </a:xfrm>
        </p:spPr>
        <p:txBody>
          <a:bodyPr/>
          <a:lstStyle/>
          <a:p>
            <a:r>
              <a:rPr lang="ru-RU" dirty="0"/>
              <a:t>Первые </a:t>
            </a:r>
            <a:r>
              <a:rPr lang="ru-RU" dirty="0" smtClean="0"/>
              <a:t>тригонометрические </a:t>
            </a:r>
            <a:r>
              <a:rPr lang="ru-RU" dirty="0"/>
              <a:t>таблицы были, вероятно, составлены </a:t>
            </a:r>
            <a:r>
              <a:rPr lang="ru-RU" dirty="0" smtClean="0"/>
              <a:t>Гиппархом </a:t>
            </a:r>
            <a:r>
              <a:rPr lang="ru-RU" dirty="0"/>
              <a:t>(180—125 лет до н. э.). </a:t>
            </a:r>
            <a:r>
              <a:rPr lang="ru-RU" dirty="0" smtClean="0"/>
              <a:t>Он </a:t>
            </a:r>
            <a:r>
              <a:rPr lang="ru-RU" dirty="0"/>
              <a:t>был первым, кто свёл в таблицы соответствующие величины дуг и хорд для серии </a:t>
            </a:r>
            <a:r>
              <a:rPr lang="ru-RU" dirty="0" smtClean="0"/>
              <a:t>углов.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>
          <a:xfrm>
            <a:off x="7282266" y="1970088"/>
            <a:ext cx="3999001" cy="576262"/>
          </a:xfrm>
        </p:spPr>
        <p:txBody>
          <a:bodyPr/>
          <a:lstStyle/>
          <a:p>
            <a:pPr algn="ctr"/>
            <a:r>
              <a:rPr lang="ru-RU" dirty="0" smtClean="0"/>
              <a:t>Гиппарх</a:t>
            </a:r>
            <a:endParaRPr lang="ru-RU" dirty="0"/>
          </a:p>
        </p:txBody>
      </p:sp>
      <p:pic>
        <p:nvPicPr>
          <p:cNvPr id="2050" name="Picture 2" descr="Hipparchos 1.jpe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737" y="2546350"/>
            <a:ext cx="275628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76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тригонометрии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2036618" y="1969475"/>
            <a:ext cx="4895487" cy="3933551"/>
          </a:xfrm>
        </p:spPr>
        <p:txBody>
          <a:bodyPr>
            <a:normAutofit/>
          </a:bodyPr>
          <a:lstStyle/>
          <a:p>
            <a:r>
              <a:rPr lang="ru-RU" dirty="0" err="1"/>
              <a:t>Менелай</a:t>
            </a:r>
            <a:r>
              <a:rPr lang="ru-RU" dirty="0"/>
              <a:t> Александрийский (100 н. э.) </a:t>
            </a:r>
            <a:r>
              <a:rPr lang="ru-RU" dirty="0" smtClean="0"/>
              <a:t>представил </a:t>
            </a:r>
            <a:r>
              <a:rPr lang="ru-RU" dirty="0"/>
              <a:t>основы для сферических </a:t>
            </a:r>
            <a:r>
              <a:rPr lang="ru-RU" dirty="0" smtClean="0"/>
              <a:t>треугольников. Его </a:t>
            </a:r>
            <a:r>
              <a:rPr lang="ru-RU" dirty="0"/>
              <a:t>теорема гласит о том, что сумма углов сферического треугольника всегда больше 180</a:t>
            </a:r>
            <a:r>
              <a:rPr lang="ru-RU" dirty="0" smtClean="0"/>
              <a:t>°.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7049531" y="1803221"/>
            <a:ext cx="4573525" cy="576262"/>
          </a:xfrm>
        </p:spPr>
        <p:txBody>
          <a:bodyPr/>
          <a:lstStyle/>
          <a:p>
            <a:r>
              <a:rPr lang="ru-RU" dirty="0" err="1"/>
              <a:t>Менелай</a:t>
            </a:r>
            <a:r>
              <a:rPr lang="ru-RU" dirty="0"/>
              <a:t> Александрийский</a:t>
            </a:r>
          </a:p>
        </p:txBody>
      </p:sp>
      <p:pic>
        <p:nvPicPr>
          <p:cNvPr id="3074" name="Picture 2" descr="https://upload.wikimedia.org/wikipedia/commons/a/a6/Menelau_de_alexandria_cropped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980" y="2630474"/>
            <a:ext cx="2168626" cy="296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46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Тригонометрия в средневековой Индии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Замена хорд синусами стала главным достижением средневековой Индии. Такая замена позволила вводить различные функции, связанные со сторонами и углами прямоугольного треугольника. Таким образом, в Индии было положено начало тригонометрии как учению о тригонометрических величинах. </a:t>
                </a:r>
              </a:p>
              <a:p>
                <a:r>
                  <a:rPr lang="ru-RU" dirty="0" smtClean="0"/>
                  <a:t>Индийские </a:t>
                </a:r>
                <a:r>
                  <a:rPr lang="ru-RU" dirty="0"/>
                  <a:t>учёные пользовались различными тригонометрическими соотношениями, в том числе и </a:t>
                </a:r>
                <a:r>
                  <a:rPr lang="ru-RU" dirty="0" smtClean="0"/>
                  <a:t>теми</a:t>
                </a:r>
                <a:r>
                  <a:rPr lang="ru-RU" dirty="0"/>
                  <a:t>, которые в современной форме выражаются </a:t>
                </a:r>
                <a:r>
                  <a:rPr lang="ru-RU" dirty="0" smtClean="0"/>
                  <a:t>как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= 1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4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32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 функций </a:t>
            </a:r>
            <a:r>
              <a:rPr lang="ru-RU" dirty="0"/>
              <a:t>с</a:t>
            </a:r>
            <a:r>
              <a:rPr lang="ru-RU" dirty="0" smtClean="0"/>
              <a:t>инус</a:t>
            </a:r>
            <a:endParaRPr lang="ru-RU" dirty="0"/>
          </a:p>
        </p:txBody>
      </p:sp>
      <p:pic>
        <p:nvPicPr>
          <p:cNvPr id="5122" name="Picture 2" descr="https://upload.wikimedia.org/wikipedia/commons/4/47/Bekesii_Sinx.jpe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087" y="190500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15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 функций косинус</a:t>
            </a:r>
            <a:endParaRPr lang="ru-RU" dirty="0"/>
          </a:p>
        </p:txBody>
      </p:sp>
      <p:pic>
        <p:nvPicPr>
          <p:cNvPr id="7172" name="Picture 4" descr="https://upload.wikimedia.org/wikipedia/commons/1/17/Bekesii_Cosx.jpe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83" y="2072524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42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 функций тангенс</a:t>
            </a:r>
            <a:endParaRPr lang="ru-RU" dirty="0"/>
          </a:p>
        </p:txBody>
      </p:sp>
      <p:pic>
        <p:nvPicPr>
          <p:cNvPr id="6148" name="Picture 4" descr="https://upload.wikimedia.org/wikipedia/commons/7/79/Graf_tangens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36" y="1905000"/>
            <a:ext cx="2354125" cy="306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91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тригонометрии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2589212" y="1969475"/>
            <a:ext cx="4342893" cy="3933551"/>
          </a:xfrm>
        </p:spPr>
        <p:txBody>
          <a:bodyPr/>
          <a:lstStyle/>
          <a:p>
            <a:r>
              <a:rPr lang="ru-RU" dirty="0"/>
              <a:t>Секстант  </a:t>
            </a:r>
            <a:r>
              <a:rPr lang="ru-RU" dirty="0" smtClean="0"/>
              <a:t>навигационный измерительный </a:t>
            </a:r>
            <a:r>
              <a:rPr lang="ru-RU" dirty="0"/>
              <a:t>инструмент, используемый для измерения высоты светила над горизонтом с </a:t>
            </a:r>
            <a:r>
              <a:rPr lang="ru-RU" dirty="0" smtClean="0"/>
              <a:t>целью определения</a:t>
            </a:r>
            <a:r>
              <a:rPr lang="ru-RU" dirty="0"/>
              <a:t>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географических </a:t>
            </a:r>
            <a:r>
              <a:rPr lang="ru-RU" dirty="0"/>
              <a:t>координат той местности, в которой производится измерение.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7167563" y="1905000"/>
            <a:ext cx="3999001" cy="576262"/>
          </a:xfrm>
        </p:spPr>
        <p:txBody>
          <a:bodyPr/>
          <a:lstStyle/>
          <a:p>
            <a:r>
              <a:rPr lang="ru-RU" dirty="0" smtClean="0"/>
              <a:t>Секстант</a:t>
            </a:r>
            <a:endParaRPr lang="ru-RU" dirty="0"/>
          </a:p>
        </p:txBody>
      </p:sp>
      <p:pic>
        <p:nvPicPr>
          <p:cNvPr id="8194" name="Picture 2" descr="File:Frieberger drum marine sextant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4" y="2579135"/>
            <a:ext cx="4338637" cy="325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65885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127</Words>
  <Application>Microsoft Macintosh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Cambria Math</vt:lpstr>
      <vt:lpstr>Century Gothic</vt:lpstr>
      <vt:lpstr>Wingdings 3</vt:lpstr>
      <vt:lpstr>Arial</vt:lpstr>
      <vt:lpstr>Легкий дым</vt:lpstr>
      <vt:lpstr>Презентация на тему «Тригонометрия»</vt:lpstr>
      <vt:lpstr>О Тригонометрии</vt:lpstr>
      <vt:lpstr>История тригонометрии</vt:lpstr>
      <vt:lpstr>История тригонометрии</vt:lpstr>
      <vt:lpstr>Тригонометрия в средневековой Индии</vt:lpstr>
      <vt:lpstr>График функций синус</vt:lpstr>
      <vt:lpstr>График функций косинус</vt:lpstr>
      <vt:lpstr>График функций тангенс</vt:lpstr>
      <vt:lpstr>Применение тригонометрии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TheZaychik</dc:creator>
  <cp:lastModifiedBy>Зайцев Никита</cp:lastModifiedBy>
  <cp:revision>6</cp:revision>
  <dcterms:created xsi:type="dcterms:W3CDTF">2016-12-26T18:43:58Z</dcterms:created>
  <dcterms:modified xsi:type="dcterms:W3CDTF">2016-12-26T19:22:02Z</dcterms:modified>
</cp:coreProperties>
</file>