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07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4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3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50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6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56453-5A3A-4E33-B1DB-E933F3F877A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B5B79E-2E27-473E-B367-7F53B6AA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E56DC-0C47-479E-8514-362E684CF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Лытов</a:t>
            </a:r>
            <a:r>
              <a:rPr lang="ru-RU" dirty="0">
                <a:solidFill>
                  <a:schemeClr val="tx1"/>
                </a:solidFill>
              </a:rPr>
              <a:t> Дмитрий Андреевич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CC8D59-7695-4C04-8E79-F15503CA8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Применение Байесовских методов машинного обучения для решения обратной задачи модели Лотки — Вольтерры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Графический объект1">
            <a:extLst>
              <a:ext uri="{FF2B5EF4-FFF2-40B4-BE49-F238E27FC236}">
                <a16:creationId xmlns:a16="http://schemas.microsoft.com/office/drawing/2014/main" id="{5A7CC305-AB8C-465B-8E2C-E97EBA42BD21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434222" y="115409"/>
            <a:ext cx="4076288" cy="2193919"/>
          </a:xfrm>
          <a:prstGeom prst="rect">
            <a:avLst/>
          </a:prstGeom>
          <a:ln>
            <a:noFill/>
            <a:prstDash/>
          </a:ln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936C288-A470-4AFA-AB24-1329350BD54A}"/>
              </a:ext>
            </a:extLst>
          </p:cNvPr>
          <p:cNvSpPr txBox="1">
            <a:spLocks/>
          </p:cNvSpPr>
          <p:nvPr/>
        </p:nvSpPr>
        <p:spPr>
          <a:xfrm>
            <a:off x="6096000" y="5133909"/>
            <a:ext cx="3105502" cy="1402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к.ф-м.н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С.Б.Березин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6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A59-8DDA-4FCA-B0E8-7ED7BC0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Эксперимент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99CBF-84CF-413F-9E28-2C9027965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370476"/>
                <a:ext cx="11236499" cy="38807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каждой комбинации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  <m:r>
                      <a:rPr lang="ru-RU" i="1"/>
                      <m:t> , </m:t>
                    </m:r>
                    <m:r>
                      <a:rPr lang="en-US" i="1"/>
                      <m:t>𝛽</m:t>
                    </m:r>
                    <m:r>
                      <a:rPr lang="ru-RU" i="1"/>
                      <m:t>, </m:t>
                    </m:r>
                    <m:r>
                      <a:rPr lang="ru-RU" i="1"/>
                      <m:t>𝛾</m:t>
                    </m:r>
                    <m:r>
                      <a:rPr lang="ru-RU" i="1"/>
                      <m:t>,</m:t>
                    </m:r>
                    <m:r>
                      <a:rPr lang="ru-RU" i="1"/>
                      <m:t>𝛿</m:t>
                    </m:r>
                    <m:r>
                      <a:rPr lang="ru-RU" i="1"/>
                      <m:t>∈[0.5, 1, 1.5, 2, 2.5]</m:t>
                    </m:r>
                  </m:oMath>
                </a14:m>
                <a:r>
                  <a:rPr lang="ru-RU" dirty="0"/>
                  <a:t> было проведено 50 экспериментов. На тепловой карте цвет подобран в соответствии с медианой ошибки.									</a:t>
                </a:r>
              </a:p>
              <a:p>
                <a:pPr marL="0" indent="0">
                  <a:buNone/>
                </a:pPr>
                <a:r>
                  <a:rPr lang="ru-RU" dirty="0"/>
                  <a:t>										1 способ                                                 2 способ				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 </a:t>
                </a:r>
                <a:r>
                  <a:rPr lang="ru-RU" dirty="0"/>
                  <a:t>= 5, </a:t>
                </a:r>
                <a:r>
                  <a:rPr lang="en-US" dirty="0" err="1"/>
                  <a:t>stdDev</a:t>
                </a:r>
                <a:r>
                  <a:rPr lang="ru-RU" dirty="0"/>
                  <a:t> = 0.001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 </a:t>
                </a:r>
                <a:r>
                  <a:rPr lang="ru-RU" dirty="0"/>
                  <a:t>= 50, </a:t>
                </a:r>
                <a:r>
                  <a:rPr lang="en-US" dirty="0" err="1"/>
                  <a:t>stdDev</a:t>
                </a:r>
                <a:r>
                  <a:rPr lang="ru-RU" dirty="0"/>
                  <a:t> = 0.01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99CBF-84CF-413F-9E28-2C9027965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370476"/>
                <a:ext cx="11236499" cy="3880773"/>
              </a:xfrm>
              <a:blipFill>
                <a:blip r:embed="rId2"/>
                <a:stretch>
                  <a:fillRect l="-434" t="-1730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09CD0F-DE7A-4431-BE73-C592B5549B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19" y="2456319"/>
            <a:ext cx="4130595" cy="215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3F9404-B099-43D5-BDC1-5F439B4CB5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13" y="2456319"/>
            <a:ext cx="4133485" cy="215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717A09-1FAE-4B9C-BD60-4D1023792F7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19" y="4530232"/>
            <a:ext cx="4130595" cy="232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1754B3-9CCD-4A7D-A631-9EA31382AA9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14" y="4523297"/>
            <a:ext cx="4133486" cy="2334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67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A59-8DDA-4FCA-B0E8-7ED7BC0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Оценка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99CBF-84CF-413F-9E28-2C9027965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849870"/>
                <a:ext cx="7135017" cy="3880773"/>
              </a:xfrm>
            </p:spPr>
            <p:txBody>
              <a:bodyPr>
                <a:normAutofit/>
              </a:bodyPr>
              <a:lstStyle/>
              <a:p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Точность приближения параметров напрямую зависит от погрешности измерений. Так при погрешности, представленной нормальным распределением с </a:t>
                </a:r>
                <a14:m>
                  <m:oMath xmlns:m="http://schemas.openxmlformats.org/officeDocument/2006/math">
                    <m:r>
                      <a:rPr lang="ru-RU" i="1"/>
                      <m:t>𝛿</m:t>
                    </m:r>
                    <m:r>
                      <a:rPr lang="ru-RU" i="1"/>
                      <m:t>=0,001</m:t>
                    </m:r>
                  </m:oMath>
                </a14:m>
                <a:r>
                  <a:rPr lang="ru-RU" dirty="0"/>
                  <a:t> оба метода показали точность в пределах 1, а при </a:t>
                </a:r>
                <a14:m>
                  <m:oMath xmlns:m="http://schemas.openxmlformats.org/officeDocument/2006/math">
                    <m:r>
                      <a:rPr lang="ru-RU" i="1"/>
                      <m:t>𝛿</m:t>
                    </m:r>
                    <m:r>
                      <a:rPr lang="ru-RU" i="1"/>
                      <m:t>=0,01</m:t>
                    </m:r>
                  </m:oMath>
                </a14:m>
                <a:r>
                  <a:rPr lang="ru-RU" dirty="0"/>
                  <a:t> уже в пределах 2. Количество точек не помогает с решением задачи. Модель одинаково работает и при 5, и при 50 точках в выборке. 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99CBF-84CF-413F-9E28-2C9027965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849870"/>
                <a:ext cx="7135017" cy="3880773"/>
              </a:xfrm>
              <a:blipFill>
                <a:blip r:embed="rId2"/>
                <a:stretch>
                  <a:fillRect l="-683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2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A59-8DDA-4FCA-B0E8-7ED7BC0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99CBF-84CF-413F-9E28-2C902796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5078"/>
            <a:ext cx="713501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данным измерениям численности популяций видов хищников и жертв мне удалось относительно точно приблизить исходные параметры модели Лотки – Вольтерры.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Реализовано два алгоритма, решающих данную задачу с помощью Байесовских методов машинного обучения.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6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A59-8DDA-4FCA-B0E8-7ED7BC0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Введение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99CBF-84CF-413F-9E28-2C902796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Система «хищник — жертва» — сложная экосистема, для которой реализованы долговременные отношения между видами хищника и жертвы.</a:t>
            </a:r>
            <a:endParaRPr lang="en-US" dirty="0"/>
          </a:p>
          <a:p>
            <a:endParaRPr lang="en-US" dirty="0"/>
          </a:p>
        </p:txBody>
      </p:sp>
      <p:pic>
        <p:nvPicPr>
          <p:cNvPr id="4" name="Графический объект13">
            <a:extLst>
              <a:ext uri="{FF2B5EF4-FFF2-40B4-BE49-F238E27FC236}">
                <a16:creationId xmlns:a16="http://schemas.microsoft.com/office/drawing/2014/main" id="{5F6FBE7B-D7D7-4B5F-B7ED-89C56CB66ED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61474" y="3320994"/>
            <a:ext cx="6228388" cy="2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4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A59-8DDA-4FCA-B0E8-7ED7BC0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Лотки – Вольтерры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99CBF-84CF-413F-9E28-2C902796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Одна из простейших математических моделей для описания динамики численности популяций - </a:t>
            </a:r>
            <a:r>
              <a:rPr lang="ru-RU" b="1" i="1" dirty="0"/>
              <a:t>Модель Лотки — Вольтерры</a:t>
            </a:r>
            <a:endParaRPr lang="en-US" dirty="0"/>
          </a:p>
        </p:txBody>
      </p:sp>
      <p:pic>
        <p:nvPicPr>
          <p:cNvPr id="5" name="Рисунок 4" descr="Ð¤Ð°Ð·Ð¾Ð²ÑÐ¹ Ð¿Ð¾ÑÑÑÐµÑ ÑÐ¸ÑÑÐµÐ¼Ñ ÐÐ¾ÑÐºÐ¸ - ÐÐ¾Ð»ÑÑÐµÑÑÑ">
            <a:extLst>
              <a:ext uri="{FF2B5EF4-FFF2-40B4-BE49-F238E27FC236}">
                <a16:creationId xmlns:a16="http://schemas.microsoft.com/office/drawing/2014/main" id="{947E301F-8474-4BAA-B8EE-0F3F0225B21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 t="799" r="-11932" b="8001"/>
          <a:stretch/>
        </p:blipFill>
        <p:spPr bwMode="auto">
          <a:xfrm>
            <a:off x="3956686" y="3347170"/>
            <a:ext cx="3409624" cy="33127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BADD6B38-07AC-4B76-9D38-6531B544CDA6}"/>
                  </a:ext>
                </a:extLst>
              </p:cNvPr>
              <p:cNvSpPr/>
              <p:nvPr/>
            </p:nvSpPr>
            <p:spPr>
              <a:xfrm>
                <a:off x="573730" y="3116923"/>
                <a:ext cx="2819490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BADD6B38-07AC-4B76-9D38-6531B544C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0" y="3116923"/>
                <a:ext cx="281949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69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A59-8DDA-4FCA-B0E8-7ED7BC0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работы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99CBF-84CF-413F-9E28-2C902796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1. По данным измерениям численности популяций видов хищников и жертв приблизить исходные параметры модели Лотки – Вольтерры.</a:t>
            </a:r>
            <a:endParaRPr lang="en-US" dirty="0"/>
          </a:p>
          <a:p>
            <a:pPr marL="0" indent="0">
              <a:buNone/>
            </a:pPr>
            <a:r>
              <a:rPr lang="ru-RU" i="1" dirty="0"/>
              <a:t>2. Реализовать алгоритм, решающий данную задачу с помощью Байесовских методов машинного обучения и выяснить, насколько точен этот подход в сравнении с другими известными моделями решения обратной задачи для модели Лотки – Вольтерры.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A59-8DDA-4FCA-B0E8-7ED7BC0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Постановка задачи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99CBF-84CF-413F-9E28-2C9027965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 основе данных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ru-RU" i="1"/>
                          <m:t>{(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ru-RU" i="1"/>
                              <m:t>𝑥</m:t>
                            </m:r>
                          </m:e>
                          <m:sub>
                            <m:r>
                              <a:rPr lang="ru-RU" i="1"/>
                              <m:t>𝑖</m:t>
                            </m:r>
                          </m:sub>
                        </m:sSub>
                        <m:r>
                          <a:rPr lang="ru-RU" i="1"/>
                          <m:t>,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ru-RU" i="1"/>
                              <m:t>𝑦</m:t>
                            </m:r>
                          </m:e>
                          <m:sub>
                            <m:r>
                              <a:rPr lang="ru-RU" i="1"/>
                              <m:t>𝑖</m:t>
                            </m:r>
                          </m:sub>
                        </m:sSub>
                        <m:r>
                          <a:rPr lang="ru-RU" i="1"/>
                          <m:t>,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ru-RU" i="1"/>
                              <m:t>𝑡</m:t>
                            </m:r>
                          </m:e>
                          <m:sub>
                            <m:r>
                              <a:rPr lang="ru-RU" i="1"/>
                              <m:t>𝑖</m:t>
                            </m:r>
                          </m:sub>
                        </m:sSub>
                        <m:r>
                          <a:rPr lang="ru-RU" i="1"/>
                          <m:t>)}</m:t>
                        </m:r>
                      </m:e>
                      <m:sub>
                        <m:r>
                          <a:rPr lang="ru-RU" i="1"/>
                          <m:t>𝑖</m:t>
                        </m:r>
                        <m:r>
                          <a:rPr lang="ru-RU" i="1"/>
                          <m:t>=1</m:t>
                        </m:r>
                      </m:sub>
                      <m:sup>
                        <m:r>
                          <a:rPr lang="ru-RU" i="1"/>
                          <m:t>𝑠𝑎𝑚𝑝𝑙𝑒</m:t>
                        </m:r>
                        <m:r>
                          <a:rPr lang="ru-RU" i="1"/>
                          <m:t>_</m:t>
                        </m:r>
                        <m:r>
                          <a:rPr lang="ru-RU" i="1"/>
                          <m:t>𝑠𝑖𝑧𝑒</m:t>
                        </m:r>
                      </m:sup>
                    </m:sSubSup>
                    <m:r>
                      <a:rPr lang="ru-RU" i="1"/>
                      <m:t> </m:t>
                    </m:r>
                  </m:oMath>
                </a14:m>
                <a:r>
                  <a:rPr lang="ru-RU" dirty="0"/>
                  <a:t> приблизить исходные параметры системы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ru-RU" i="1"/>
                          <m:t>𝛾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ru-RU" i="1"/>
                          <m:t>𝛿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Для оценки точности работы алгоритма используем функционал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ru-RU" i="1"/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ru-RU" i="1"/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ru-RU" i="1"/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p>
                            <m:r>
                              <a:rPr lang="ru-RU" i="1"/>
                              <m:t>+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ru-RU" i="1"/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ru-RU" i="1"/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ru-RU" i="1"/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p>
                            <m:r>
                              <a:rPr lang="ru-RU" i="1"/>
                              <m:t>+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ru-RU" i="1"/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ru-RU" i="1"/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ru-RU" i="1"/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p>
                            <m:r>
                              <a:rPr lang="ru-RU" i="1"/>
                              <m:t>+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ru-RU" i="1"/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ru-RU" i="1"/>
                                          <m:t>𝛿</m:t>
                                        </m:r>
                                      </m:e>
                                      <m:sup>
                                        <m:r>
                                          <a:rPr lang="ru-RU" i="1"/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p>
                            <m:r>
                              <a:rPr lang="ru-RU" i="1"/>
                              <m:t> </m:t>
                            </m:r>
                          </m:num>
                          <m:den>
                            <m:r>
                              <a:rPr lang="ru-RU" i="1"/>
                              <m:t>4</m:t>
                            </m:r>
                          </m:den>
                        </m:f>
                      </m:e>
                    </m:rad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Для визуализации требуется построить решение прямой задачи с найденными параметрами и оценивать схожесть с решением задачи с исходными параметрами.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99CBF-84CF-413F-9E28-2C9027965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9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A59-8DDA-4FCA-B0E8-7ED7BC0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Первая модель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99CBF-84CF-413F-9E28-2C9027965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/>
                  <a:t>Разностная модель.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имеется выборка из </a:t>
                </a:r>
                <a:r>
                  <a:rPr lang="en-US" dirty="0"/>
                  <a:t>n</a:t>
                </a:r>
                <a:r>
                  <a:rPr lang="ru-RU" dirty="0"/>
                  <a:t> точек </a:t>
                </a:r>
                <a14:m>
                  <m:oMath xmlns:m="http://schemas.openxmlformats.org/officeDocument/2006/math">
                    <m:r>
                      <a:rPr lang="ru-RU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ru-RU" i="1"/>
                          <m:t>𝑡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)</m:t>
                    </m:r>
                  </m:oMath>
                </a14:m>
                <a:r>
                  <a:rPr lang="ru-RU" dirty="0"/>
                  <a:t>, тогда имеем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𝑑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  <m:r>
                                    <a:rPr lang="en-US" i="1"/>
                                    <m:t>)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=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𝛼</m:t>
                                  </m:r>
                                  <m:r>
                                    <a:rPr lang="ru-RU" i="1"/>
                                    <m:t>−</m:t>
                                  </m:r>
                                  <m:r>
                                    <a:rPr lang="en-US" i="1"/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1"/>
                                <m:t>  (</m:t>
                              </m:r>
                              <m:r>
                                <a:rPr lang="ru-RU" i="1"/>
                                <m:t>𝑑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𝑦</m:t>
                                  </m:r>
                                  <m:r>
                                    <a:rPr lang="ru-RU" i="1"/>
                                    <m:t>)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=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ru-RU" i="1"/>
                                    <m:t>−</m:t>
                                  </m:r>
                                  <m:r>
                                    <a:rPr lang="ru-RU" i="1"/>
                                    <m:t>𝛾</m:t>
                                  </m:r>
                                  <m:r>
                                    <a:rPr lang="ru-RU" i="1"/>
                                    <m:t>+</m:t>
                                  </m:r>
                                  <m:r>
                                    <a:rPr lang="ru-RU" i="1"/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𝑦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i="1"/>
                        <m:t>                           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(</m:t>
                      </m:r>
                      <m:r>
                        <a:rPr lang="en-US" i="1"/>
                        <m:t>𝑑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)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, </m:t>
                      </m:r>
                      <m:r>
                        <a:rPr lang="ru-RU" i="1"/>
                        <m:t>(</m:t>
                      </m:r>
                      <m:r>
                        <a:rPr lang="ru-RU" i="1"/>
                        <m:t>𝑑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  <m:r>
                            <a:rPr lang="ru-RU" i="1"/>
                            <m:t>)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en-US" i="1"/>
                        <m:t>,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,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𝑦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−</m:t>
                      </m:r>
                      <m:r>
                        <a:rPr lang="ru-RU" i="1"/>
                        <m:t>случайные величины, для которых мы можем задать наблюдаемые значения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(</m:t>
                      </m:r>
                      <m:r>
                        <a:rPr lang="en-US" i="1"/>
                        <m:t>𝑑𝑥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)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 ; (</m:t>
                      </m:r>
                      <m:r>
                        <a:rPr lang="en-US" i="1"/>
                        <m:t>𝑑𝑥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)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+1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+1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  ; (</m:t>
                      </m:r>
                      <m:r>
                        <a:rPr lang="en-US" i="1"/>
                        <m:t>𝑑𝑥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)</m:t>
                          </m:r>
                        </m:e>
                        <m:sub>
                          <m:r>
                            <a:rPr lang="en-US" i="1"/>
                            <m:t>𝑛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  <m:r>
                                <a:rPr lang="en-US" i="1"/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  <m:r>
                                <a:rPr lang="en-US" i="1"/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Аналогично для </a:t>
                </a:r>
                <a14:m>
                  <m:oMath xmlns:m="http://schemas.openxmlformats.org/officeDocument/2006/math">
                    <m:r>
                      <a:rPr lang="ru-RU" i="1"/>
                      <m:t>(</m:t>
                    </m:r>
                    <m:r>
                      <a:rPr lang="en-US" i="1"/>
                      <m:t>𝑑𝑦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ru-RU" i="1"/>
                          <m:t>)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99CBF-84CF-413F-9E28-2C9027965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35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A59-8DDA-4FCA-B0E8-7ED7BC0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Вторая модель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99CBF-84CF-413F-9E28-2C9027965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ru-RU" dirty="0"/>
                  <a:t>Модель с использованием первого интеграла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Первый интеграл системы: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𝛿</m:t>
                      </m:r>
                      <m:r>
                        <a:rPr lang="ru-RU" i="1"/>
                        <m:t>𝑥</m:t>
                      </m:r>
                      <m:r>
                        <a:rPr lang="ru-RU" i="1"/>
                        <m:t>+</m:t>
                      </m:r>
                      <m:r>
                        <a:rPr lang="en-US" i="1"/>
                        <m:t>𝛽</m:t>
                      </m:r>
                      <m:r>
                        <a:rPr lang="en-US" i="1"/>
                        <m:t>𝑦</m:t>
                      </m:r>
                      <m:r>
                        <a:rPr lang="ru-RU" i="1"/>
                        <m:t>−</m:t>
                      </m:r>
                      <m:r>
                        <a:rPr lang="ru-RU" i="1"/>
                        <m:t>𝛾</m:t>
                      </m:r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/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/>
                        <m:t>− </m:t>
                      </m:r>
                      <m:r>
                        <a:rPr lang="en-US" i="1"/>
                        <m:t>𝛼</m:t>
                      </m:r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/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/>
                        <m:t>=</m:t>
                      </m:r>
                      <m:r>
                        <a:rPr lang="en-US" i="1"/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По определению, значение функции слева принимает одинаковое значение на всех точках наперед взятой фазовой траектории. Воспользуемся этим, чтобы описать модель.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имеется выборка из </a:t>
                </a:r>
                <a:r>
                  <a:rPr lang="en-US" dirty="0"/>
                  <a:t>n</a:t>
                </a:r>
                <a:r>
                  <a:rPr lang="ru-RU" dirty="0"/>
                  <a:t> точек </a:t>
                </a:r>
                <a14:m>
                  <m:oMath xmlns:m="http://schemas.openxmlformats.org/officeDocument/2006/math">
                    <m:r>
                      <a:rPr lang="ru-RU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)</m:t>
                    </m:r>
                  </m:oMath>
                </a14:m>
                <a:r>
                  <a:rPr lang="ru-RU" dirty="0"/>
                  <a:t>, тогда имеем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ru-RU" i="1"/>
                            <m:t>𝑛</m:t>
                          </m:r>
                        </m:sup>
                        <m:e>
                          <m:r>
                            <a:rPr lang="ru-RU" i="1"/>
                            <m:t>𝛿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+</m:t>
                          </m:r>
                          <m:r>
                            <a:rPr lang="en-US" i="1"/>
                            <m:t>𝛽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−</m:t>
                          </m:r>
                          <m:r>
                            <a:rPr lang="ru-RU" i="1"/>
                            <m:t>𝛾</m:t>
                          </m:r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/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/>
                            <m:t>− </m:t>
                          </m:r>
                          <m:r>
                            <a:rPr lang="en-US" i="1"/>
                            <m:t>𝛼</m:t>
                          </m:r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/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𝐶</m:t>
                          </m:r>
                          <m:r>
                            <a:rPr lang="en-US" i="1"/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После обучения получаем значения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ru-RU" i="1"/>
                          <m:t>𝛼</m:t>
                        </m:r>
                      </m:e>
                      <m:sup>
                        <m:r>
                          <a:rPr lang="ru-RU" i="1"/>
                          <m:t>′</m:t>
                        </m:r>
                      </m:sup>
                    </m:sSup>
                    <m:r>
                      <a:rPr lang="ru-RU" i="1"/>
                      <m:t>,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ru-RU" i="1"/>
                          <m:t>𝛽</m:t>
                        </m:r>
                      </m:e>
                      <m:sup>
                        <m:r>
                          <a:rPr lang="ru-RU" i="1"/>
                          <m:t>′</m:t>
                        </m:r>
                      </m:sup>
                    </m:sSup>
                    <m:r>
                      <a:rPr lang="ru-RU" i="1"/>
                      <m:t>,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ru-RU" i="1"/>
                          <m:t>𝛾</m:t>
                        </m:r>
                      </m:e>
                      <m:sup>
                        <m:r>
                          <a:rPr lang="ru-RU" i="1"/>
                          <m:t>′</m:t>
                        </m:r>
                      </m:sup>
                    </m:sSup>
                    <m:r>
                      <a:rPr lang="ru-RU" i="1"/>
                      <m:t>,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ru-RU" i="1"/>
                          <m:t>𝛿</m:t>
                        </m:r>
                      </m:e>
                      <m:sup>
                        <m:r>
                          <a:rPr lang="ru-RU" i="1"/>
                          <m:t>′</m:t>
                        </m:r>
                      </m:sup>
                    </m:sSup>
                    <m:r>
                      <a:rPr lang="ru-RU" i="1"/>
                      <m:t>,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ru-RU" i="1"/>
                          <m:t>𝐶</m:t>
                        </m:r>
                      </m:e>
                      <m:sup>
                        <m:r>
                          <a:rPr lang="ru-RU" i="1"/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. Дополнительно,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ru-RU" i="1"/>
                          <m:t>𝐶</m:t>
                        </m:r>
                      </m:e>
                      <m:sup>
                        <m:r>
                          <a:rPr lang="ru-RU" i="1"/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предоставляет данные о конкретной траектории, входные данные не требуют временных отметок, но и параметры получены с точностью до мультипликативной константы (из-за отсутствия данных о времени)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99CBF-84CF-413F-9E28-2C9027965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1727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59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A59-8DDA-4FCA-B0E8-7ED7BC0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Решение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99CBF-84CF-413F-9E28-2C902796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Для описания модели и ее обучения я выбрал программный пакет </a:t>
            </a:r>
            <a:r>
              <a:rPr lang="ru-RU" i="1" dirty="0" err="1"/>
              <a:t>Microsoft</a:t>
            </a:r>
            <a:r>
              <a:rPr lang="ru-RU" i="1" dirty="0"/>
              <a:t> </a:t>
            </a:r>
            <a:r>
              <a:rPr lang="en-US" i="1" dirty="0"/>
              <a:t>Infer</a:t>
            </a:r>
            <a:r>
              <a:rPr lang="ru-RU" i="1" dirty="0"/>
              <a:t> .</a:t>
            </a:r>
            <a:r>
              <a:rPr lang="en-US" i="1" dirty="0"/>
              <a:t>NET</a:t>
            </a:r>
            <a:r>
              <a:rPr lang="ru-RU" dirty="0"/>
              <a:t> – библиотеку, реализующую Байесовские методы машинного обучения, разработанную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Research</a:t>
            </a:r>
            <a:r>
              <a:rPr lang="ru-RU" dirty="0"/>
              <a:t>. В качестве языка программирования и среды разработки я выбрал </a:t>
            </a:r>
            <a:r>
              <a:rPr lang="en-US" dirty="0"/>
              <a:t>C</a:t>
            </a:r>
            <a:r>
              <a:rPr lang="ru-RU" dirty="0"/>
              <a:t># и </a:t>
            </a:r>
            <a:r>
              <a:rPr lang="en-US" dirty="0"/>
              <a:t>Microsoft Visual Studio</a:t>
            </a:r>
            <a:r>
              <a:rPr lang="ru-RU" dirty="0"/>
              <a:t> 2015. Для отрисовки графиков использовал пакет </a:t>
            </a:r>
            <a:r>
              <a:rPr lang="en-US" dirty="0" err="1"/>
              <a:t>LiveCharts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составе решения были написаны 5 проектов: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en-US" dirty="0"/>
              <a:t>User Interface</a:t>
            </a:r>
            <a:r>
              <a:rPr lang="ru-RU" dirty="0"/>
              <a:t> – пользовательский интерфейс, обеспечивающий возможность использования функционала для пользователя и просмотр графиков;</a:t>
            </a:r>
          </a:p>
          <a:p>
            <a:pPr marL="0" lvl="0" indent="0">
              <a:buNone/>
            </a:pPr>
            <a:r>
              <a:rPr lang="ru-RU" dirty="0"/>
              <a:t>2. </a:t>
            </a:r>
            <a:r>
              <a:rPr lang="en-US" dirty="0"/>
              <a:t>Solver</a:t>
            </a:r>
            <a:r>
              <a:rPr lang="ru-RU" dirty="0"/>
              <a:t> – проект, отвечающий за решение прямой дифференциальной задачи;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3. </a:t>
            </a:r>
            <a:r>
              <a:rPr lang="en-US" dirty="0"/>
              <a:t>Randomizer</a:t>
            </a:r>
            <a:r>
              <a:rPr lang="ru-RU" dirty="0"/>
              <a:t> – проект, предоставляющий случайные исходные параметры для экспериментов;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4. </a:t>
            </a:r>
            <a:r>
              <a:rPr lang="en-US" dirty="0"/>
              <a:t>Predictor </a:t>
            </a:r>
            <a:r>
              <a:rPr lang="ru-RU" dirty="0"/>
              <a:t>– проект, отвечающий за решение обратной задачи;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5. </a:t>
            </a:r>
            <a:r>
              <a:rPr lang="en-US" dirty="0"/>
              <a:t>Collector</a:t>
            </a:r>
            <a:r>
              <a:rPr lang="ru-RU" dirty="0"/>
              <a:t> – проект, запускающий серию экспериментов в автоматическом режиме и собирающий их результаты в выходной файл;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0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D80419-74FC-492A-B4E3-87255796B6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19" b="9581"/>
          <a:stretch/>
        </p:blipFill>
        <p:spPr bwMode="auto">
          <a:xfrm>
            <a:off x="5786712" y="0"/>
            <a:ext cx="64052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A59-8DDA-4FCA-B0E8-7ED7BC0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работы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99CBF-84CF-413F-9E28-2C902796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4995497" cy="5379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Темно-зеленым обозначена исходная траектория, её начальная и равновесная точки.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Светло-зеленым обозначены сделанные по ней измерения.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Синим обозначены траектория и её равновесная точка, полученные первым способом.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Желтым обозначены траектория и её равновесная точка, полученные вторым способом.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793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663</Words>
  <Application>Microsoft Office PowerPoint</Application>
  <PresentationFormat>Широкоэкранный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Аспект</vt:lpstr>
      <vt:lpstr>Лытов Дмитрий Андреевич</vt:lpstr>
      <vt:lpstr>Введение</vt:lpstr>
      <vt:lpstr>Модель Лотки – Вольтерры</vt:lpstr>
      <vt:lpstr>Цель работы</vt:lpstr>
      <vt:lpstr>Постановка задачи</vt:lpstr>
      <vt:lpstr>Первая модель</vt:lpstr>
      <vt:lpstr>Вторая модель</vt:lpstr>
      <vt:lpstr>Решение</vt:lpstr>
      <vt:lpstr>Пример работы</vt:lpstr>
      <vt:lpstr>Эксперимент</vt:lpstr>
      <vt:lpstr>Оценка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Лытов Дмитрий Андреевич</dc:title>
  <dc:creator>Dmitry-ICEBERG</dc:creator>
  <cp:lastModifiedBy>Dmitry-ICEBERG</cp:lastModifiedBy>
  <cp:revision>5</cp:revision>
  <dcterms:created xsi:type="dcterms:W3CDTF">2019-05-28T07:15:24Z</dcterms:created>
  <dcterms:modified xsi:type="dcterms:W3CDTF">2019-05-28T07:32:56Z</dcterms:modified>
</cp:coreProperties>
</file>