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99" r:id="rId24"/>
    <p:sldId id="300" r:id="rId25"/>
    <p:sldId id="301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305" r:id="rId39"/>
    <p:sldId id="291" r:id="rId40"/>
    <p:sldId id="292" r:id="rId41"/>
    <p:sldId id="293" r:id="rId42"/>
    <p:sldId id="298" r:id="rId43"/>
    <p:sldId id="294" r:id="rId44"/>
    <p:sldId id="295" r:id="rId45"/>
    <p:sldId id="296" r:id="rId46"/>
    <p:sldId id="303" r:id="rId47"/>
    <p:sldId id="304" r:id="rId4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B50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9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2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2" name="Дата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24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29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1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CFBB399-9B24-47EB-8762-E8856350D512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08D29C7-AC42-407E-97DD-8E6F3ACE28B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&#1051;&#1072;&#1090;&#1080;&#1085;&#1089;&#1082;&#1080;&#1081;_&#1103;&#1079;&#1099;&#1082;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ВВЕДЕНИЕ</a:t>
            </a:r>
          </a:p>
          <a:p>
            <a:pPr algn="ctr"/>
            <a:endParaRPr lang="ru-RU" sz="1000" b="1" dirty="0">
              <a:solidFill>
                <a:srgbClr val="FF0000"/>
              </a:solidFill>
            </a:endParaRPr>
          </a:p>
          <a:p>
            <a:pPr algn="just"/>
            <a:r>
              <a:rPr lang="ru-RU" sz="2800" dirty="0"/>
              <a:t> Современное формальное определение </a:t>
            </a:r>
            <a:r>
              <a:rPr lang="ru-RU" sz="2800" b="1" dirty="0">
                <a:solidFill>
                  <a:srgbClr val="FF0000"/>
                </a:solidFill>
              </a:rPr>
              <a:t>алгоритма</a:t>
            </a:r>
            <a:r>
              <a:rPr lang="ru-RU" sz="2800" dirty="0">
                <a:solidFill>
                  <a:srgbClr val="FF0000"/>
                </a:solidFill>
              </a:rPr>
              <a:t> </a:t>
            </a:r>
            <a:r>
              <a:rPr lang="ru-RU" sz="2800" dirty="0"/>
              <a:t>было дано в 30 - 50-х гг. XX века в работах А. Тьюринга, Э. Поста, А. Чёрча, Н. Винера, А. А. Маркова.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988840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Само слово «алгоритм» происходит от имени учёного Абу Абдуллах Мухаммеда ибн </a:t>
            </a:r>
            <a:r>
              <a:rPr lang="ru-RU" sz="2800" dirty="0" err="1"/>
              <a:t>Муса</a:t>
            </a:r>
            <a:r>
              <a:rPr lang="ru-RU" sz="2800" dirty="0"/>
              <a:t> </a:t>
            </a:r>
            <a:r>
              <a:rPr lang="ru-RU" sz="2800" dirty="0" err="1"/>
              <a:t>аль-Хорезми</a:t>
            </a:r>
            <a:r>
              <a:rPr lang="ru-RU" sz="2800" dirty="0"/>
              <a:t>. Около 825 г. он написал сочинение, в котором впервые дал описание придуманной в Индии позиционной десятичной системы счисления. </a:t>
            </a:r>
            <a:r>
              <a:rPr lang="ru-RU" sz="2800" dirty="0" err="1"/>
              <a:t>Аль-Хорезми</a:t>
            </a:r>
            <a:r>
              <a:rPr lang="ru-RU" sz="2800" dirty="0"/>
              <a:t> сформулировал правила </a:t>
            </a:r>
            <a:r>
              <a:rPr lang="ru-RU" sz="2800" dirty="0" err="1"/>
              <a:t>вычис-лений</a:t>
            </a:r>
            <a:r>
              <a:rPr lang="ru-RU" sz="2800" dirty="0"/>
              <a:t> в новой системе и, вероятно, впервые использовал цифру 0 для обозначения пропущенной позиции в записи числа (её индийское название арабы перевели как </a:t>
            </a:r>
            <a:r>
              <a:rPr lang="ru-RU" sz="2800" dirty="0" err="1">
                <a:solidFill>
                  <a:srgbClr val="002060"/>
                </a:solidFill>
              </a:rPr>
              <a:t>as-sifr</a:t>
            </a:r>
            <a:r>
              <a:rPr lang="ru-RU" sz="2800" dirty="0">
                <a:solidFill>
                  <a:srgbClr val="002060"/>
                </a:solidFill>
              </a:rPr>
              <a:t> </a:t>
            </a:r>
            <a:r>
              <a:rPr lang="ru-RU" sz="2800" dirty="0"/>
              <a:t>или просто </a:t>
            </a:r>
            <a:r>
              <a:rPr lang="ru-RU" sz="2800" dirty="0" err="1">
                <a:solidFill>
                  <a:srgbClr val="002060"/>
                </a:solidFill>
              </a:rPr>
              <a:t>sifr</a:t>
            </a:r>
            <a:r>
              <a:rPr lang="ru-RU" sz="2800" dirty="0">
                <a:solidFill>
                  <a:srgbClr val="0070C0"/>
                </a:solidFill>
              </a:rPr>
              <a:t>, </a:t>
            </a:r>
            <a:r>
              <a:rPr lang="ru-RU" sz="2800" dirty="0"/>
              <a:t>отсюда такие слова, как «</a:t>
            </a:r>
            <a:r>
              <a:rPr lang="ru-RU" sz="2800" dirty="0">
                <a:solidFill>
                  <a:srgbClr val="002060"/>
                </a:solidFill>
              </a:rPr>
              <a:t>цифра</a:t>
            </a:r>
            <a:r>
              <a:rPr lang="ru-RU" sz="2800" dirty="0"/>
              <a:t>» и «</a:t>
            </a:r>
            <a:r>
              <a:rPr lang="ru-RU" sz="2800" dirty="0">
                <a:solidFill>
                  <a:srgbClr val="002060"/>
                </a:solidFill>
              </a:rPr>
              <a:t>шифр</a:t>
            </a:r>
            <a:r>
              <a:rPr lang="ru-RU" sz="2800" dirty="0"/>
              <a:t>»). Приблизительно в это же время индийские цифры начали применять и другие арабские учёные.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2) </a:t>
            </a:r>
            <a:r>
              <a:rPr lang="ru-RU" sz="2800" b="1" dirty="0">
                <a:solidFill>
                  <a:srgbClr val="0000FF"/>
                </a:solidFill>
              </a:rPr>
              <a:t>объединение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(S1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S2) </a:t>
            </a:r>
            <a:r>
              <a:rPr lang="ru-RU" sz="2800" dirty="0"/>
              <a:t>множеств</a:t>
            </a:r>
          </a:p>
          <a:p>
            <a:r>
              <a:rPr lang="en-US" sz="2800" dirty="0"/>
              <a:t>S1={a, </a:t>
            </a:r>
            <a:r>
              <a:rPr lang="en-US" sz="2800" dirty="0" err="1"/>
              <a:t>aa</a:t>
            </a:r>
            <a:r>
              <a:rPr lang="en-US" sz="2800" dirty="0"/>
              <a:t>, </a:t>
            </a:r>
            <a:r>
              <a:rPr lang="en-US" sz="2800" dirty="0" err="1"/>
              <a:t>ba</a:t>
            </a:r>
            <a:r>
              <a:rPr lang="en-US" sz="2800" dirty="0"/>
              <a:t>}, S2={e, bb, </a:t>
            </a:r>
            <a:r>
              <a:rPr lang="en-US" sz="2800" dirty="0" err="1"/>
              <a:t>ab</a:t>
            </a:r>
            <a:r>
              <a:rPr lang="en-US" sz="2800" dirty="0"/>
              <a:t>}, S1</a:t>
            </a:r>
            <a:r>
              <a:rPr lang="en-US" sz="2800" dirty="0">
                <a:sym typeface="Symbol"/>
              </a:rPr>
              <a:t>  </a:t>
            </a:r>
            <a:r>
              <a:rPr lang="en-US" sz="2800" dirty="0"/>
              <a:t>S2={a, </a:t>
            </a:r>
            <a:r>
              <a:rPr lang="en-US" sz="2800" dirty="0" err="1"/>
              <a:t>aa</a:t>
            </a:r>
            <a:r>
              <a:rPr lang="en-US" sz="2800" dirty="0"/>
              <a:t>, </a:t>
            </a:r>
            <a:r>
              <a:rPr lang="en-US" sz="2800" dirty="0" err="1"/>
              <a:t>ba</a:t>
            </a:r>
            <a:r>
              <a:rPr lang="en-US" sz="2800" dirty="0"/>
              <a:t>, e, bb, </a:t>
            </a:r>
            <a:r>
              <a:rPr lang="en-US" sz="2800" dirty="0" err="1"/>
              <a:t>ab</a:t>
            </a:r>
            <a:r>
              <a:rPr lang="en-US" sz="2800" dirty="0"/>
              <a:t>}.</a:t>
            </a:r>
            <a:endParaRPr lang="ru-RU" sz="2800" dirty="0"/>
          </a:p>
          <a:p>
            <a:r>
              <a:rPr lang="ru-RU" sz="2800" dirty="0"/>
              <a:t>Для операции объединения  выполняются следующие законы: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Коммутативность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объединения   </a:t>
            </a:r>
            <a:r>
              <a:rPr lang="en-US" sz="2800" dirty="0"/>
              <a:t>S</a:t>
            </a:r>
            <a:r>
              <a:rPr lang="ru-RU" sz="2800" dirty="0"/>
              <a:t>1</a:t>
            </a:r>
            <a:r>
              <a:rPr lang="en-US" sz="2800" dirty="0">
                <a:sym typeface="Symbol"/>
              </a:rPr>
              <a:t>  </a:t>
            </a:r>
            <a:r>
              <a:rPr lang="en-US" sz="2800" dirty="0"/>
              <a:t>S</a:t>
            </a:r>
            <a:r>
              <a:rPr lang="ru-RU" sz="2800" dirty="0"/>
              <a:t>2=</a:t>
            </a:r>
            <a:r>
              <a:rPr lang="en-US" sz="2800" dirty="0"/>
              <a:t>S</a:t>
            </a:r>
            <a:r>
              <a:rPr lang="ru-RU" sz="2800" dirty="0"/>
              <a:t>2</a:t>
            </a:r>
            <a:r>
              <a:rPr lang="en-US" sz="2800" dirty="0">
                <a:sym typeface="Symbol"/>
              </a:rPr>
              <a:t>  </a:t>
            </a:r>
            <a:r>
              <a:rPr lang="en-US" sz="2800" dirty="0"/>
              <a:t>S</a:t>
            </a:r>
            <a:r>
              <a:rPr lang="ru-RU" sz="2800" dirty="0"/>
              <a:t>1.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Идемпотентность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объединения   </a:t>
            </a:r>
            <a:r>
              <a:rPr lang="en-US" sz="2800" dirty="0"/>
              <a:t>S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=</a:t>
            </a:r>
            <a:r>
              <a:rPr lang="en-US" sz="2800" dirty="0"/>
              <a:t>S</a:t>
            </a:r>
            <a:r>
              <a:rPr lang="ru-RU" sz="2800" dirty="0"/>
              <a:t>.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Ассоциативность</a:t>
            </a:r>
            <a:r>
              <a:rPr lang="ru-RU" sz="2800" dirty="0"/>
              <a:t> объединения   </a:t>
            </a:r>
          </a:p>
          <a:p>
            <a:r>
              <a:rPr lang="en-US" sz="2800" dirty="0"/>
              <a:t>S</a:t>
            </a:r>
            <a:r>
              <a:rPr lang="ru-RU" sz="2800" dirty="0"/>
              <a:t>1 </a:t>
            </a:r>
            <a:r>
              <a:rPr lang="en-US" sz="2800" dirty="0">
                <a:sym typeface="Symbol"/>
              </a:rPr>
              <a:t></a:t>
            </a:r>
            <a:r>
              <a:rPr lang="ru-RU" sz="2800" dirty="0"/>
              <a:t>(</a:t>
            </a:r>
            <a:r>
              <a:rPr lang="en-US" sz="2800" dirty="0"/>
              <a:t>S</a:t>
            </a:r>
            <a:r>
              <a:rPr lang="ru-RU" sz="2800" dirty="0"/>
              <a:t>2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3) =( </a:t>
            </a:r>
            <a:r>
              <a:rPr lang="en-US" sz="2800" dirty="0"/>
              <a:t>S</a:t>
            </a:r>
            <a:r>
              <a:rPr lang="ru-RU" sz="2800" dirty="0"/>
              <a:t>1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2 )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3.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Дистрибутивность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конкатенации и объединения </a:t>
            </a:r>
          </a:p>
          <a:p>
            <a:r>
              <a:rPr lang="en-US" sz="2800" dirty="0"/>
              <a:t>S</a:t>
            </a:r>
            <a:r>
              <a:rPr lang="ru-RU" sz="2800" dirty="0"/>
              <a:t>1(</a:t>
            </a:r>
            <a:r>
              <a:rPr lang="en-US" sz="2800" dirty="0"/>
              <a:t>S</a:t>
            </a:r>
            <a:r>
              <a:rPr lang="ru-RU" sz="2800" dirty="0"/>
              <a:t>2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3) = </a:t>
            </a:r>
            <a:r>
              <a:rPr lang="en-US" sz="2800" dirty="0"/>
              <a:t>S</a:t>
            </a:r>
            <a:r>
              <a:rPr lang="ru-RU" sz="2800" dirty="0"/>
              <a:t>1</a:t>
            </a:r>
            <a:r>
              <a:rPr lang="en-US" sz="2800" dirty="0"/>
              <a:t>S</a:t>
            </a:r>
            <a:r>
              <a:rPr lang="ru-RU" sz="2800" dirty="0"/>
              <a:t>2 </a:t>
            </a:r>
            <a:r>
              <a:rPr lang="en-US" sz="2800" dirty="0">
                <a:sym typeface="Symbol"/>
              </a:rPr>
              <a:t> </a:t>
            </a:r>
            <a:r>
              <a:rPr lang="en-US" sz="2800" dirty="0"/>
              <a:t>S</a:t>
            </a:r>
            <a:r>
              <a:rPr lang="ru-RU" sz="2800" dirty="0"/>
              <a:t>1</a:t>
            </a:r>
            <a:r>
              <a:rPr lang="en-US" sz="2800" dirty="0"/>
              <a:t>S</a:t>
            </a:r>
            <a:r>
              <a:rPr lang="ru-RU" sz="2800" dirty="0"/>
              <a:t>3.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72514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3) </a:t>
            </a:r>
            <a:r>
              <a:rPr lang="ru-RU" sz="2800" b="1" dirty="0">
                <a:solidFill>
                  <a:srgbClr val="0000FF"/>
                </a:solidFill>
              </a:rPr>
              <a:t>Итерация множества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{</a:t>
            </a:r>
            <a:r>
              <a:rPr lang="en-US" sz="2800" dirty="0"/>
              <a:t>S</a:t>
            </a:r>
            <a:r>
              <a:rPr lang="ru-RU" sz="2800" dirty="0"/>
              <a:t>}* состоит из пустого слова и всех слов вида  </a:t>
            </a:r>
            <a:r>
              <a:rPr lang="en-US" sz="2800" dirty="0"/>
              <a:t>S</a:t>
            </a:r>
            <a:r>
              <a:rPr lang="ru-RU" sz="2800" baseline="30000" dirty="0"/>
              <a:t>0</a:t>
            </a:r>
            <a:r>
              <a:rPr lang="ru-RU" sz="2800" dirty="0"/>
              <a:t>=е, </a:t>
            </a:r>
            <a:r>
              <a:rPr lang="en-US" sz="2800" dirty="0"/>
              <a:t>S</a:t>
            </a:r>
            <a:r>
              <a:rPr lang="ru-RU" sz="2800" baseline="30000" dirty="0"/>
              <a:t>1</a:t>
            </a:r>
            <a:r>
              <a:rPr lang="ru-RU" sz="2800" dirty="0"/>
              <a:t>=</a:t>
            </a:r>
            <a:r>
              <a:rPr lang="en-US" sz="2800" dirty="0"/>
              <a:t>S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baseline="30000" dirty="0"/>
              <a:t>2</a:t>
            </a:r>
            <a:r>
              <a:rPr lang="ru-RU" sz="2800" dirty="0"/>
              <a:t>=</a:t>
            </a:r>
            <a:r>
              <a:rPr lang="en-US" sz="2800" dirty="0"/>
              <a:t>SS</a:t>
            </a:r>
            <a:r>
              <a:rPr lang="ru-RU" sz="2800" dirty="0"/>
              <a:t>, </a:t>
            </a:r>
            <a:r>
              <a:rPr lang="en-US" sz="2800" dirty="0"/>
              <a:t>S</a:t>
            </a:r>
            <a:r>
              <a:rPr lang="ru-RU" sz="2800" baseline="30000" dirty="0"/>
              <a:t>3</a:t>
            </a:r>
            <a:r>
              <a:rPr lang="ru-RU" sz="2800" dirty="0"/>
              <a:t>=</a:t>
            </a:r>
            <a:r>
              <a:rPr lang="en-US" sz="2800" dirty="0"/>
              <a:t>SSS</a:t>
            </a:r>
            <a:r>
              <a:rPr lang="ru-RU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6612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Ассоциативность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  итерации  </a:t>
            </a:r>
            <a:r>
              <a:rPr lang="en-US" sz="2800" dirty="0"/>
              <a:t>S</a:t>
            </a:r>
            <a:r>
              <a:rPr lang="ru-RU" sz="2800" dirty="0"/>
              <a:t>1 * (</a:t>
            </a:r>
            <a:r>
              <a:rPr lang="en-US" sz="2800" dirty="0"/>
              <a:t>S</a:t>
            </a:r>
            <a:r>
              <a:rPr lang="ru-RU" sz="2800" dirty="0"/>
              <a:t>2 * </a:t>
            </a:r>
            <a:r>
              <a:rPr lang="en-US" sz="2800" dirty="0"/>
              <a:t>S</a:t>
            </a:r>
            <a:r>
              <a:rPr lang="ru-RU" sz="2800" dirty="0"/>
              <a:t>3) =( </a:t>
            </a:r>
            <a:r>
              <a:rPr lang="en-US" sz="2800" dirty="0"/>
              <a:t>S</a:t>
            </a:r>
            <a:r>
              <a:rPr lang="ru-RU" sz="2800" dirty="0"/>
              <a:t>1 * </a:t>
            </a:r>
            <a:r>
              <a:rPr lang="en-US" sz="2800" dirty="0"/>
              <a:t>S</a:t>
            </a:r>
            <a:r>
              <a:rPr lang="ru-RU" sz="2800" dirty="0"/>
              <a:t>2 )* </a:t>
            </a:r>
            <a:r>
              <a:rPr lang="en-US" sz="2800" dirty="0"/>
              <a:t>S</a:t>
            </a:r>
            <a:r>
              <a:rPr lang="ru-RU" sz="2800" dirty="0"/>
              <a:t>3.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5010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Формулы, содержащие эти операции с множествами слов, называют </a:t>
            </a:r>
            <a:r>
              <a:rPr lang="ru-RU" sz="2800" b="1" dirty="0">
                <a:solidFill>
                  <a:srgbClr val="0000FF"/>
                </a:solidFill>
              </a:rPr>
              <a:t>регулярными  выражениями</a:t>
            </a:r>
            <a:r>
              <a:rPr lang="ru-RU" sz="2800" dirty="0">
                <a:solidFill>
                  <a:srgbClr val="0000FF"/>
                </a:solidFill>
              </a:rPr>
              <a:t>.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Дистрибутивность 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объединения с итерацией </a:t>
            </a:r>
          </a:p>
          <a:p>
            <a:r>
              <a:rPr lang="ru-RU" sz="2800" dirty="0"/>
              <a:t> </a:t>
            </a:r>
            <a:r>
              <a:rPr lang="en-US" sz="2800" dirty="0"/>
              <a:t>S1 *(S2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S3) = S1*S2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S1*S3.</a:t>
            </a:r>
            <a:endParaRPr lang="ru-RU" sz="2800" dirty="0"/>
          </a:p>
          <a:p>
            <a:r>
              <a:rPr lang="ru-RU" sz="2800" dirty="0"/>
              <a:t>Если</a:t>
            </a:r>
            <a:r>
              <a:rPr lang="en-US" sz="2800" dirty="0"/>
              <a:t> a, b – </a:t>
            </a:r>
            <a:r>
              <a:rPr lang="ru-RU" sz="2800" dirty="0"/>
              <a:t>любые регулярные выражения</a:t>
            </a:r>
            <a:r>
              <a:rPr lang="en-US" sz="2800" dirty="0"/>
              <a:t>, </a:t>
            </a:r>
            <a:r>
              <a:rPr lang="ru-RU" sz="2800" dirty="0"/>
              <a:t>то</a:t>
            </a:r>
          </a:p>
          <a:p>
            <a:r>
              <a:rPr lang="en-US" sz="2800" dirty="0"/>
              <a:t>(a</a:t>
            </a:r>
            <a:r>
              <a:rPr lang="en-US" sz="2800" dirty="0">
                <a:sym typeface="Symbol"/>
              </a:rPr>
              <a:t>  </a:t>
            </a:r>
            <a:r>
              <a:rPr lang="en-US" sz="2800" dirty="0"/>
              <a:t>b)* = (a*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b*)* = (a*b*)* =(a*b)*a*;  </a:t>
            </a:r>
            <a:endParaRPr lang="ru-RU" sz="2800" dirty="0"/>
          </a:p>
          <a:p>
            <a:r>
              <a:rPr lang="en-US" sz="2800" dirty="0"/>
              <a:t>a*=a*a*=(a*)*=(a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a</a:t>
            </a:r>
            <a:r>
              <a:rPr lang="en-US" sz="2800" baseline="30000" dirty="0"/>
              <a:t>2</a:t>
            </a:r>
            <a:r>
              <a:rPr lang="en-US" sz="2800" dirty="0"/>
              <a:t>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 ..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</a:t>
            </a:r>
            <a:r>
              <a:rPr lang="en-US" sz="2800" dirty="0" err="1"/>
              <a:t>a</a:t>
            </a:r>
            <a:r>
              <a:rPr lang="en-US" sz="2800" baseline="30000" dirty="0" err="1"/>
              <a:t>k</a:t>
            </a:r>
            <a:r>
              <a:rPr lang="en-US" sz="2800" dirty="0"/>
              <a:t> )*;</a:t>
            </a:r>
            <a:endParaRPr lang="ru-RU" sz="2800" dirty="0"/>
          </a:p>
          <a:p>
            <a:r>
              <a:rPr lang="en-US" sz="2800" dirty="0"/>
              <a:t>(a *b)*=(a </a:t>
            </a:r>
            <a:r>
              <a:rPr lang="en-US" sz="2800" dirty="0">
                <a:sym typeface="Symbol"/>
              </a:rPr>
              <a:t></a:t>
            </a:r>
            <a:r>
              <a:rPr lang="en-US" sz="2800" dirty="0"/>
              <a:t> b)*b.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6369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Таким образом, формулы могут содержать скобки и могут быть преобразованы с использованием этих законов.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437112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Регулярные выражения допускают формальные </a:t>
            </a:r>
            <a:r>
              <a:rPr lang="ru-RU" sz="2800" dirty="0" err="1"/>
              <a:t>алгебра-ические</a:t>
            </a:r>
            <a:r>
              <a:rPr lang="ru-RU" sz="2800" dirty="0"/>
              <a:t> преобразования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37321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Языки, определяемые регулярными выражениями, называются </a:t>
            </a:r>
            <a:r>
              <a:rPr lang="ru-RU" sz="2800" b="1" dirty="0">
                <a:solidFill>
                  <a:srgbClr val="0000FF"/>
                </a:solidFill>
              </a:rPr>
              <a:t>регулярными языками</a:t>
            </a:r>
            <a:r>
              <a:rPr lang="ru-RU" sz="2800" dirty="0"/>
              <a:t>, а множество слов - </a:t>
            </a:r>
            <a:r>
              <a:rPr lang="ru-RU" sz="2800" b="1" dirty="0">
                <a:solidFill>
                  <a:srgbClr val="0000FF"/>
                </a:solidFill>
              </a:rPr>
              <a:t>регулярными множествами</a:t>
            </a:r>
            <a:r>
              <a:rPr lang="ru-RU" sz="2800" dirty="0"/>
              <a:t>.</a:t>
            </a:r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</a:t>
            </a:r>
          </a:p>
          <a:p>
            <a:r>
              <a:rPr lang="ru-RU" sz="2800" dirty="0"/>
              <a:t>Регулярные выражения регулярного языка в алфавите</a:t>
            </a:r>
          </a:p>
          <a:p>
            <a:r>
              <a:rPr lang="ru-RU" sz="2800" b="1" dirty="0"/>
              <a:t>Σ</a:t>
            </a:r>
            <a:r>
              <a:rPr lang="ru-RU" sz="2800" dirty="0"/>
              <a:t> ={0,1}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687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(0</a:t>
            </a:r>
            <a:r>
              <a:rPr lang="en-US" sz="2800" dirty="0">
                <a:sym typeface="Symbol"/>
              </a:rPr>
              <a:t> </a:t>
            </a:r>
            <a:r>
              <a:rPr lang="ru-RU" sz="2800" b="1" dirty="0"/>
              <a:t>(1(0)*)) = 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10*;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77281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(0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1)*  = (0* </a:t>
            </a:r>
            <a:r>
              <a:rPr lang="en-US" sz="2800" dirty="0">
                <a:sym typeface="Symbol"/>
              </a:rPr>
              <a:t></a:t>
            </a:r>
            <a:r>
              <a:rPr lang="ru-RU" sz="2800" b="1" dirty="0"/>
              <a:t> 1*)*;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27687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(0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1)*011  - </a:t>
            </a:r>
            <a:r>
              <a:rPr lang="ru-RU" sz="2800" dirty="0"/>
              <a:t>все </a:t>
            </a:r>
            <a:r>
              <a:rPr lang="ru-RU" sz="2800" dirty="0" err="1"/>
              <a:t>cлова</a:t>
            </a:r>
            <a:r>
              <a:rPr lang="ru-RU" sz="2800" dirty="0"/>
              <a:t> из 0 и 1, заканчивающиеся на 011;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278092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(</a:t>
            </a:r>
            <a:r>
              <a:rPr lang="en-US" sz="2800" b="1" dirty="0"/>
              <a:t>a</a:t>
            </a:r>
            <a:r>
              <a:rPr lang="en-US" sz="2800" dirty="0">
                <a:sym typeface="Symbol"/>
              </a:rPr>
              <a:t>  </a:t>
            </a:r>
            <a:r>
              <a:rPr lang="en-US" sz="2800" b="1" dirty="0"/>
              <a:t>b</a:t>
            </a:r>
            <a:r>
              <a:rPr lang="ru-RU" sz="2800" b="1" dirty="0"/>
              <a:t>)(</a:t>
            </a:r>
            <a:r>
              <a:rPr lang="en-US" sz="2800" b="1" dirty="0"/>
              <a:t>a</a:t>
            </a:r>
            <a:r>
              <a:rPr lang="en-US" sz="2800" dirty="0">
                <a:sym typeface="Symbol"/>
              </a:rPr>
              <a:t>  </a:t>
            </a:r>
            <a:r>
              <a:rPr lang="en-US" sz="2800" b="1" dirty="0"/>
              <a:t>b</a:t>
            </a:r>
            <a:r>
              <a:rPr lang="ru-RU" sz="2800" b="1" dirty="0"/>
              <a:t>)* = (</a:t>
            </a:r>
            <a:r>
              <a:rPr lang="en-US" sz="2800" b="1" dirty="0"/>
              <a:t>a</a:t>
            </a:r>
            <a:r>
              <a:rPr lang="en-US" sz="2800" dirty="0">
                <a:sym typeface="Symbol"/>
              </a:rPr>
              <a:t>  </a:t>
            </a:r>
            <a:r>
              <a:rPr lang="en-US" sz="2800" b="1" dirty="0"/>
              <a:t>b</a:t>
            </a:r>
            <a:r>
              <a:rPr lang="ru-RU" sz="2800" b="1" dirty="0"/>
              <a:t>)(</a:t>
            </a:r>
            <a:r>
              <a:rPr lang="en-US" sz="2800" b="1" dirty="0"/>
              <a:t>a</a:t>
            </a:r>
            <a:r>
              <a:rPr lang="ru-RU" sz="2800" b="1" dirty="0"/>
              <a:t>* </a:t>
            </a:r>
            <a:r>
              <a:rPr lang="en-US" sz="2800" dirty="0">
                <a:sym typeface="Symbol"/>
              </a:rPr>
              <a:t> </a:t>
            </a:r>
            <a:r>
              <a:rPr lang="en-US" sz="2800" b="1" dirty="0"/>
              <a:t>b</a:t>
            </a:r>
            <a:r>
              <a:rPr lang="ru-RU" sz="2800" b="1" dirty="0"/>
              <a:t>*)* - </a:t>
            </a:r>
            <a:r>
              <a:rPr lang="en-US" sz="2800" dirty="0"/>
              <a:t>c</a:t>
            </a:r>
            <a:r>
              <a:rPr lang="ru-RU" sz="2800" dirty="0"/>
              <a:t>лова, начинающиеся </a:t>
            </a:r>
            <a:r>
              <a:rPr lang="en-US" sz="2800" dirty="0"/>
              <a:t>c a</a:t>
            </a:r>
            <a:r>
              <a:rPr lang="ru-RU" sz="2800" dirty="0"/>
              <a:t> или </a:t>
            </a:r>
            <a:r>
              <a:rPr lang="en-US" sz="2800" dirty="0"/>
              <a:t>b</a:t>
            </a:r>
            <a:r>
              <a:rPr lang="ru-RU" sz="2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364502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(00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11)*((01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10)(00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11)*(01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10)(00</a:t>
            </a:r>
            <a:r>
              <a:rPr lang="en-US" sz="2800" dirty="0">
                <a:sym typeface="Symbol"/>
              </a:rPr>
              <a:t>  </a:t>
            </a:r>
            <a:r>
              <a:rPr lang="ru-RU" sz="2800" b="1" dirty="0"/>
              <a:t>11)*)* </a:t>
            </a:r>
            <a:r>
              <a:rPr lang="ru-RU" sz="2800" dirty="0"/>
              <a:t>- все слова, содержащие четное число 0 и 1.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566607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Пример.</a:t>
            </a:r>
            <a:endParaRPr lang="ru-RU" sz="2800" dirty="0"/>
          </a:p>
          <a:p>
            <a:r>
              <a:rPr lang="ru-RU" sz="2800" dirty="0"/>
              <a:t>Регулярное выражение, определяющее правильное арифметическое выражение. </a:t>
            </a:r>
          </a:p>
          <a:p>
            <a:r>
              <a:rPr lang="ru-RU" sz="2800" dirty="0"/>
              <a:t>Входной алфавит </a:t>
            </a:r>
            <a:r>
              <a:rPr lang="en-US" sz="2800" b="1" dirty="0"/>
              <a:t>Σ</a:t>
            </a:r>
            <a:r>
              <a:rPr lang="ru-RU" sz="2800" b="1" dirty="0"/>
              <a:t>={</a:t>
            </a:r>
            <a:r>
              <a:rPr lang="en-US" sz="2800" b="1" dirty="0" err="1"/>
              <a:t>i</a:t>
            </a:r>
            <a:r>
              <a:rPr lang="ru-RU" sz="2800" b="1" dirty="0"/>
              <a:t>, +, -}, </a:t>
            </a:r>
            <a:r>
              <a:rPr lang="ru-RU" sz="2800" dirty="0"/>
              <a:t>где    </a:t>
            </a:r>
            <a:r>
              <a:rPr lang="en-US" sz="2800" dirty="0" err="1"/>
              <a:t>i</a:t>
            </a:r>
            <a:r>
              <a:rPr lang="ru-RU" sz="2800" dirty="0"/>
              <a:t> – идентификатор;</a:t>
            </a:r>
          </a:p>
          <a:p>
            <a:r>
              <a:rPr lang="ru-RU" sz="2800" dirty="0"/>
              <a:t> (</a:t>
            </a:r>
            <a:r>
              <a:rPr lang="ru-RU" sz="2800" b="1" dirty="0"/>
              <a:t>+, -)</a:t>
            </a:r>
            <a:r>
              <a:rPr lang="ru-RU" sz="2800" dirty="0"/>
              <a:t>  – знаки арифметических операций.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Примеры правильных арифметических выражений</a:t>
            </a:r>
          </a:p>
          <a:p>
            <a:r>
              <a:rPr lang="ru-RU" sz="2800" b="1" dirty="0"/>
              <a:t>			</a:t>
            </a:r>
            <a:r>
              <a:rPr lang="en-US" sz="2800" b="1" dirty="0" err="1"/>
              <a:t>i</a:t>
            </a:r>
            <a:r>
              <a:rPr lang="en-US" sz="2800" b="1" dirty="0"/>
              <a:t> , - </a:t>
            </a:r>
            <a:r>
              <a:rPr lang="en-US" sz="2800" b="1" dirty="0" err="1"/>
              <a:t>i</a:t>
            </a:r>
            <a:r>
              <a:rPr lang="en-US" sz="2800" b="1" dirty="0"/>
              <a:t> , </a:t>
            </a:r>
            <a:r>
              <a:rPr lang="en-US" sz="2800" b="1" dirty="0" err="1"/>
              <a:t>i</a:t>
            </a:r>
            <a:r>
              <a:rPr lang="en-US" sz="2800" b="1" dirty="0"/>
              <a:t> + </a:t>
            </a:r>
            <a:r>
              <a:rPr lang="en-US" sz="2800" b="1" dirty="0" err="1"/>
              <a:t>i</a:t>
            </a:r>
            <a:r>
              <a:rPr lang="en-US" sz="2800" b="1" dirty="0"/>
              <a:t> ,  </a:t>
            </a:r>
            <a:r>
              <a:rPr lang="en-US" sz="2800" b="1" dirty="0" err="1"/>
              <a:t>i</a:t>
            </a:r>
            <a:r>
              <a:rPr lang="en-US" sz="2800" b="1" dirty="0"/>
              <a:t> - </a:t>
            </a:r>
            <a:r>
              <a:rPr lang="en-US" sz="2800" b="1" dirty="0" err="1"/>
              <a:t>i</a:t>
            </a:r>
            <a:r>
              <a:rPr lang="en-US" sz="2800" b="1" dirty="0"/>
              <a:t> , - </a:t>
            </a:r>
            <a:r>
              <a:rPr lang="en-US" sz="2800" b="1" dirty="0" err="1"/>
              <a:t>i</a:t>
            </a:r>
            <a:r>
              <a:rPr lang="en-US" sz="2800" b="1" dirty="0"/>
              <a:t> - </a:t>
            </a:r>
            <a:r>
              <a:rPr lang="en-US" sz="2800" b="1" dirty="0" err="1"/>
              <a:t>i</a:t>
            </a:r>
            <a:r>
              <a:rPr lang="en-US" sz="2800" b="1" dirty="0"/>
              <a:t> , </a:t>
            </a:r>
            <a:r>
              <a:rPr lang="en-US" sz="2800" b="1" dirty="0" err="1"/>
              <a:t>i</a:t>
            </a:r>
            <a:r>
              <a:rPr lang="en-US" sz="2800" b="1" dirty="0"/>
              <a:t> + </a:t>
            </a:r>
            <a:r>
              <a:rPr lang="en-US" sz="2800" b="1" dirty="0" err="1"/>
              <a:t>i</a:t>
            </a:r>
            <a:r>
              <a:rPr lang="en-US" sz="2800" b="1" dirty="0"/>
              <a:t> - </a:t>
            </a:r>
            <a:r>
              <a:rPr lang="en-US" sz="2800" b="1" dirty="0" err="1"/>
              <a:t>i</a:t>
            </a:r>
            <a:r>
              <a:rPr lang="en-US" sz="2800" b="1" dirty="0"/>
              <a:t>, …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Обозначим  знаки арифметических действий буквами  </a:t>
            </a:r>
          </a:p>
          <a:p>
            <a:r>
              <a:rPr lang="en-US" sz="2800" dirty="0"/>
              <a:t>p</a:t>
            </a:r>
            <a:r>
              <a:rPr lang="ru-RU" sz="2800" dirty="0"/>
              <a:t> = (+), </a:t>
            </a:r>
            <a:r>
              <a:rPr lang="en-US" sz="2800" dirty="0"/>
              <a:t>m</a:t>
            </a:r>
            <a:r>
              <a:rPr lang="ru-RU" sz="2800" dirty="0"/>
              <a:t>=(-).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91683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Тогда соответствующие правильные (регулярные) арифметические выражения имеют вид  </a:t>
            </a:r>
          </a:p>
          <a:p>
            <a:r>
              <a:rPr lang="en-US" sz="2800" b="1" dirty="0" err="1"/>
              <a:t>i</a:t>
            </a:r>
            <a:r>
              <a:rPr lang="ru-RU" sz="2800" b="1" dirty="0"/>
              <a:t>, </a:t>
            </a:r>
            <a:r>
              <a:rPr lang="en-US" sz="2800" b="1" dirty="0"/>
              <a:t>mi</a:t>
            </a:r>
            <a:r>
              <a:rPr lang="ru-RU" sz="2800" b="1" dirty="0"/>
              <a:t>,  </a:t>
            </a:r>
            <a:r>
              <a:rPr lang="en-US" sz="2800" b="1" dirty="0" err="1"/>
              <a:t>ipi</a:t>
            </a:r>
            <a:r>
              <a:rPr lang="ru-RU" sz="2800" b="1" dirty="0"/>
              <a:t>, </a:t>
            </a:r>
            <a:r>
              <a:rPr lang="en-US" sz="2800" b="1" dirty="0" err="1"/>
              <a:t>imi</a:t>
            </a:r>
            <a:r>
              <a:rPr lang="ru-RU" sz="2800" b="1" dirty="0"/>
              <a:t>, </a:t>
            </a:r>
            <a:r>
              <a:rPr lang="en-US" sz="2800" b="1" dirty="0" err="1"/>
              <a:t>mimi</a:t>
            </a:r>
            <a:r>
              <a:rPr lang="ru-RU" sz="2800" b="1" dirty="0"/>
              <a:t>, </a:t>
            </a:r>
            <a:r>
              <a:rPr lang="en-US" sz="2800" b="1" dirty="0" err="1"/>
              <a:t>ipimi</a:t>
            </a:r>
            <a:r>
              <a:rPr lang="ru-RU" sz="2800" b="1" dirty="0"/>
              <a:t>,</a:t>
            </a:r>
            <a:r>
              <a:rPr lang="ru-RU" sz="2800" dirty="0"/>
              <a:t> … и регулярное выражение, определяющее  регулярный язык, </a:t>
            </a:r>
          </a:p>
          <a:p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)=(</a:t>
            </a:r>
            <a:r>
              <a:rPr lang="en-US" sz="2800" dirty="0"/>
              <a:t>mi</a:t>
            </a:r>
            <a:r>
              <a:rPr lang="ru-RU" sz="2800" dirty="0"/>
              <a:t> + </a:t>
            </a:r>
            <a:r>
              <a:rPr lang="en-US" sz="2800" dirty="0" err="1"/>
              <a:t>i</a:t>
            </a:r>
            <a:r>
              <a:rPr lang="ru-RU" sz="2800" dirty="0"/>
              <a:t>)( ( </a:t>
            </a:r>
            <a:r>
              <a:rPr lang="en-US" sz="2800" dirty="0"/>
              <a:t>p</a:t>
            </a:r>
            <a:r>
              <a:rPr lang="ru-RU" sz="2800" dirty="0"/>
              <a:t> + </a:t>
            </a:r>
            <a:r>
              <a:rPr lang="en-US" sz="2800" dirty="0"/>
              <a:t>m</a:t>
            </a:r>
            <a:r>
              <a:rPr lang="ru-RU" sz="2800" dirty="0"/>
              <a:t> )</a:t>
            </a:r>
            <a:r>
              <a:rPr lang="en-US" sz="2800" dirty="0" err="1"/>
              <a:t>i</a:t>
            </a:r>
            <a:r>
              <a:rPr lang="ru-RU" sz="2800" dirty="0"/>
              <a:t> )*.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2108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 </a:t>
            </a:r>
            <a:r>
              <a:rPr lang="ru-RU" sz="2800" b="1" dirty="0">
                <a:solidFill>
                  <a:srgbClr val="FF0000"/>
                </a:solidFill>
              </a:rPr>
              <a:t>КОНЕЧНЫЕ АВТОМАТЫ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2800" dirty="0"/>
              <a:t>Алгоритм распознавания предложений регулярного языка  называют </a:t>
            </a:r>
            <a:r>
              <a:rPr lang="ru-RU" sz="2800" b="1" dirty="0">
                <a:solidFill>
                  <a:srgbClr val="0000FF"/>
                </a:solidFill>
              </a:rPr>
              <a:t>конечным автоматом (КА)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Определение</a:t>
            </a:r>
            <a:r>
              <a:rPr lang="ru-RU" sz="2800" dirty="0"/>
              <a:t>. Конечный автомат определяется символами </a:t>
            </a:r>
          </a:p>
          <a:p>
            <a:r>
              <a:rPr lang="ru-RU" sz="2800" dirty="0">
                <a:solidFill>
                  <a:srgbClr val="0000FF"/>
                </a:solidFill>
              </a:rPr>
              <a:t>                             </a:t>
            </a:r>
            <a:r>
              <a:rPr lang="en-US" sz="2800" b="1" dirty="0">
                <a:solidFill>
                  <a:srgbClr val="0000FF"/>
                </a:solidFill>
              </a:rPr>
              <a:t>M</a:t>
            </a:r>
            <a:r>
              <a:rPr lang="ru-RU" sz="2800" b="1" dirty="0">
                <a:solidFill>
                  <a:srgbClr val="0000FF"/>
                </a:solidFill>
              </a:rPr>
              <a:t>=(</a:t>
            </a:r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, Σ, </a:t>
            </a:r>
            <a:r>
              <a:rPr lang="en-US" sz="2800" b="1" dirty="0">
                <a:solidFill>
                  <a:srgbClr val="0000FF"/>
                </a:solidFill>
              </a:rPr>
              <a:t>δ</a:t>
            </a:r>
            <a:r>
              <a:rPr lang="ru-RU" sz="2800" b="1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0, </a:t>
            </a:r>
            <a:r>
              <a:rPr lang="en-US" sz="2800" b="1" dirty="0">
                <a:solidFill>
                  <a:srgbClr val="0000FF"/>
                </a:solidFill>
              </a:rPr>
              <a:t>F</a:t>
            </a:r>
            <a:r>
              <a:rPr lang="ru-RU" sz="2800" b="1" dirty="0">
                <a:solidFill>
                  <a:srgbClr val="0000FF"/>
                </a:solidFill>
              </a:rPr>
              <a:t>)</a:t>
            </a:r>
            <a:r>
              <a:rPr lang="ru-RU" sz="2800" dirty="0">
                <a:solidFill>
                  <a:srgbClr val="0000FF"/>
                </a:solidFill>
              </a:rPr>
              <a:t>,  </a:t>
            </a:r>
            <a:r>
              <a:rPr lang="ru-RU" sz="2800" dirty="0"/>
              <a:t>где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={</a:t>
            </a:r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0,  </a:t>
            </a:r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1,  …,  </a:t>
            </a:r>
            <a:r>
              <a:rPr lang="en-US" sz="2800" b="1" dirty="0" err="1">
                <a:solidFill>
                  <a:srgbClr val="0000FF"/>
                </a:solidFill>
              </a:rPr>
              <a:t>qn</a:t>
            </a:r>
            <a:r>
              <a:rPr lang="ru-RU" sz="2800" b="1" dirty="0">
                <a:solidFill>
                  <a:srgbClr val="0000FF"/>
                </a:solidFill>
              </a:rPr>
              <a:t>}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– конечное множество состояний;</a:t>
            </a:r>
          </a:p>
          <a:p>
            <a:r>
              <a:rPr lang="ru-RU" sz="2800" b="1" dirty="0">
                <a:solidFill>
                  <a:srgbClr val="0000FF"/>
                </a:solidFill>
              </a:rPr>
              <a:t>Σ={</a:t>
            </a:r>
            <a:r>
              <a:rPr lang="en-US" sz="2800" b="1" dirty="0">
                <a:solidFill>
                  <a:srgbClr val="0000FF"/>
                </a:solidFill>
              </a:rPr>
              <a:t>a</a:t>
            </a:r>
            <a:r>
              <a:rPr lang="ru-RU" sz="2800" b="1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0000FF"/>
                </a:solidFill>
              </a:rPr>
              <a:t>b</a:t>
            </a:r>
            <a:r>
              <a:rPr lang="ru-RU" sz="2800" b="1" dirty="0">
                <a:solidFill>
                  <a:srgbClr val="0000FF"/>
                </a:solidFill>
              </a:rPr>
              <a:t>, 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ru-RU" sz="2800" b="1" dirty="0">
                <a:solidFill>
                  <a:srgbClr val="0000FF"/>
                </a:solidFill>
              </a:rPr>
              <a:t>, ...}</a:t>
            </a:r>
            <a:r>
              <a:rPr lang="ru-RU" sz="2800" dirty="0">
                <a:solidFill>
                  <a:srgbClr val="0000FF"/>
                </a:solidFill>
              </a:rPr>
              <a:t>  </a:t>
            </a:r>
            <a:r>
              <a:rPr lang="ru-RU" sz="2800" dirty="0"/>
              <a:t>– входной алфавит  (конечное множество);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δ</a:t>
            </a:r>
            <a:r>
              <a:rPr lang="ru-RU" sz="2800" b="1" dirty="0">
                <a:solidFill>
                  <a:srgbClr val="0000FF"/>
                </a:solidFill>
              </a:rPr>
              <a:t>:   </a:t>
            </a:r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*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b="1" dirty="0">
                <a:solidFill>
                  <a:srgbClr val="0000FF"/>
                </a:solidFill>
              </a:rPr>
              <a:t>Σ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ym typeface="Symbol"/>
              </a:rPr>
              <a:t></a:t>
            </a:r>
            <a:r>
              <a:rPr lang="ru-RU" sz="2800" b="1" dirty="0">
                <a:solidFill>
                  <a:srgbClr val="0000FF"/>
                </a:solidFill>
              </a:rPr>
              <a:t>{</a:t>
            </a:r>
            <a:r>
              <a:rPr lang="en-US" sz="2800" b="1" dirty="0" err="1">
                <a:solidFill>
                  <a:srgbClr val="0000FF"/>
                </a:solidFill>
              </a:rPr>
              <a:t>Pj</a:t>
            </a:r>
            <a:r>
              <a:rPr lang="ru-RU" sz="2800" b="1" dirty="0">
                <a:solidFill>
                  <a:srgbClr val="0000FF"/>
                </a:solidFill>
              </a:rPr>
              <a:t> }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– функция переходов, </a:t>
            </a:r>
            <a:r>
              <a:rPr lang="en-US" sz="2800" dirty="0" err="1"/>
              <a:t>Pj</a:t>
            </a:r>
            <a:r>
              <a:rPr lang="ru-RU" sz="2800" dirty="0"/>
              <a:t> - подмножество </a:t>
            </a:r>
            <a:r>
              <a:rPr lang="en-US" sz="2800" dirty="0"/>
              <a:t>Q</a:t>
            </a:r>
            <a:r>
              <a:rPr lang="ru-RU" sz="2800" dirty="0"/>
              <a:t>.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q</a:t>
            </a:r>
            <a:r>
              <a:rPr lang="ru-RU" sz="2800" b="1" dirty="0">
                <a:solidFill>
                  <a:srgbClr val="0000FF"/>
                </a:solidFill>
              </a:rPr>
              <a:t>0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- начальное состояние;</a:t>
            </a:r>
          </a:p>
          <a:p>
            <a:r>
              <a:rPr lang="en-US" sz="2800" b="1" dirty="0">
                <a:solidFill>
                  <a:srgbClr val="0000FF"/>
                </a:solidFill>
              </a:rPr>
              <a:t>F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- множество заключительных состояний.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4290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Конечное множество значений для этого </a:t>
            </a:r>
            <a:r>
              <a:rPr lang="ru-RU" sz="2800" dirty="0" err="1"/>
              <a:t>функциональ-ного</a:t>
            </a:r>
            <a:r>
              <a:rPr lang="ru-RU" sz="2800" dirty="0"/>
              <a:t> отношения может быть определено перечислением </a:t>
            </a:r>
          </a:p>
          <a:p>
            <a:r>
              <a:rPr lang="ru-RU" sz="2800" dirty="0"/>
              <a:t>в </a:t>
            </a:r>
            <a:r>
              <a:rPr lang="ru-RU" sz="2800" b="1" dirty="0">
                <a:solidFill>
                  <a:srgbClr val="0000FF"/>
                </a:solidFill>
              </a:rPr>
              <a:t>таблице переходов</a:t>
            </a:r>
            <a:r>
              <a:rPr lang="ru-RU" sz="2800" b="1" dirty="0"/>
              <a:t>: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067944" y="4509120"/>
          <a:ext cx="2551172" cy="1368152"/>
        </p:xfrm>
        <a:graphic>
          <a:graphicData uri="http://schemas.openxmlformats.org/drawingml/2006/table">
            <a:tbl>
              <a:tblPr/>
              <a:tblGrid>
                <a:gridCol w="8160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837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407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latin typeface="Times New Roman"/>
                          <a:ea typeface="Times New Roman"/>
                          <a:cs typeface="Times New Roman"/>
                        </a:rPr>
                        <a:t>Σ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800">
                          <a:latin typeface="Times New Roman"/>
                          <a:ea typeface="Times New Roman"/>
                          <a:cs typeface="Times New Roman"/>
                        </a:rPr>
                        <a:t>Pj</a:t>
                      </a:r>
                      <a:endParaRPr lang="ru-RU" sz="28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407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Times New Roman"/>
                          <a:ea typeface="Times New Roman"/>
                          <a:cs typeface="Times New Roman"/>
                        </a:rPr>
                        <a:t>qi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800" dirty="0" err="1">
                          <a:latin typeface="Times New Roman"/>
                          <a:ea typeface="Times New Roman"/>
                          <a:cs typeface="Times New Roman"/>
                        </a:rPr>
                        <a:t>qj</a:t>
                      </a:r>
                      <a:endParaRPr lang="ru-RU" sz="2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5877272"/>
            <a:ext cx="8892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Конечный автомат</a:t>
            </a:r>
            <a:r>
              <a:rPr lang="ru-RU" sz="2800" i="1" dirty="0"/>
              <a:t> </a:t>
            </a:r>
            <a:r>
              <a:rPr lang="ru-RU" sz="2800" dirty="0"/>
              <a:t>называется </a:t>
            </a:r>
            <a:r>
              <a:rPr lang="ru-RU" sz="2800" b="1" dirty="0">
                <a:solidFill>
                  <a:srgbClr val="0000FF"/>
                </a:solidFill>
              </a:rPr>
              <a:t>недетерминированным</a:t>
            </a:r>
            <a:r>
              <a:rPr lang="ru-RU" sz="2800" i="1" dirty="0"/>
              <a:t> </a:t>
            </a:r>
            <a:r>
              <a:rPr lang="ru-RU" sz="2800" dirty="0"/>
              <a:t>(НДКА), если </a:t>
            </a:r>
            <a:r>
              <a:rPr lang="en-US" sz="2800" dirty="0" err="1"/>
              <a:t>Pj</a:t>
            </a:r>
            <a:r>
              <a:rPr lang="ru-RU" sz="2800" dirty="0"/>
              <a:t> содержит более одного состояния.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 называется  </a:t>
            </a:r>
            <a:r>
              <a:rPr lang="ru-RU" sz="2800" b="1" dirty="0">
                <a:solidFill>
                  <a:srgbClr val="0000FF"/>
                </a:solidFill>
              </a:rPr>
              <a:t>детерминированным</a:t>
            </a:r>
            <a:r>
              <a:rPr lang="ru-RU" sz="2800" b="1" i="1" dirty="0"/>
              <a:t>  </a:t>
            </a:r>
            <a:r>
              <a:rPr lang="ru-RU" sz="2800" dirty="0"/>
              <a:t>(ДКА), если </a:t>
            </a:r>
            <a:r>
              <a:rPr lang="en-US" sz="2800" dirty="0" err="1"/>
              <a:t>Pj</a:t>
            </a:r>
            <a:r>
              <a:rPr lang="ru-RU" sz="2800" dirty="0"/>
              <a:t> содержит не более одного состояния.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0872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 </a:t>
            </a:r>
            <a:r>
              <a:rPr lang="ru-RU" sz="2800" b="1" dirty="0">
                <a:solidFill>
                  <a:srgbClr val="0000FF"/>
                </a:solidFill>
              </a:rPr>
              <a:t>полностью определенный</a:t>
            </a:r>
            <a:r>
              <a:rPr lang="ru-RU" sz="2800" i="1" dirty="0"/>
              <a:t>,</a:t>
            </a:r>
            <a:r>
              <a:rPr lang="ru-RU" sz="2800" dirty="0"/>
              <a:t> если </a:t>
            </a:r>
            <a:r>
              <a:rPr lang="en-US" sz="2800" dirty="0" err="1"/>
              <a:t>Pj</a:t>
            </a:r>
            <a:r>
              <a:rPr lang="ru-RU" sz="2800" dirty="0"/>
              <a:t> в </a:t>
            </a:r>
            <a:r>
              <a:rPr lang="ru-RU" sz="2800" dirty="0" err="1"/>
              <a:t>детерминирован-ном</a:t>
            </a:r>
            <a:r>
              <a:rPr lang="ru-RU" sz="2800" dirty="0"/>
              <a:t> автомате не пустое. Если есть пустые элементы </a:t>
            </a:r>
            <a:r>
              <a:rPr lang="ru-RU" sz="2800" dirty="0" err="1"/>
              <a:t>мно-жества</a:t>
            </a:r>
            <a:r>
              <a:rPr lang="ru-RU" sz="2800" dirty="0"/>
              <a:t>  </a:t>
            </a:r>
            <a:r>
              <a:rPr lang="en-US" sz="2800" dirty="0" err="1"/>
              <a:t>Pj</a:t>
            </a:r>
            <a:r>
              <a:rPr lang="ru-RU" sz="2800" dirty="0"/>
              <a:t>, то автомат </a:t>
            </a:r>
            <a:r>
              <a:rPr lang="ru-RU" sz="2800" b="1" dirty="0">
                <a:solidFill>
                  <a:srgbClr val="0000FF"/>
                </a:solidFill>
              </a:rPr>
              <a:t>частично определен</a:t>
            </a:r>
            <a:r>
              <a:rPr lang="ru-RU" sz="2800" b="1" dirty="0"/>
              <a:t>.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27687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Работа КА или выполнение алгоритма распознавания слов регулярного языка могут быть представлены </a:t>
            </a:r>
            <a:r>
              <a:rPr lang="ru-RU" sz="2800" dirty="0" err="1"/>
              <a:t>последо-вательностью</a:t>
            </a:r>
            <a:r>
              <a:rPr lang="ru-RU" sz="2800" dirty="0"/>
              <a:t> шагов, которые определяются текущим </a:t>
            </a:r>
            <a:r>
              <a:rPr lang="ru-RU" sz="2800" dirty="0" err="1"/>
              <a:t>сос-тоянием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, входным символом </a:t>
            </a:r>
            <a:r>
              <a:rPr lang="ru-RU" sz="2800" b="1" dirty="0"/>
              <a:t>Σ</a:t>
            </a:r>
            <a:r>
              <a:rPr lang="ru-RU" sz="2800" dirty="0"/>
              <a:t> и следующим состоянием </a:t>
            </a:r>
            <a:r>
              <a:rPr lang="en-US" sz="2800" dirty="0" err="1"/>
              <a:t>Pj</a:t>
            </a:r>
            <a:r>
              <a:rPr lang="ru-RU" sz="2800" dirty="0"/>
              <a:t>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Используется конструктивное описание принципа работы КА как машины </a:t>
            </a:r>
            <a:r>
              <a:rPr lang="en-US" sz="2800" dirty="0"/>
              <a:t>M</a:t>
            </a:r>
            <a:r>
              <a:rPr lang="ru-RU" sz="2800" dirty="0"/>
              <a:t>, имеющей следующую организацию: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7"/>
          <p:cNvSpPr>
            <a:spLocks noChangeShapeType="1"/>
          </p:cNvSpPr>
          <p:nvPr/>
        </p:nvSpPr>
        <p:spPr bwMode="auto">
          <a:xfrm>
            <a:off x="1546778" y="260648"/>
            <a:ext cx="886" cy="5274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6" name="TextBox 65"/>
          <p:cNvSpPr txBox="1"/>
          <p:nvPr/>
        </p:nvSpPr>
        <p:spPr>
          <a:xfrm>
            <a:off x="1187624" y="332656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</a:t>
            </a:r>
          </a:p>
        </p:txBody>
      </p:sp>
      <p:grpSp>
        <p:nvGrpSpPr>
          <p:cNvPr id="73" name="Группа 72"/>
          <p:cNvGrpSpPr/>
          <p:nvPr/>
        </p:nvGrpSpPr>
        <p:grpSpPr>
          <a:xfrm>
            <a:off x="827584" y="260648"/>
            <a:ext cx="8235703" cy="1906325"/>
            <a:chOff x="827584" y="443116"/>
            <a:chExt cx="7416402" cy="1906325"/>
          </a:xfrm>
        </p:grpSpPr>
        <p:grpSp>
          <p:nvGrpSpPr>
            <p:cNvPr id="71" name="Группа 70"/>
            <p:cNvGrpSpPr/>
            <p:nvPr/>
          </p:nvGrpSpPr>
          <p:grpSpPr>
            <a:xfrm>
              <a:off x="827584" y="443116"/>
              <a:ext cx="7416402" cy="1906325"/>
              <a:chOff x="827584" y="443116"/>
              <a:chExt cx="7416402" cy="1906325"/>
            </a:xfrm>
          </p:grpSpPr>
          <p:grpSp>
            <p:nvGrpSpPr>
              <p:cNvPr id="68" name="Группа 67"/>
              <p:cNvGrpSpPr/>
              <p:nvPr/>
            </p:nvGrpSpPr>
            <p:grpSpPr>
              <a:xfrm>
                <a:off x="827584" y="443116"/>
                <a:ext cx="7416402" cy="1906325"/>
                <a:chOff x="827584" y="515124"/>
                <a:chExt cx="7416402" cy="1906325"/>
              </a:xfrm>
            </p:grpSpPr>
            <p:grpSp>
              <p:nvGrpSpPr>
                <p:cNvPr id="45" name="Группа 44"/>
                <p:cNvGrpSpPr/>
                <p:nvPr/>
              </p:nvGrpSpPr>
              <p:grpSpPr>
                <a:xfrm>
                  <a:off x="827584" y="515124"/>
                  <a:ext cx="7416402" cy="1906325"/>
                  <a:chOff x="827584" y="515124"/>
                  <a:chExt cx="7416402" cy="1906325"/>
                </a:xfrm>
              </p:grpSpPr>
              <p:grpSp>
                <p:nvGrpSpPr>
                  <p:cNvPr id="2" name="Group 1"/>
                  <p:cNvGrpSpPr>
                    <a:grpSpLocks/>
                  </p:cNvGrpSpPr>
                  <p:nvPr/>
                </p:nvGrpSpPr>
                <p:grpSpPr bwMode="auto">
                  <a:xfrm>
                    <a:off x="827584" y="515124"/>
                    <a:ext cx="7416402" cy="1906325"/>
                    <a:chOff x="2230" y="3395"/>
                    <a:chExt cx="8367" cy="1289"/>
                  </a:xfrm>
                </p:grpSpPr>
                <p:grpSp>
                  <p:nvGrpSpPr>
                    <p:cNvPr id="3" name="Group 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30" y="3395"/>
                      <a:ext cx="8367" cy="1289"/>
                      <a:chOff x="2230" y="3717"/>
                      <a:chExt cx="8367" cy="1289"/>
                    </a:xfrm>
                  </p:grpSpPr>
                  <p:sp>
                    <p:nvSpPr>
                      <p:cNvPr id="5" name="Text Box 3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90" y="3717"/>
                        <a:ext cx="5768" cy="660"/>
                      </a:xfrm>
                      <a:prstGeom prst="rect">
                        <a:avLst/>
                      </a:prstGeom>
                      <a:solidFill>
                        <a:srgbClr val="FFFFFF">
                          <a:alpha val="0"/>
                        </a:srgbClr>
                      </a:solidFill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ts val="100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ru-RU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rPr>
                          <a:t>  лента (память с возможностью чтения)</a:t>
                        </a:r>
                      </a:p>
                      <a:p>
                        <a:pPr marL="0" marR="0" lvl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ru-RU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endParaRPr>
                      </a:p>
                    </p:txBody>
                  </p:sp>
                  <p:grpSp>
                    <p:nvGrpSpPr>
                      <p:cNvPr id="6" name="Group 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30" y="3717"/>
                        <a:ext cx="8367" cy="1289"/>
                        <a:chOff x="2230" y="3717"/>
                        <a:chExt cx="8367" cy="1289"/>
                      </a:xfrm>
                    </p:grpSpPr>
                    <p:grpSp>
                      <p:nvGrpSpPr>
                        <p:cNvPr id="7" name="Group 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30" y="3717"/>
                          <a:ext cx="2438" cy="389"/>
                          <a:chOff x="2267" y="14254"/>
                          <a:chExt cx="2438" cy="409"/>
                        </a:xfrm>
                      </p:grpSpPr>
                      <p:sp>
                        <p:nvSpPr>
                          <p:cNvPr id="17" name="Rectangle 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67" y="14266"/>
                            <a:ext cx="2438" cy="397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8" name="AutoShape 7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478" y="14269"/>
                            <a:ext cx="1" cy="37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19" name="AutoShape 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2668" y="14254"/>
                            <a:ext cx="1" cy="37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0" name="AutoShape 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5" y="14254"/>
                            <a:ext cx="1" cy="37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  <p:sp>
                        <p:nvSpPr>
                          <p:cNvPr id="21" name="AutoShape 1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4295" y="14269"/>
                            <a:ext cx="1" cy="375"/>
                          </a:xfrm>
                          <a:prstGeom prst="straightConnector1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endParaRPr lang="ru-RU"/>
                          </a:p>
                        </p:txBody>
                      </p:sp>
                    </p:grpSp>
                    <p:grpSp>
                      <p:nvGrpSpPr>
                        <p:cNvPr id="8" name="Group 1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795" y="4126"/>
                          <a:ext cx="7802" cy="880"/>
                          <a:chOff x="2795" y="4126"/>
                          <a:chExt cx="7802" cy="880"/>
                        </a:xfrm>
                      </p:grpSpPr>
                      <p:sp>
                        <p:nvSpPr>
                          <p:cNvPr id="9" name="Text Box 12"/>
                          <p:cNvSpPr txBox="1"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691" y="4451"/>
                            <a:ext cx="5906" cy="555"/>
                          </a:xfrm>
                          <a:prstGeom prst="rect">
                            <a:avLst/>
                          </a:prstGeom>
                          <a:solidFill>
                            <a:srgbClr val="FFFFFF">
                              <a:alpha val="0"/>
                            </a:srgbClr>
                          </a:solidFill>
                          <a:ln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:ln>
                        </p:spPr>
                        <p:txBody>
                          <a:bodyPr vert="horz" wrap="square" lIns="91440" tIns="45720" rIns="91440" bIns="45720" numCol="1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ts val="100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r>
                              <a:rPr kumimoji="0" lang="ru-RU" sz="2400" b="0" i="0" u="none" strike="noStrike" cap="none" normalizeH="0" baseline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libri" pitchFamily="34" charset="0"/>
                              </a:rPr>
                              <a:t>читающая головка, управляемая КА</a:t>
                            </a:r>
                            <a:endParaRPr kumimoji="0" lang="ru-RU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endParaRPr>
                          </a:p>
                          <a:p>
                            <a:pPr marL="0" marR="0" lvl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ru-RU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pitchFamily="34" charset="0"/>
                            </a:endParaRPr>
                          </a:p>
                        </p:txBody>
                      </p:sp>
                      <p:grpSp>
                        <p:nvGrpSpPr>
                          <p:cNvPr id="10" name="Group 1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795" y="4126"/>
                            <a:ext cx="1844" cy="782"/>
                            <a:chOff x="2795" y="4126"/>
                            <a:chExt cx="1844" cy="782"/>
                          </a:xfrm>
                        </p:grpSpPr>
                        <p:sp>
                          <p:nvSpPr>
                            <p:cNvPr id="11" name="AutoShape 1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 flipH="1" flipV="1">
                              <a:off x="3669" y="4536"/>
                              <a:ext cx="970" cy="75"/>
                            </a:xfrm>
                            <a:prstGeom prst="straightConnector1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</p:spPr>
                          <p:txBody>
                            <a:bodyPr vert="horz" wrap="square" lIns="91440" tIns="45720" rIns="91440" bIns="45720" numCol="1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endParaRPr lang="ru-RU"/>
                            </a:p>
                          </p:txBody>
                        </p:sp>
                        <p:grpSp>
                          <p:nvGrpSpPr>
                            <p:cNvPr id="12" name="Group 1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795" y="4126"/>
                              <a:ext cx="888" cy="782"/>
                              <a:chOff x="2795" y="3160"/>
                              <a:chExt cx="888" cy="782"/>
                            </a:xfrm>
                          </p:grpSpPr>
                          <p:sp>
                            <p:nvSpPr>
                              <p:cNvPr id="13" name="Rectangle 1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795" y="3457"/>
                                <a:ext cx="888" cy="485"/>
                              </a:xfrm>
                              <a:prstGeom prst="rect">
                                <a:avLst/>
                              </a:prstGeom>
                              <a:solidFill>
                                <a:srgbClr val="FFFFFF">
                                  <a:alpha val="0"/>
                                </a:srgbClr>
                              </a:solidFill>
                              <a:ln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  <p:txBody>
                              <a:bodyPr vert="horz" wrap="square" lIns="91440" tIns="45720" rIns="91440" bIns="45720" numCol="1" anchor="t" anchorCtr="0" compatLnSpc="1">
                                <a:prstTxWarp prst="textNoShape">
                                  <a:avLst/>
                                </a:prstTxWarp>
                              </a:bodyPr>
                              <a:lstStyle/>
                              <a:p>
                                <a:endParaRPr lang="ru-RU"/>
                              </a:p>
                            </p:txBody>
                          </p:sp>
                          <p:grpSp>
                            <p:nvGrpSpPr>
                              <p:cNvPr id="14" name="Group 1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09" y="3160"/>
                                <a:ext cx="850" cy="288"/>
                                <a:chOff x="4757" y="15499"/>
                                <a:chExt cx="850" cy="288"/>
                              </a:xfrm>
                            </p:grpSpPr>
                            <p:sp>
                              <p:nvSpPr>
                                <p:cNvPr id="15" name="Line 18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 flipH="1">
                                  <a:off x="4757" y="15499"/>
                                  <a:ext cx="390" cy="28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398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  <p:sp>
                              <p:nvSpPr>
                                <p:cNvPr id="16" name="Line 19"/>
                                <p:cNvSpPr>
                                  <a:spLocks noChangeShapeType="1"/>
                                </p:cNvSpPr>
                                <p:nvPr/>
                              </p:nvSpPr>
                              <p:spPr bwMode="auto">
                                <a:xfrm>
                                  <a:off x="5147" y="15499"/>
                                  <a:ext cx="460" cy="288"/>
                                </a:xfrm>
                                <a:prstGeom prst="line">
                                  <a:avLst/>
                                </a:prstGeom>
                                <a:noFill/>
                                <a:ln w="9398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:ln>
                              </p:spPr>
                              <p:txBody>
                                <a:bodyPr vert="horz" wrap="square" lIns="91440" tIns="45720" rIns="91440" bIns="45720" numCol="1" anchor="t" anchorCtr="0" compatLnSpc="1">
                                  <a:prstTxWarp prst="textNoShape">
                                    <a:avLst/>
                                  </a:prstTxWarp>
                                </a:bodyPr>
                                <a:lstStyle/>
                                <a:p>
                                  <a:endParaRPr lang="ru-RU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  <p:cxnSp>
                  <p:nvCxnSpPr>
                    <p:cNvPr id="4" name="AutoShape 20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4668" y="3651"/>
                      <a:ext cx="37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</p:spPr>
                </p:cxnSp>
              </p:grpSp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1475656" y="1700808"/>
                    <a:ext cx="57606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ru-RU" sz="2400" dirty="0"/>
                      <a:t>КА</a:t>
                    </a:r>
                  </a:p>
                </p:txBody>
              </p:sp>
            </p:grpSp>
            <p:sp>
              <p:nvSpPr>
                <p:cNvPr id="67" name="TextBox 66"/>
                <p:cNvSpPr txBox="1"/>
                <p:nvPr/>
              </p:nvSpPr>
              <p:spPr>
                <a:xfrm>
                  <a:off x="1547664" y="663079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endParaRPr lang="ru-RU" sz="2400" dirty="0"/>
                </a:p>
              </p:txBody>
            </p:sp>
          </p:grpSp>
          <p:sp>
            <p:nvSpPr>
              <p:cNvPr id="69" name="TextBox 68"/>
              <p:cNvSpPr txBox="1"/>
              <p:nvPr/>
            </p:nvSpPr>
            <p:spPr>
              <a:xfrm>
                <a:off x="1907704" y="515124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endParaRPr lang="ru-RU" sz="2400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2267744" y="591071"/>
              <a:ext cx="648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</a:t>
              </a:r>
              <a:endParaRPr lang="ru-RU" sz="2400" dirty="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0" y="21328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  читает входной символ в текущем состоянии 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, переходит в следующее состояние  </a:t>
            </a:r>
            <a:r>
              <a:rPr lang="en-US" sz="2800" dirty="0" err="1"/>
              <a:t>qj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 и сдвигает читающую головку к следующему символу.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0" y="335699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Автомат допускает входное слово, если приходит в </a:t>
            </a:r>
            <a:r>
              <a:rPr lang="ru-RU" sz="2800" dirty="0" err="1"/>
              <a:t>зак</a:t>
            </a:r>
            <a:r>
              <a:rPr lang="en-US" sz="2800" dirty="0"/>
              <a:t>-</a:t>
            </a:r>
            <a:r>
              <a:rPr lang="ru-RU" sz="2800" dirty="0" err="1"/>
              <a:t>лючительное</a:t>
            </a:r>
            <a:r>
              <a:rPr lang="ru-RU" sz="2800" dirty="0"/>
              <a:t> состояние из </a:t>
            </a:r>
            <a:r>
              <a:rPr lang="en-US" sz="2800" dirty="0"/>
              <a:t>F</a:t>
            </a:r>
            <a:r>
              <a:rPr lang="ru-RU" sz="2800" dirty="0"/>
              <a:t>, последовательно считывая символы из памяти и переходя в следующие состояния в соответствии с таблицей переходов. При этом входное слово исчерпано и автомат останавливается.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0" y="55172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Конфигурация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КА  </a:t>
            </a:r>
            <a:r>
              <a:rPr lang="en-US" sz="2800" dirty="0"/>
              <a:t>k</a:t>
            </a:r>
            <a:r>
              <a:rPr lang="ru-RU" sz="2800" dirty="0"/>
              <a:t>=(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ω</a:t>
            </a:r>
            <a:r>
              <a:rPr lang="ru-RU" sz="2800" dirty="0"/>
              <a:t>), где </a:t>
            </a:r>
            <a:r>
              <a:rPr lang="en-US" sz="2800" dirty="0"/>
              <a:t>q</a:t>
            </a:r>
            <a:r>
              <a:rPr lang="ru-RU" sz="2800" dirty="0"/>
              <a:t>-текущее состояние КА, </a:t>
            </a:r>
            <a:r>
              <a:rPr lang="en-US" sz="2800" dirty="0"/>
              <a:t>ω</a:t>
            </a:r>
            <a:r>
              <a:rPr lang="ru-RU" sz="2800" dirty="0"/>
              <a:t> -  непрочитанная цепочка символов слова на ленте, включая символ под читающей головкой.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</a:t>
            </a:r>
            <a:r>
              <a:rPr lang="ru-RU" sz="2800" dirty="0"/>
              <a:t>  = 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ω</a:t>
            </a:r>
            <a:r>
              <a:rPr lang="ru-RU" sz="2800" dirty="0"/>
              <a:t>)   текущая конфигурация;</a:t>
            </a:r>
          </a:p>
          <a:p>
            <a:r>
              <a:rPr lang="en-US" sz="2800" dirty="0"/>
              <a:t>k</a:t>
            </a:r>
            <a:r>
              <a:rPr lang="ru-RU" sz="2800" baseline="-25000" dirty="0"/>
              <a:t>0 </a:t>
            </a:r>
            <a:r>
              <a:rPr lang="ru-RU" sz="2800" dirty="0"/>
              <a:t>= (</a:t>
            </a:r>
            <a:r>
              <a:rPr lang="en-US" sz="2800" dirty="0"/>
              <a:t>q</a:t>
            </a:r>
            <a:r>
              <a:rPr lang="ru-RU" sz="2800" baseline="-25000" dirty="0"/>
              <a:t> 0</a:t>
            </a:r>
            <a:r>
              <a:rPr lang="ru-RU" sz="2800" dirty="0"/>
              <a:t>, </a:t>
            </a:r>
            <a:r>
              <a:rPr lang="en-US" sz="2800" dirty="0"/>
              <a:t>ω</a:t>
            </a:r>
            <a:r>
              <a:rPr lang="ru-RU" sz="2800" dirty="0"/>
              <a:t>0)   начальная конфигурация;</a:t>
            </a:r>
          </a:p>
          <a:p>
            <a:r>
              <a:rPr lang="en-US" sz="2800" dirty="0" err="1"/>
              <a:t>k</a:t>
            </a:r>
            <a:r>
              <a:rPr lang="en-US" sz="2800" baseline="-25000" dirty="0" err="1"/>
              <a:t>f</a:t>
            </a:r>
            <a:r>
              <a:rPr lang="en-US" sz="2800" baseline="-25000" dirty="0"/>
              <a:t> </a:t>
            </a:r>
            <a:r>
              <a:rPr lang="ru-RU" sz="2800" dirty="0"/>
              <a:t>= (</a:t>
            </a:r>
            <a:r>
              <a:rPr lang="en-US" sz="2800" dirty="0"/>
              <a:t>q</a:t>
            </a:r>
            <a:r>
              <a:rPr lang="ru-RU" sz="2800" dirty="0"/>
              <a:t>, е), где </a:t>
            </a:r>
            <a:r>
              <a:rPr lang="en-US" sz="2800" dirty="0"/>
              <a:t>q </a:t>
            </a:r>
            <a:r>
              <a:rPr lang="ru-RU" sz="2800" dirty="0">
                <a:sym typeface="Symbol"/>
              </a:rPr>
              <a:t></a:t>
            </a:r>
            <a:r>
              <a:rPr lang="ru-RU" sz="2800" dirty="0"/>
              <a:t> </a:t>
            </a:r>
            <a:r>
              <a:rPr lang="en-US" sz="2800" dirty="0"/>
              <a:t>F</a:t>
            </a:r>
            <a:r>
              <a:rPr lang="ru-RU" sz="2800" dirty="0"/>
              <a:t>, - заключительная конфигурация и (е) – символ, обозначающий конец строки.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Шаг алгоритма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- переход из одной конфигурации КА в другую</a:t>
            </a:r>
          </a:p>
          <a:p>
            <a:r>
              <a:rPr lang="ru-RU" sz="2800" dirty="0"/>
              <a:t>		</a:t>
            </a:r>
            <a:r>
              <a:rPr lang="en-US" sz="2800" dirty="0" err="1"/>
              <a:t>Ki</a:t>
            </a:r>
            <a:r>
              <a:rPr lang="en-US" sz="2800" dirty="0"/>
              <a:t> </a:t>
            </a:r>
            <a:r>
              <a:rPr lang="ru-RU" sz="2800" dirty="0"/>
              <a:t>→</a:t>
            </a:r>
            <a:r>
              <a:rPr lang="en-US" sz="2800" dirty="0" err="1"/>
              <a:t>Kj</a:t>
            </a:r>
            <a:r>
              <a:rPr lang="ru-RU" sz="2800" dirty="0"/>
              <a:t>  или (</a:t>
            </a:r>
            <a:r>
              <a:rPr lang="en-US" sz="2800" dirty="0" err="1"/>
              <a:t>qi</a:t>
            </a:r>
            <a:r>
              <a:rPr lang="ru-RU" sz="2800" dirty="0"/>
              <a:t>, </a:t>
            </a:r>
            <a:r>
              <a:rPr lang="en-US" sz="2800" dirty="0" err="1"/>
              <a:t>ωi</a:t>
            </a:r>
            <a:r>
              <a:rPr lang="ru-RU" sz="2800" dirty="0"/>
              <a:t> ) →  (</a:t>
            </a:r>
            <a:r>
              <a:rPr lang="en-US" sz="2800" dirty="0" err="1"/>
              <a:t>qj</a:t>
            </a:r>
            <a:r>
              <a:rPr lang="ru-RU" sz="2800" dirty="0"/>
              <a:t>, </a:t>
            </a:r>
            <a:r>
              <a:rPr lang="en-US" sz="2800" dirty="0" err="1"/>
              <a:t>ωj</a:t>
            </a:r>
            <a:r>
              <a:rPr lang="ru-RU" sz="2800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1409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переходов, заданная в табличной форме, может быть представлена  графом переходов  </a:t>
            </a:r>
            <a:r>
              <a:rPr lang="en-US" sz="2800" dirty="0"/>
              <a:t>G</a:t>
            </a:r>
            <a:r>
              <a:rPr lang="ru-RU" sz="2800" dirty="0"/>
              <a:t>=(</a:t>
            </a:r>
            <a:r>
              <a:rPr lang="en-US" sz="2800" dirty="0"/>
              <a:t>Q</a:t>
            </a:r>
            <a:r>
              <a:rPr lang="ru-RU" sz="2800" dirty="0"/>
              <a:t>, </a:t>
            </a:r>
            <a:r>
              <a:rPr lang="en-US" sz="2800" dirty="0"/>
              <a:t>R</a:t>
            </a:r>
            <a:r>
              <a:rPr lang="ru-RU" sz="2800" dirty="0"/>
              <a:t>), где </a:t>
            </a:r>
            <a:r>
              <a:rPr lang="en-US" sz="2800" dirty="0"/>
              <a:t>Q</a:t>
            </a:r>
            <a:r>
              <a:rPr lang="ru-RU" sz="2800" dirty="0"/>
              <a:t> - вершины графа, </a:t>
            </a:r>
            <a:r>
              <a:rPr lang="en-US" sz="2800" dirty="0"/>
              <a:t>R</a:t>
            </a:r>
            <a:r>
              <a:rPr lang="ru-RU" sz="2800" dirty="0"/>
              <a:t>  - бинарное отношение между парой вершин, которое представлено множеством дуг (</a:t>
            </a:r>
            <a:r>
              <a:rPr lang="en-US" sz="2800" dirty="0" err="1"/>
              <a:t>qi</a:t>
            </a:r>
            <a:r>
              <a:rPr lang="ru-RU" sz="2800" dirty="0"/>
              <a:t>, </a:t>
            </a:r>
            <a:r>
              <a:rPr lang="en-US" sz="2800" dirty="0" err="1"/>
              <a:t>qj</a:t>
            </a:r>
            <a:r>
              <a:rPr lang="en-US" sz="2800" dirty="0"/>
              <a:t>)</a:t>
            </a:r>
            <a:r>
              <a:rPr lang="ru-RU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0131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(</a:t>
            </a:r>
            <a:r>
              <a:rPr lang="en-US" sz="2800" dirty="0" err="1"/>
              <a:t>qi</a:t>
            </a:r>
            <a:r>
              <a:rPr lang="ru-RU" sz="2800" dirty="0"/>
              <a:t>, </a:t>
            </a:r>
            <a:r>
              <a:rPr lang="en-US" sz="2800" dirty="0" err="1"/>
              <a:t>qj</a:t>
            </a:r>
            <a:r>
              <a:rPr lang="ru-RU" sz="2800" dirty="0"/>
              <a:t>)</a:t>
            </a:r>
            <a:r>
              <a:rPr lang="ru-RU" sz="2800" dirty="0">
                <a:sym typeface="Symbol"/>
              </a:rPr>
              <a:t></a:t>
            </a:r>
            <a:r>
              <a:rPr lang="en-US" sz="2800" dirty="0"/>
              <a:t>Q</a:t>
            </a:r>
            <a:r>
              <a:rPr lang="ru-RU" sz="2800" dirty="0"/>
              <a:t>*</a:t>
            </a:r>
            <a:r>
              <a:rPr lang="en-US" sz="2800" dirty="0"/>
              <a:t>Q</a:t>
            </a:r>
            <a:r>
              <a:rPr lang="ru-RU" sz="2800" dirty="0"/>
              <a:t>,  если существует символ </a:t>
            </a:r>
            <a:r>
              <a:rPr lang="en-US" sz="2800" b="1" dirty="0"/>
              <a:t>a</a:t>
            </a:r>
            <a:r>
              <a:rPr lang="en-US" sz="2800" dirty="0"/>
              <a:t> </a:t>
            </a:r>
            <a:r>
              <a:rPr lang="ru-RU" sz="2800" dirty="0">
                <a:sym typeface="Symbol"/>
              </a:rPr>
              <a:t> </a:t>
            </a:r>
            <a:r>
              <a:rPr lang="ru-RU" sz="2800" b="1" dirty="0"/>
              <a:t>Σ</a:t>
            </a:r>
            <a:r>
              <a:rPr lang="ru-RU" sz="2800" dirty="0"/>
              <a:t>  и  </a:t>
            </a:r>
            <a:r>
              <a:rPr lang="en-US" sz="2800" b="1" dirty="0"/>
              <a:t>δ</a:t>
            </a:r>
            <a:r>
              <a:rPr lang="ru-RU" sz="2800" dirty="0"/>
              <a:t> (</a:t>
            </a:r>
            <a:r>
              <a:rPr lang="en-US" sz="2800" dirty="0" err="1"/>
              <a:t>qi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dirty="0"/>
              <a:t>) = </a:t>
            </a:r>
            <a:r>
              <a:rPr lang="en-US" sz="2800" dirty="0" err="1"/>
              <a:t>qj</a:t>
            </a:r>
            <a:r>
              <a:rPr lang="ru-RU" sz="2800" dirty="0"/>
              <a:t>.</a:t>
            </a:r>
          </a:p>
          <a:p>
            <a:r>
              <a:rPr lang="ru-RU" sz="2800" dirty="0"/>
              <a:t>На дугах графа (</a:t>
            </a:r>
            <a:r>
              <a:rPr lang="en-US" sz="2800" dirty="0" err="1"/>
              <a:t>qi</a:t>
            </a:r>
            <a:r>
              <a:rPr lang="ru-RU" sz="2800" dirty="0"/>
              <a:t>, </a:t>
            </a:r>
            <a:r>
              <a:rPr lang="en-US" sz="2800" dirty="0" err="1"/>
              <a:t>qj</a:t>
            </a:r>
            <a:r>
              <a:rPr lang="ru-RU" sz="2800" dirty="0"/>
              <a:t>) отмечаются соответствующие сим</a:t>
            </a:r>
            <a:r>
              <a:rPr lang="en-US" sz="2800" dirty="0"/>
              <a:t>-</a:t>
            </a:r>
            <a:r>
              <a:rPr lang="ru-RU" sz="2800" dirty="0"/>
              <a:t>волы алфавита.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8673" name="Group 1"/>
          <p:cNvGrpSpPr>
            <a:grpSpLocks noChangeAspect="1"/>
          </p:cNvGrpSpPr>
          <p:nvPr/>
        </p:nvGrpSpPr>
        <p:grpSpPr bwMode="auto">
          <a:xfrm>
            <a:off x="0" y="0"/>
            <a:ext cx="7308304" cy="2260489"/>
            <a:chOff x="1709" y="5858"/>
            <a:chExt cx="5966" cy="1846"/>
          </a:xfrm>
        </p:grpSpPr>
        <p:sp>
          <p:nvSpPr>
            <p:cNvPr id="28693" name="AutoShape 21"/>
            <p:cNvSpPr>
              <a:spLocks noChangeAspect="1" noChangeArrowheads="1" noTextEdit="1"/>
            </p:cNvSpPr>
            <p:nvPr/>
          </p:nvSpPr>
          <p:spPr bwMode="auto">
            <a:xfrm>
              <a:off x="1709" y="5858"/>
              <a:ext cx="5966" cy="1846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28675" name="Group 3"/>
            <p:cNvGrpSpPr>
              <a:grpSpLocks/>
            </p:cNvGrpSpPr>
            <p:nvPr/>
          </p:nvGrpSpPr>
          <p:grpSpPr bwMode="auto">
            <a:xfrm>
              <a:off x="1709" y="5980"/>
              <a:ext cx="5444" cy="1579"/>
              <a:chOff x="1709" y="5980"/>
              <a:chExt cx="5444" cy="1579"/>
            </a:xfrm>
          </p:grpSpPr>
          <p:sp>
            <p:nvSpPr>
              <p:cNvPr id="28691" name="AutoShape 19"/>
              <p:cNvSpPr>
                <a:spLocks noChangeShapeType="1"/>
              </p:cNvSpPr>
              <p:nvPr/>
            </p:nvSpPr>
            <p:spPr bwMode="auto">
              <a:xfrm>
                <a:off x="1709" y="7020"/>
                <a:ext cx="926" cy="0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2108" y="6062"/>
                <a:ext cx="768" cy="7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539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89" name="Text Box 17"/>
              <p:cNvSpPr txBox="1">
                <a:spLocks noChangeArrowheads="1"/>
              </p:cNvSpPr>
              <p:nvPr/>
            </p:nvSpPr>
            <p:spPr bwMode="auto">
              <a:xfrm>
                <a:off x="3388" y="6211"/>
                <a:ext cx="784" cy="7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539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88" name="Text Box 16"/>
              <p:cNvSpPr txBox="1">
                <a:spLocks noChangeArrowheads="1"/>
              </p:cNvSpPr>
              <p:nvPr/>
            </p:nvSpPr>
            <p:spPr bwMode="auto">
              <a:xfrm>
                <a:off x="5733" y="6038"/>
                <a:ext cx="1305" cy="7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539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0, 1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87" name="AutoShape 15"/>
              <p:cNvSpPr>
                <a:spLocks noChangeShapeType="1"/>
              </p:cNvSpPr>
              <p:nvPr/>
            </p:nvSpPr>
            <p:spPr bwMode="auto">
              <a:xfrm flipH="1">
                <a:off x="3395" y="7297"/>
                <a:ext cx="1155" cy="0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86" name="Text Box 14"/>
              <p:cNvSpPr txBox="1">
                <a:spLocks noChangeArrowheads="1"/>
              </p:cNvSpPr>
              <p:nvPr/>
            </p:nvSpPr>
            <p:spPr bwMode="auto">
              <a:xfrm>
                <a:off x="3388" y="6744"/>
                <a:ext cx="654" cy="81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53975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1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85" name="Oval 13"/>
              <p:cNvSpPr>
                <a:spLocks noChangeArrowheads="1"/>
              </p:cNvSpPr>
              <p:nvPr/>
            </p:nvSpPr>
            <p:spPr bwMode="auto">
              <a:xfrm>
                <a:off x="4453" y="6586"/>
                <a:ext cx="889" cy="868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84" name="Text Box 12"/>
              <p:cNvSpPr txBox="1">
                <a:spLocks noChangeArrowheads="1"/>
              </p:cNvSpPr>
              <p:nvPr/>
            </p:nvSpPr>
            <p:spPr bwMode="auto">
              <a:xfrm>
                <a:off x="4650" y="6702"/>
                <a:ext cx="587" cy="63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q</a:t>
                </a:r>
              </a:p>
            </p:txBody>
          </p:sp>
          <p:sp>
            <p:nvSpPr>
              <p:cNvPr id="28683" name="Oval 11"/>
              <p:cNvSpPr>
                <a:spLocks noChangeArrowheads="1"/>
              </p:cNvSpPr>
              <p:nvPr/>
            </p:nvSpPr>
            <p:spPr bwMode="auto">
              <a:xfrm>
                <a:off x="6264" y="6586"/>
                <a:ext cx="889" cy="868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82" name="Text Box 10"/>
              <p:cNvSpPr txBox="1">
                <a:spLocks noChangeArrowheads="1"/>
              </p:cNvSpPr>
              <p:nvPr/>
            </p:nvSpPr>
            <p:spPr bwMode="auto">
              <a:xfrm>
                <a:off x="6476" y="6712"/>
                <a:ext cx="521" cy="571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5560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28681" name="Arc 9"/>
              <p:cNvSpPr>
                <a:spLocks/>
              </p:cNvSpPr>
              <p:nvPr/>
            </p:nvSpPr>
            <p:spPr bwMode="auto">
              <a:xfrm rot="5400000" flipH="1" flipV="1">
                <a:off x="2727" y="6027"/>
                <a:ext cx="684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49"/>
                  <a:gd name="T2" fmla="*/ 1482 w 21600"/>
                  <a:gd name="T3" fmla="*/ 43149 h 43149"/>
                  <a:gd name="T4" fmla="*/ 0 w 21600"/>
                  <a:gd name="T5" fmla="*/ 21600 h 43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4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54"/>
                      <a:pt x="12809" y="42370"/>
                      <a:pt x="1482" y="43149"/>
                    </a:cubicBezTo>
                  </a:path>
                  <a:path w="21600" h="4314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54"/>
                      <a:pt x="12809" y="42370"/>
                      <a:pt x="1482" y="431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80" name="Arc 8"/>
              <p:cNvSpPr>
                <a:spLocks/>
              </p:cNvSpPr>
              <p:nvPr/>
            </p:nvSpPr>
            <p:spPr bwMode="auto">
              <a:xfrm rot="5400000" flipH="1" flipV="1">
                <a:off x="6356" y="6077"/>
                <a:ext cx="685" cy="589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49"/>
                  <a:gd name="T2" fmla="*/ 1482 w 21600"/>
                  <a:gd name="T3" fmla="*/ 43149 h 43149"/>
                  <a:gd name="T4" fmla="*/ 0 w 21600"/>
                  <a:gd name="T5" fmla="*/ 21600 h 43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4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54"/>
                      <a:pt x="12809" y="42370"/>
                      <a:pt x="1482" y="43149"/>
                    </a:cubicBezTo>
                  </a:path>
                  <a:path w="21600" h="4314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954"/>
                      <a:pt x="12809" y="42370"/>
                      <a:pt x="1482" y="43149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5253" y="6531"/>
                <a:ext cx="652" cy="743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9398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53975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</a:rPr>
                  <a:t>0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28678" name="AutoShape 6"/>
              <p:cNvSpPr>
                <a:spLocks noChangeShapeType="1"/>
              </p:cNvSpPr>
              <p:nvPr/>
            </p:nvSpPr>
            <p:spPr bwMode="auto">
              <a:xfrm>
                <a:off x="5342" y="7020"/>
                <a:ext cx="922" cy="1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77" name="AutoShape 5"/>
              <p:cNvSpPr>
                <a:spLocks noChangeShapeType="1"/>
              </p:cNvSpPr>
              <p:nvPr/>
            </p:nvSpPr>
            <p:spPr bwMode="auto">
              <a:xfrm>
                <a:off x="3428" y="6708"/>
                <a:ext cx="1153" cy="6"/>
              </a:xfrm>
              <a:prstGeom prst="straightConnector1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2658" y="6584"/>
                <a:ext cx="890" cy="867"/>
              </a:xfrm>
              <a:prstGeom prst="ellipse">
                <a:avLst/>
              </a:prstGeom>
              <a:solidFill>
                <a:srgbClr val="FFFFFF">
                  <a:alpha val="0"/>
                </a:srgbClr>
              </a:solidFill>
              <a:ln w="939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dirty="0"/>
                  <a:t>p</a:t>
                </a:r>
                <a:endParaRPr lang="ru-RU" sz="2400" dirty="0"/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0" y="191683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ДКА, приведенного на рисунке состояния </a:t>
            </a:r>
            <a:r>
              <a:rPr lang="en-US" sz="2400" dirty="0"/>
              <a:t>Q</a:t>
            </a:r>
            <a:r>
              <a:rPr lang="ru-RU" sz="2400" dirty="0"/>
              <a:t>={</a:t>
            </a:r>
            <a:r>
              <a:rPr lang="en-US" sz="2400" dirty="0"/>
              <a:t>p</a:t>
            </a:r>
            <a:r>
              <a:rPr lang="ru-RU" sz="2400" dirty="0"/>
              <a:t>, </a:t>
            </a:r>
            <a:r>
              <a:rPr lang="en-US" sz="2400" dirty="0"/>
              <a:t>q</a:t>
            </a:r>
            <a:r>
              <a:rPr lang="ru-RU" sz="2400" dirty="0"/>
              <a:t>, </a:t>
            </a:r>
            <a:r>
              <a:rPr lang="en-US" sz="2400" dirty="0"/>
              <a:t>r</a:t>
            </a:r>
            <a:r>
              <a:rPr lang="ru-RU" sz="2400" dirty="0"/>
              <a:t>}, входной алфавит </a:t>
            </a:r>
            <a:r>
              <a:rPr lang="ru-RU" sz="2400" b="1" dirty="0"/>
              <a:t>Σ</a:t>
            </a:r>
            <a:r>
              <a:rPr lang="ru-RU" sz="2400" dirty="0"/>
              <a:t>={0,1}, начальное состояние </a:t>
            </a:r>
            <a:r>
              <a:rPr lang="en-US" sz="2400" dirty="0"/>
              <a:t>p</a:t>
            </a:r>
            <a:r>
              <a:rPr lang="ru-RU" sz="2400" dirty="0"/>
              <a:t>, конечное -  </a:t>
            </a:r>
            <a:r>
              <a:rPr lang="ru-RU" sz="2400" dirty="0" err="1"/>
              <a:t>r</a:t>
            </a:r>
            <a:r>
              <a:rPr lang="ru-RU" sz="2400" dirty="0"/>
              <a:t>. </a:t>
            </a:r>
          </a:p>
          <a:p>
            <a:endParaRPr lang="ru-RU" sz="2400" dirty="0"/>
          </a:p>
          <a:p>
            <a:r>
              <a:rPr lang="ru-RU" sz="2400" dirty="0"/>
              <a:t>Таблица переходов ДКА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/>
        </p:nvGraphicFramePr>
        <p:xfrm>
          <a:off x="3733031" y="2780928"/>
          <a:ext cx="4727401" cy="1829545"/>
        </p:xfrm>
        <a:graphic>
          <a:graphicData uri="http://schemas.openxmlformats.org/drawingml/2006/table">
            <a:tbl>
              <a:tblPr/>
              <a:tblGrid>
                <a:gridCol w="14677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981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98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5909">
                <a:tc row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Σ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90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0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q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p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24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  <a:cs typeface="Times New Roman"/>
                        </a:rPr>
                        <a:t>r</a:t>
                      </a:r>
                      <a:endParaRPr lang="ru-RU" sz="2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0" y="465313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Исполнение алгоритма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это последовательность шагов, в которых изменяется конфигурация КА:</a:t>
            </a:r>
          </a:p>
          <a:p>
            <a:r>
              <a:rPr lang="ru-RU" sz="2800" dirty="0"/>
              <a:t>(</a:t>
            </a:r>
            <a:r>
              <a:rPr lang="en-US" sz="2800" dirty="0"/>
              <a:t>p</a:t>
            </a:r>
            <a:r>
              <a:rPr lang="ru-RU" sz="2800" dirty="0"/>
              <a:t>, 01001) →(</a:t>
            </a:r>
            <a:r>
              <a:rPr lang="en-US" sz="2800" dirty="0"/>
              <a:t>q</a:t>
            </a:r>
            <a:r>
              <a:rPr lang="ru-RU" sz="2800" dirty="0"/>
              <a:t>, 1001) → (</a:t>
            </a:r>
            <a:r>
              <a:rPr lang="en-US" sz="2800" dirty="0"/>
              <a:t>p</a:t>
            </a:r>
            <a:r>
              <a:rPr lang="ru-RU" sz="2800" dirty="0"/>
              <a:t>, 001) →(</a:t>
            </a:r>
            <a:r>
              <a:rPr lang="en-US" sz="2800" dirty="0"/>
              <a:t>q</a:t>
            </a:r>
            <a:r>
              <a:rPr lang="ru-RU" sz="2800" dirty="0"/>
              <a:t>, 01) → (</a:t>
            </a:r>
            <a:r>
              <a:rPr lang="en-US" sz="2800" dirty="0"/>
              <a:t>r</a:t>
            </a:r>
            <a:r>
              <a:rPr lang="ru-RU" sz="2800" dirty="0"/>
              <a:t>, 1) → (</a:t>
            </a:r>
            <a:r>
              <a:rPr lang="en-US" sz="2800" dirty="0"/>
              <a:t>r</a:t>
            </a:r>
            <a:r>
              <a:rPr lang="ru-RU" sz="2800" dirty="0"/>
              <a:t>, е);</a:t>
            </a:r>
          </a:p>
          <a:p>
            <a:r>
              <a:rPr lang="ru-RU" sz="2800" b="1" dirty="0"/>
              <a:t>(</a:t>
            </a:r>
            <a:r>
              <a:rPr lang="en-US" sz="2800" b="1" dirty="0">
                <a:solidFill>
                  <a:srgbClr val="0000FF"/>
                </a:solidFill>
              </a:rPr>
              <a:t>p</a:t>
            </a:r>
            <a:r>
              <a:rPr lang="ru-RU" sz="2800" b="1" dirty="0">
                <a:solidFill>
                  <a:srgbClr val="0000FF"/>
                </a:solidFill>
              </a:rPr>
              <a:t>, 01001</a:t>
            </a:r>
            <a:r>
              <a:rPr lang="ru-RU" sz="2800" b="1" dirty="0"/>
              <a:t>)- </a:t>
            </a:r>
            <a:r>
              <a:rPr lang="ru-RU" sz="2800" dirty="0"/>
              <a:t>начальная конфигурация;</a:t>
            </a:r>
          </a:p>
          <a:p>
            <a:r>
              <a:rPr lang="ru-RU" sz="2800" b="1" dirty="0"/>
              <a:t>(</a:t>
            </a:r>
            <a:r>
              <a:rPr lang="en-US" sz="2800" b="1" dirty="0">
                <a:solidFill>
                  <a:srgbClr val="0000FF"/>
                </a:solidFill>
              </a:rPr>
              <a:t>r</a:t>
            </a:r>
            <a:r>
              <a:rPr lang="ru-RU" sz="2800" b="1" dirty="0">
                <a:solidFill>
                  <a:srgbClr val="0000FF"/>
                </a:solidFill>
              </a:rPr>
              <a:t>, </a:t>
            </a:r>
            <a:r>
              <a:rPr lang="ru-RU" sz="2800" dirty="0">
                <a:solidFill>
                  <a:srgbClr val="0000FF"/>
                </a:solidFill>
              </a:rPr>
              <a:t>е</a:t>
            </a:r>
            <a:r>
              <a:rPr lang="ru-RU" sz="2800" b="1" dirty="0"/>
              <a:t>) – </a:t>
            </a:r>
            <a:r>
              <a:rPr lang="ru-RU" sz="2800" dirty="0"/>
              <a:t>конечная конфигурация.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3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результате применения слова 01001  в начальном состоянии </a:t>
            </a:r>
            <a:r>
              <a:rPr lang="en-US" sz="2800" b="1" dirty="0"/>
              <a:t>p</a:t>
            </a:r>
            <a:r>
              <a:rPr lang="ru-RU" sz="2800" dirty="0"/>
              <a:t> автомат переходит в следующее состояние </a:t>
            </a:r>
            <a:r>
              <a:rPr lang="en-US" sz="2800" b="1" dirty="0"/>
              <a:t>q</a:t>
            </a:r>
            <a:r>
              <a:rPr lang="ru-RU" sz="2800" dirty="0"/>
              <a:t> и следующее значение цепочки символов на входе 1001.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Автомат  М допускает слово </a:t>
            </a:r>
            <a:r>
              <a:rPr lang="en-US" sz="2800" dirty="0"/>
              <a:t>ω</a:t>
            </a:r>
            <a:r>
              <a:rPr lang="ru-RU" sz="2800" dirty="0"/>
              <a:t>0 ,  если существует </a:t>
            </a:r>
          </a:p>
          <a:p>
            <a:r>
              <a:rPr lang="ru-RU" sz="2800" dirty="0"/>
              <a:t>(</a:t>
            </a:r>
            <a:r>
              <a:rPr lang="en-US" sz="2800" dirty="0"/>
              <a:t>q</a:t>
            </a:r>
            <a:r>
              <a:rPr lang="ru-RU" sz="2800" dirty="0"/>
              <a:t>0, </a:t>
            </a:r>
            <a:r>
              <a:rPr lang="en-US" sz="2800" dirty="0"/>
              <a:t>ω</a:t>
            </a:r>
            <a:r>
              <a:rPr lang="ru-RU" sz="2800" dirty="0"/>
              <a:t>0) → *(</a:t>
            </a:r>
            <a:r>
              <a:rPr lang="en-US" sz="2800" dirty="0" err="1"/>
              <a:t>qf</a:t>
            </a:r>
            <a:r>
              <a:rPr lang="ru-RU" sz="2800" dirty="0"/>
              <a:t>, е),  где → *( ), обозначает </a:t>
            </a:r>
            <a:r>
              <a:rPr lang="ru-RU" sz="2800" b="1" dirty="0">
                <a:solidFill>
                  <a:srgbClr val="0000FF"/>
                </a:solidFill>
              </a:rPr>
              <a:t>транзитивное замыкание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и существует путь, соединяющий </a:t>
            </a:r>
            <a:r>
              <a:rPr lang="en-US" sz="2800" dirty="0"/>
              <a:t>q</a:t>
            </a:r>
            <a:r>
              <a:rPr lang="ru-RU" sz="2800" dirty="0"/>
              <a:t>0 и </a:t>
            </a:r>
            <a:r>
              <a:rPr lang="en-US" sz="2800" dirty="0" err="1"/>
              <a:t>qf</a:t>
            </a:r>
            <a:r>
              <a:rPr lang="ru-RU" sz="2800" dirty="0"/>
              <a:t>  для входного слова </a:t>
            </a:r>
            <a:r>
              <a:rPr lang="en-US" sz="2800" dirty="0"/>
              <a:t>ω</a:t>
            </a:r>
            <a:r>
              <a:rPr lang="ru-RU" sz="2800" dirty="0"/>
              <a:t>0.</a:t>
            </a:r>
          </a:p>
          <a:p>
            <a:r>
              <a:rPr lang="ru-RU" sz="2800" dirty="0"/>
              <a:t>Язык 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en-US" sz="2800" dirty="0"/>
              <a:t>M</a:t>
            </a:r>
            <a:r>
              <a:rPr lang="ru-RU" sz="2800" dirty="0"/>
              <a:t>), определяемый (распознаваемый, </a:t>
            </a:r>
            <a:r>
              <a:rPr lang="ru-RU" sz="2800" dirty="0" err="1"/>
              <a:t>допуска-емый</a:t>
            </a:r>
            <a:r>
              <a:rPr lang="ru-RU" sz="2800" dirty="0"/>
              <a:t>) автоматом М включает множество всех слов, допускаемых 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Calibri" pitchFamily="34" charset="0"/>
              </a:rPr>
              <a:t>В первой половине XII века книга </a:t>
            </a:r>
            <a:r>
              <a:rPr lang="ru-RU" sz="2800" dirty="0" err="1">
                <a:latin typeface="Calibri" pitchFamily="34" charset="0"/>
              </a:rPr>
              <a:t>аль-Хорезми</a:t>
            </a:r>
            <a:r>
              <a:rPr lang="ru-RU" sz="2800" dirty="0">
                <a:latin typeface="Calibri" pitchFamily="34" charset="0"/>
              </a:rPr>
              <a:t> в </a:t>
            </a:r>
            <a:r>
              <a:rPr lang="ru-RU" sz="2800" dirty="0" err="1">
                <a:latin typeface="Calibri" pitchFamily="34" charset="0"/>
              </a:rPr>
              <a:t>латин-ском</a:t>
            </a:r>
            <a:r>
              <a:rPr lang="ru-RU" sz="2800" dirty="0">
                <a:latin typeface="Calibri" pitchFamily="34" charset="0"/>
              </a:rPr>
              <a:t> переводе проникла в Европу. Переводчик дал ей название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Algoritmi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de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numero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Indorum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(«</a:t>
            </a:r>
            <a:r>
              <a:rPr lang="ru-RU" sz="2800" dirty="0" err="1">
                <a:latin typeface="Calibri" pitchFamily="34" charset="0"/>
              </a:rPr>
              <a:t>Алгоритми</a:t>
            </a:r>
            <a:r>
              <a:rPr lang="ru-RU" sz="2800" dirty="0">
                <a:latin typeface="Calibri" pitchFamily="34" charset="0"/>
              </a:rPr>
              <a:t> о счёте индийском»). По-арабски же книга именовалась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Китаб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аль-джебр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 err="1">
                <a:solidFill>
                  <a:srgbClr val="0000FF"/>
                </a:solidFill>
                <a:latin typeface="Calibri" pitchFamily="34" charset="0"/>
              </a:rPr>
              <a:t>валь-мукабала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ru-RU" sz="2800" dirty="0">
                <a:latin typeface="Calibri" pitchFamily="34" charset="0"/>
              </a:rPr>
              <a:t>(«Книга о сложении и вычитании»). Из оригинального названия книги </a:t>
            </a:r>
            <a:r>
              <a:rPr lang="ru-RU" sz="2800" dirty="0" err="1">
                <a:latin typeface="Calibri" pitchFamily="34" charset="0"/>
              </a:rPr>
              <a:t>проис-ходит</a:t>
            </a:r>
            <a:r>
              <a:rPr lang="ru-RU" sz="2800" dirty="0">
                <a:latin typeface="Calibri" pitchFamily="34" charset="0"/>
              </a:rPr>
              <a:t> слово </a:t>
            </a:r>
            <a:r>
              <a:rPr lang="ru-RU" sz="2800" dirty="0">
                <a:solidFill>
                  <a:srgbClr val="0000FF"/>
                </a:solidFill>
                <a:latin typeface="Calibri" pitchFamily="34" charset="0"/>
              </a:rPr>
              <a:t>Алгебра.</a:t>
            </a:r>
            <a:endParaRPr lang="ru-RU" sz="2800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06896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solidFill>
                  <a:srgbClr val="0000FF"/>
                </a:solidFill>
              </a:rPr>
              <a:t>Алгоритм</a:t>
            </a:r>
            <a:r>
              <a:rPr lang="ru-RU" sz="2800" i="1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(процедура) – решение задач в виде точных последовательно выполняемых предписаний.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916213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Это интуитивное определение сопровождается  описанием интуитивных </a:t>
            </a:r>
            <a:r>
              <a:rPr lang="ru-RU" sz="2800" b="1" dirty="0">
                <a:solidFill>
                  <a:srgbClr val="0000FF"/>
                </a:solidFill>
              </a:rPr>
              <a:t>свойств (признаков)</a:t>
            </a:r>
            <a:r>
              <a:rPr lang="ru-RU" sz="2800" dirty="0">
                <a:solidFill>
                  <a:srgbClr val="0000FF"/>
                </a:solidFill>
              </a:rPr>
              <a:t>  </a:t>
            </a:r>
            <a:r>
              <a:rPr lang="ru-RU" sz="2800" dirty="0"/>
              <a:t>алгоритмов: </a:t>
            </a:r>
            <a:r>
              <a:rPr lang="ru-RU" sz="2800" b="1" dirty="0">
                <a:solidFill>
                  <a:srgbClr val="0000FF"/>
                </a:solidFill>
              </a:rPr>
              <a:t>эффективность, определенность, конечность</a:t>
            </a:r>
            <a:r>
              <a:rPr lang="ru-RU" sz="28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22920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Эффективность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– возможность исполнения предписаний  за конечное время.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МАШИНА ТЬЮРИНГА</a:t>
            </a:r>
            <a:r>
              <a:rPr lang="ru-RU" sz="2800" dirty="0"/>
              <a:t> </a:t>
            </a:r>
          </a:p>
          <a:p>
            <a:r>
              <a:rPr lang="ru-RU" sz="2800" dirty="0"/>
              <a:t>Универсальный КА, применяемый для решения любой алгоритмически разрешимой задачи, в теории алгоритмов и вычислений называется </a:t>
            </a:r>
            <a:r>
              <a:rPr lang="ru-RU" sz="2800" b="1" dirty="0">
                <a:solidFill>
                  <a:srgbClr val="0000FF"/>
                </a:solidFill>
              </a:rPr>
              <a:t>машиной Тьюринга</a:t>
            </a:r>
            <a:r>
              <a:rPr lang="ru-RU" sz="2800" b="1" dirty="0"/>
              <a:t>.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Память машины допускает как чтение, так и запись на ленту в одну и ту же ячейку.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Множество входных и выходных символов не </a:t>
            </a:r>
            <a:r>
              <a:rPr lang="ru-RU" sz="2800" dirty="0" err="1"/>
              <a:t>различа-ются</a:t>
            </a:r>
            <a:r>
              <a:rPr lang="ru-RU" sz="2800" dirty="0"/>
              <a:t> - единый алфавит на входе (чтение) и на выходе (запись)  </a:t>
            </a:r>
            <a:r>
              <a:rPr lang="en-US" sz="2800" dirty="0"/>
              <a:t>Σ</a:t>
            </a:r>
            <a:r>
              <a:rPr lang="ru-RU" sz="2800" dirty="0"/>
              <a:t>=</a:t>
            </a:r>
            <a:r>
              <a:rPr lang="en-US" sz="2800" dirty="0"/>
              <a:t>W</a:t>
            </a:r>
            <a:r>
              <a:rPr lang="ru-RU" sz="2800" dirty="0"/>
              <a:t>.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861048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перехода  </a:t>
            </a:r>
            <a:r>
              <a:rPr lang="en-US" sz="2800" dirty="0"/>
              <a:t>δ</a:t>
            </a:r>
            <a:r>
              <a:rPr lang="ru-RU" sz="2800" dirty="0"/>
              <a:t>:  </a:t>
            </a:r>
            <a:r>
              <a:rPr lang="en-US" sz="2800" dirty="0"/>
              <a:t>Q</a:t>
            </a:r>
            <a:r>
              <a:rPr lang="ru-RU" sz="2800" dirty="0"/>
              <a:t>* </a:t>
            </a:r>
            <a:r>
              <a:rPr lang="en-US" sz="2800" dirty="0"/>
              <a:t>Σ</a:t>
            </a:r>
            <a:r>
              <a:rPr lang="ru-RU" sz="2800" dirty="0"/>
              <a:t>  </a:t>
            </a:r>
            <a:r>
              <a:rPr lang="ru-RU" sz="2800" dirty="0">
                <a:sym typeface="Symbol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Q</a:t>
            </a:r>
            <a:r>
              <a:rPr lang="ru-RU" sz="28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29309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выхода  λ:   </a:t>
            </a:r>
            <a:r>
              <a:rPr lang="en-US" sz="2800" dirty="0"/>
              <a:t>Q</a:t>
            </a:r>
            <a:r>
              <a:rPr lang="ru-RU" sz="2800" dirty="0"/>
              <a:t>* </a:t>
            </a:r>
            <a:r>
              <a:rPr lang="en-US" sz="2800" dirty="0"/>
              <a:t>Σ  </a:t>
            </a:r>
            <a:r>
              <a:rPr lang="ru-RU" sz="2800" dirty="0">
                <a:sym typeface="Symbol"/>
              </a:rPr>
              <a:t></a:t>
            </a:r>
            <a:r>
              <a:rPr lang="ru-RU" sz="2800" dirty="0"/>
              <a:t> </a:t>
            </a:r>
            <a:r>
              <a:rPr lang="en-US" sz="2800" dirty="0"/>
              <a:t>K</a:t>
            </a:r>
            <a:r>
              <a:rPr lang="ru-RU" sz="2800" dirty="0"/>
              <a:t>* </a:t>
            </a:r>
            <a:r>
              <a:rPr lang="en-US" sz="2800" dirty="0"/>
              <a:t>Σ</a:t>
            </a:r>
            <a:r>
              <a:rPr lang="ru-RU" sz="2800" dirty="0"/>
              <a:t>,   где  </a:t>
            </a:r>
            <a:r>
              <a:rPr lang="en-US" sz="2800" dirty="0"/>
              <a:t>K</a:t>
            </a:r>
            <a:r>
              <a:rPr lang="ru-RU" sz="2800" dirty="0"/>
              <a:t> - команды управления памятью (применительно к ленте: </a:t>
            </a:r>
            <a:r>
              <a:rPr lang="en-US" sz="2800" dirty="0"/>
              <a:t>L</a:t>
            </a:r>
            <a:r>
              <a:rPr lang="ru-RU" sz="2800" dirty="0"/>
              <a:t> -сдвиг влево, </a:t>
            </a:r>
            <a:r>
              <a:rPr lang="en-US" sz="2800" dirty="0"/>
              <a:t>R</a:t>
            </a:r>
            <a:r>
              <a:rPr lang="ru-RU" sz="2800" dirty="0"/>
              <a:t> - сдвиг вправо, </a:t>
            </a:r>
            <a:r>
              <a:rPr lang="en-US" sz="2800" dirty="0"/>
              <a:t>N</a:t>
            </a:r>
            <a:r>
              <a:rPr lang="ru-RU" sz="2800" dirty="0"/>
              <a:t> - лента неподвижна).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73325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Принципы работы машины:</a:t>
            </a:r>
          </a:p>
          <a:p>
            <a:r>
              <a:rPr lang="ru-RU" sz="2800" dirty="0"/>
              <a:t>Начальное слово - в алфавите </a:t>
            </a:r>
            <a:r>
              <a:rPr lang="en-US" sz="2800" dirty="0"/>
              <a:t>Σ</a:t>
            </a:r>
            <a:r>
              <a:rPr lang="ru-RU" sz="2800" dirty="0"/>
              <a:t> размещается на ленте.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 чтении очередного символа с ленты выполняется определенная команда </a:t>
            </a:r>
            <a:r>
              <a:rPr lang="en-US" sz="2800" dirty="0"/>
              <a:t>K</a:t>
            </a:r>
            <a:r>
              <a:rPr lang="ru-RU" sz="2800" dirty="0"/>
              <a:t>, автомат переходит в следующее состояние и в ту же позицию на ленте записывается символ;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Машина применима к входной последовательности, если достигает конечного состояния и останавливается.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5649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Машина Тьюринга реализует алгоритм, если она всегда применима к начальной информации (слову), </a:t>
            </a:r>
            <a:r>
              <a:rPr lang="ru-RU" sz="2800" dirty="0" err="1"/>
              <a:t>изобража-ющей</a:t>
            </a:r>
            <a:r>
              <a:rPr lang="ru-RU" sz="2800" dirty="0"/>
              <a:t> условия задачи, и перерабатывает входное слово в результирующую информацию (выходное слово).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Конфигурация машины при исполнении алгоритма – </a:t>
            </a:r>
            <a:r>
              <a:rPr lang="en-US" sz="2800" dirty="0"/>
              <a:t>K</a:t>
            </a:r>
            <a:r>
              <a:rPr lang="ru-RU" sz="2800" dirty="0"/>
              <a:t>(</a:t>
            </a:r>
            <a:r>
              <a:rPr lang="en-US" sz="2800" dirty="0" err="1"/>
              <a:t>qi</a:t>
            </a:r>
            <a:r>
              <a:rPr lang="ru-RU" sz="2800" dirty="0"/>
              <a:t>,</a:t>
            </a:r>
            <a:r>
              <a:rPr lang="en-US" sz="2800" dirty="0"/>
              <a:t>s</a:t>
            </a:r>
            <a:r>
              <a:rPr lang="ru-RU" sz="2800" dirty="0"/>
              <a:t>), где </a:t>
            </a:r>
            <a:r>
              <a:rPr lang="en-US" sz="2800" dirty="0" err="1"/>
              <a:t>qi</a:t>
            </a:r>
            <a:r>
              <a:rPr lang="en-US" sz="2800" dirty="0"/>
              <a:t> </a:t>
            </a:r>
            <a:r>
              <a:rPr lang="ru-RU" sz="2800" dirty="0"/>
              <a:t>-состояние автомата, </a:t>
            </a:r>
            <a:r>
              <a:rPr lang="en-US" sz="2800" dirty="0"/>
              <a:t>s </a:t>
            </a:r>
            <a:r>
              <a:rPr lang="ru-RU" sz="2800" dirty="0"/>
              <a:t>- текущая строка в памяти. Шаг алгоритма – переход от одной конфигурации к другой после чтения символа.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Машина Тьюринга имеет фундаментальное значение в теории алгоритмов  как формальное определение  </a:t>
            </a:r>
            <a:r>
              <a:rPr lang="ru-RU" sz="2800" dirty="0" err="1"/>
              <a:t>алго-ритма</a:t>
            </a:r>
            <a:r>
              <a:rPr lang="ru-RU" sz="2800" dirty="0"/>
              <a:t> в строгой и точной форме - в виде </a:t>
            </a:r>
            <a:r>
              <a:rPr lang="ru-RU" sz="2800" b="1" dirty="0">
                <a:solidFill>
                  <a:srgbClr val="0000FF"/>
                </a:solidFill>
              </a:rPr>
              <a:t>схемы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машины.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Основная </a:t>
            </a:r>
            <a:r>
              <a:rPr lang="ru-RU" sz="2800" b="1" dirty="0">
                <a:solidFill>
                  <a:srgbClr val="0000FF"/>
                </a:solidFill>
              </a:rPr>
              <a:t>гипотеза </a:t>
            </a:r>
            <a:r>
              <a:rPr lang="ru-RU" sz="2800" dirty="0"/>
              <a:t>теории алгоритмов: Машина Тьюринга решает любую алгоритмически разрешимую задачу.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3488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Вопрос </a:t>
            </a:r>
            <a:r>
              <a:rPr lang="ru-RU" sz="2800" b="1" dirty="0">
                <a:solidFill>
                  <a:srgbClr val="0000FF"/>
                </a:solidFill>
              </a:rPr>
              <a:t>алгоритмической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b="1" dirty="0">
                <a:solidFill>
                  <a:srgbClr val="0000FF"/>
                </a:solidFill>
              </a:rPr>
              <a:t>разрешимости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(существования алгоритма решения задачи) сводится к доказательству существования машины Т, решающей задачу за конечное число шагов. Если число шагов бесконечно, то задача трудно разрешимая или алгоритмически неразрешимая проблема.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411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Однако в такой постановке проблема доказательства </a:t>
            </a:r>
            <a:r>
              <a:rPr lang="ru-RU" sz="2800" dirty="0" err="1"/>
              <a:t>раз-решимости</a:t>
            </a:r>
            <a:r>
              <a:rPr lang="ru-RU" sz="2800" dirty="0"/>
              <a:t> задачи сама является неразрешимой, так как отсутствует алгоритм построения такой машины (аналогия с формальным выводом в логике).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Поэтому задача сводится к частной и более простой </a:t>
            </a:r>
            <a:r>
              <a:rPr lang="ru-RU" sz="2800" dirty="0" err="1"/>
              <a:t>зада-че</a:t>
            </a:r>
            <a:r>
              <a:rPr lang="ru-RU" sz="2800" dirty="0"/>
              <a:t>, для которой можно доказать, что соответствующей машины Тьюринга построить нельзя и тогда, и более общая задача алгоритмически не разрешима.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1916832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Машина Поста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420888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Конструктивно машина Поста близка к машине Тьюринга. Принципиально она отличается двоичным алфавитом входных и выходных данных (в машине Тьюринга алфавит не определен, а выбирается).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437112"/>
            <a:ext cx="8640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машине Тьюринга следует сконструировать управляющий автомат, а в машине Поста – программу решения задачи. </a:t>
            </a:r>
          </a:p>
          <a:p>
            <a:r>
              <a:rPr lang="ru-RU" sz="2800" dirty="0"/>
              <a:t>Следствие – универсальность и простота машины Поста.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16632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Система команд машины Поста: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024" y="5373216"/>
            <a:ext cx="766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Stop</a:t>
            </a:r>
            <a:r>
              <a:rPr lang="ru-RU" sz="2800" dirty="0"/>
              <a:t> – останов.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476672"/>
            <a:ext cx="8856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Shr</a:t>
            </a:r>
            <a:r>
              <a:rPr lang="ru-RU" sz="2800" dirty="0"/>
              <a:t> – движение вправо к соседней позиции;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512" y="90872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Shl</a:t>
            </a:r>
            <a:r>
              <a:rPr lang="ru-RU" sz="2800" dirty="0"/>
              <a:t> – движение влево к соседней позиции;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512" y="1412776"/>
            <a:ext cx="8712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Wr1 – читать текущую ячейку, </a:t>
            </a:r>
          </a:p>
          <a:p>
            <a:r>
              <a:rPr lang="ru-RU" sz="2800" dirty="0"/>
              <a:t>      если в ячейке 0, то записать 1, </a:t>
            </a:r>
          </a:p>
          <a:p>
            <a:r>
              <a:rPr lang="ru-RU" sz="2800" dirty="0"/>
              <a:t>      если в ячейке 1, то останов неприменимости;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520" y="2708920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Wr0 – читать текущую ячейку,  </a:t>
            </a:r>
          </a:p>
          <a:p>
            <a:r>
              <a:rPr lang="ru-RU" sz="2800" dirty="0"/>
              <a:t>      если в ячейке 1, то записать 0,  </a:t>
            </a:r>
          </a:p>
          <a:p>
            <a:r>
              <a:rPr lang="ru-RU" sz="2800" dirty="0"/>
              <a:t>      если в ячейке 0, то останов неприменимости;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4005064"/>
            <a:ext cx="85689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/>
              <a:t>Jmp</a:t>
            </a:r>
            <a:r>
              <a:rPr lang="ru-RU" sz="2800" dirty="0"/>
              <a:t> j0, j1 - читать текущую ячейку, </a:t>
            </a:r>
          </a:p>
          <a:p>
            <a:r>
              <a:rPr lang="ru-RU" sz="2800" dirty="0"/>
              <a:t>      если в ячейке 0, то перейти к команде j0,  </a:t>
            </a:r>
          </a:p>
          <a:p>
            <a:r>
              <a:rPr lang="ru-RU" sz="2800" dirty="0"/>
              <a:t>      если в ячейке 1, то перейти к команде j1;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7504" y="5805264"/>
            <a:ext cx="885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Таким образом, алгоритмическое описание и решение проблемы – машинная программа.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849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Упорядоченный набор команд (программа) применим к данной проблеме и является алгоритмом ее решения, если применение программы завершится командой </a:t>
            </a:r>
            <a:r>
              <a:rPr lang="ru-RU" sz="2800" dirty="0" err="1"/>
              <a:t>Sтор</a:t>
            </a:r>
            <a:r>
              <a:rPr lang="ru-RU" sz="2800" dirty="0"/>
              <a:t>. Если произойдет останов по неприменимости, то программа не применима к данной проблеме и проблема алгоритмически не разрешима.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520" y="4797152"/>
            <a:ext cx="8712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Практического значения машина Поста не имеет, в теории вычислительных машин она представляет минимальную универсальную и полную систему команд и элементарную конструкцию.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852936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Пост предположил, что </a:t>
            </a:r>
            <a:r>
              <a:rPr lang="ru-RU" sz="2800" b="1" i="1" dirty="0"/>
              <a:t>любой алгоритм может быть записан как программа для машины Поста.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/>
              <a:t>В теории алгоритмов доказано, что машины Поста и Тьюринга одинаковы по своим возможностям.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260648"/>
            <a:ext cx="878497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РЕКУРСИВНЫЕ ФУНКЦИИ</a:t>
            </a:r>
            <a:r>
              <a:rPr lang="ru-RU" sz="2800" dirty="0">
                <a:solidFill>
                  <a:srgbClr val="FF0000"/>
                </a:solidFill>
              </a:rPr>
              <a:t> </a:t>
            </a:r>
          </a:p>
          <a:p>
            <a:r>
              <a:rPr lang="ru-RU" sz="2800" dirty="0"/>
              <a:t>Если зафиксировать алфавит А из </a:t>
            </a:r>
            <a:r>
              <a:rPr lang="en-US" sz="2800" dirty="0"/>
              <a:t>r</a:t>
            </a:r>
            <a:r>
              <a:rPr lang="ru-RU" sz="2800" dirty="0"/>
              <a:t> букв, то всякое слово </a:t>
            </a:r>
            <a:r>
              <a:rPr lang="en-US" sz="2800" dirty="0"/>
              <a:t>R</a:t>
            </a:r>
            <a:r>
              <a:rPr lang="ru-RU" sz="2800" dirty="0"/>
              <a:t> в этом алфавите можно рассматривать как запись некоторого натурального числа в </a:t>
            </a:r>
            <a:r>
              <a:rPr lang="en-US" sz="2800" b="1" dirty="0">
                <a:solidFill>
                  <a:srgbClr val="0000FF"/>
                </a:solidFill>
              </a:rPr>
              <a:t>r</a:t>
            </a:r>
            <a:r>
              <a:rPr lang="ru-RU" sz="2800" b="1" dirty="0">
                <a:solidFill>
                  <a:srgbClr val="0000FF"/>
                </a:solidFill>
              </a:rPr>
              <a:t>-</a:t>
            </a:r>
            <a:r>
              <a:rPr lang="ru-RU" sz="2800" b="1" dirty="0" err="1">
                <a:solidFill>
                  <a:srgbClr val="0000FF"/>
                </a:solidFill>
              </a:rPr>
              <a:t>ичной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системе счисления.</a:t>
            </a:r>
          </a:p>
          <a:p>
            <a:r>
              <a:rPr lang="ru-RU" sz="2800" dirty="0"/>
              <a:t>Таким образом, исходные данные – слова </a:t>
            </a:r>
            <a:r>
              <a:rPr lang="en-US" sz="2800" dirty="0"/>
              <a:t>R</a:t>
            </a:r>
            <a:r>
              <a:rPr lang="ru-RU" sz="2800" dirty="0"/>
              <a:t> в алфавите </a:t>
            </a:r>
            <a:r>
              <a:rPr lang="en-US" sz="2800" dirty="0"/>
              <a:t>A</a:t>
            </a:r>
            <a:r>
              <a:rPr lang="ru-RU" sz="2800" dirty="0"/>
              <a:t> можно интерпретировать как натуральные числа. Также можно интерпретировать результат выполнения алгоритма как вычисление значения числовой функции по заданному значению аргумента.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16" y="4869160"/>
            <a:ext cx="8820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Рекурсивные функции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позволяют определить значение от неизвестного к известному (от сложного к простому).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</a:t>
            </a:r>
            <a:r>
              <a:rPr lang="ru-RU" sz="2800" b="1" dirty="0">
                <a:solidFill>
                  <a:srgbClr val="0000FF"/>
                </a:solidFill>
              </a:rPr>
              <a:t>вычислима</a:t>
            </a:r>
            <a:r>
              <a:rPr lang="ru-RU" sz="2800" dirty="0">
                <a:solidFill>
                  <a:srgbClr val="0000FF"/>
                </a:solidFill>
              </a:rPr>
              <a:t>,</a:t>
            </a:r>
            <a:r>
              <a:rPr lang="ru-RU" sz="2800" dirty="0"/>
              <a:t> если существует  алгоритм – </a:t>
            </a:r>
            <a:r>
              <a:rPr lang="ru-RU" sz="2800" b="1" dirty="0" err="1">
                <a:solidFill>
                  <a:srgbClr val="0000FF"/>
                </a:solidFill>
              </a:rPr>
              <a:t>эффек-тивная</a:t>
            </a:r>
            <a:r>
              <a:rPr lang="ru-RU" sz="2800" dirty="0"/>
              <a:t> последовательная процедура вычисления от простого к сложному.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8478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Выделяется </a:t>
            </a:r>
            <a:r>
              <a:rPr lang="ru-RU" sz="2800" b="1" dirty="0">
                <a:solidFill>
                  <a:srgbClr val="0000FF"/>
                </a:solidFill>
              </a:rPr>
              <a:t>базис элементарных функций</a:t>
            </a:r>
            <a:r>
              <a:rPr lang="ru-RU" sz="2800" dirty="0"/>
              <a:t>, интуитивно вычислимых, и средства-</a:t>
            </a:r>
            <a:r>
              <a:rPr lang="ru-RU" sz="2800" b="1" dirty="0">
                <a:solidFill>
                  <a:srgbClr val="0000FF"/>
                </a:solidFill>
              </a:rPr>
              <a:t>операторы</a:t>
            </a:r>
            <a:r>
              <a:rPr lang="ru-RU" sz="2800" dirty="0"/>
              <a:t> получения из них более сложных функций.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9695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/>
              <a:t>При вычислении значения натурального числа  </a:t>
            </a:r>
          </a:p>
          <a:p>
            <a:pPr marL="514350" indent="-514350"/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r>
              <a:rPr lang="ru-RU" sz="2800" dirty="0"/>
              <a:t>= </a:t>
            </a:r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r>
              <a:rPr lang="ru-RU" sz="2800" baseline="-25000" dirty="0"/>
              <a:t>-1 </a:t>
            </a:r>
            <a:r>
              <a:rPr lang="ru-RU" sz="2800" dirty="0"/>
              <a:t>+1, </a:t>
            </a:r>
            <a:r>
              <a:rPr lang="en-US" sz="2800" dirty="0"/>
              <a:t>N</a:t>
            </a:r>
            <a:r>
              <a:rPr lang="ru-RU" sz="2800" baseline="-25000" dirty="0"/>
              <a:t>0</a:t>
            </a:r>
            <a:r>
              <a:rPr lang="ru-RU" sz="2800" dirty="0"/>
              <a:t>=0;  можно записать ряд выражений для </a:t>
            </a:r>
          </a:p>
          <a:p>
            <a:pPr>
              <a:tabLst>
                <a:tab pos="80963" algn="l"/>
              </a:tabLst>
            </a:pPr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, </a:t>
            </a:r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r>
              <a:rPr lang="ru-RU" sz="2800" baseline="-25000" dirty="0"/>
              <a:t>-2</a:t>
            </a:r>
            <a:r>
              <a:rPr lang="ru-RU" sz="2800" dirty="0"/>
              <a:t>, …</a:t>
            </a:r>
            <a:r>
              <a:rPr lang="en-US" sz="2800" dirty="0"/>
              <a:t>N</a:t>
            </a:r>
            <a:r>
              <a:rPr lang="ru-RU" sz="2800" baseline="-25000" dirty="0"/>
              <a:t>4</a:t>
            </a:r>
            <a:r>
              <a:rPr lang="ru-RU" sz="2800" dirty="0"/>
              <a:t>, </a:t>
            </a:r>
            <a:r>
              <a:rPr lang="en-US" sz="2800" dirty="0"/>
              <a:t>N</a:t>
            </a:r>
            <a:r>
              <a:rPr lang="ru-RU" sz="2800" baseline="-25000" dirty="0"/>
              <a:t>3</a:t>
            </a:r>
            <a:r>
              <a:rPr lang="ru-RU" sz="2800" dirty="0"/>
              <a:t>, </a:t>
            </a:r>
            <a:r>
              <a:rPr lang="en-US" sz="2800" dirty="0"/>
              <a:t>N</a:t>
            </a:r>
            <a:r>
              <a:rPr lang="ru-RU" sz="2800" baseline="-25000" dirty="0"/>
              <a:t>2</a:t>
            </a:r>
            <a:r>
              <a:rPr lang="ru-RU" sz="2800" dirty="0"/>
              <a:t>, </a:t>
            </a:r>
            <a:r>
              <a:rPr lang="en-US" sz="2800" dirty="0"/>
              <a:t>N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/>
              <a:t>N</a:t>
            </a:r>
            <a:r>
              <a:rPr lang="ru-RU" sz="2800" baseline="-25000" dirty="0"/>
              <a:t>0</a:t>
            </a:r>
            <a:r>
              <a:rPr lang="ru-RU" sz="2800" dirty="0"/>
              <a:t>=0 и затем последовательно вычислить </a:t>
            </a:r>
            <a:r>
              <a:rPr lang="en-US" sz="2800" dirty="0" err="1"/>
              <a:t>N</a:t>
            </a:r>
            <a:r>
              <a:rPr lang="en-US" sz="2800" baseline="-25000" dirty="0" err="1"/>
              <a:t>n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508518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</a:t>
            </a:r>
            <a:r>
              <a:rPr lang="ru-RU" sz="2800" dirty="0"/>
              <a:t>Для суммы </a:t>
            </a:r>
            <a:r>
              <a:rPr lang="en-US" sz="2800" b="1" dirty="0"/>
              <a:t>n</a:t>
            </a:r>
            <a:r>
              <a:rPr lang="en-US" sz="2800" dirty="0"/>
              <a:t> </a:t>
            </a:r>
            <a:r>
              <a:rPr lang="ru-RU" sz="2800" dirty="0"/>
              <a:t>чисел</a:t>
            </a:r>
            <a:r>
              <a:rPr lang="en-US" sz="2800" dirty="0"/>
              <a:t>  {a</a:t>
            </a:r>
            <a:r>
              <a:rPr lang="en-US" sz="2800" baseline="-25000" dirty="0"/>
              <a:t>1</a:t>
            </a:r>
            <a:r>
              <a:rPr lang="en-US" sz="2800" dirty="0"/>
              <a:t>, a</a:t>
            </a:r>
            <a:r>
              <a:rPr lang="en-US" sz="2800" baseline="-25000" dirty="0"/>
              <a:t>2</a:t>
            </a:r>
            <a:r>
              <a:rPr lang="en-US" sz="2800" dirty="0"/>
              <a:t>, …, a</a:t>
            </a:r>
            <a:r>
              <a:rPr lang="en-US" sz="2800" baseline="-25000" dirty="0"/>
              <a:t>n</a:t>
            </a:r>
            <a:r>
              <a:rPr lang="en-US" sz="2800" dirty="0"/>
              <a:t>}:  </a:t>
            </a:r>
            <a:r>
              <a:rPr lang="en-US" sz="2800" dirty="0" err="1"/>
              <a:t>S</a:t>
            </a:r>
            <a:r>
              <a:rPr lang="en-US" sz="2800" baseline="-25000" dirty="0" err="1"/>
              <a:t>n</a:t>
            </a:r>
            <a:r>
              <a:rPr lang="en-US" sz="2800" dirty="0"/>
              <a:t> = S</a:t>
            </a:r>
            <a:r>
              <a:rPr lang="en-US" sz="2800" baseline="-25000" dirty="0"/>
              <a:t>n-1 </a:t>
            </a:r>
            <a:r>
              <a:rPr lang="en-US" sz="2800" dirty="0"/>
              <a:t>+ a</a:t>
            </a:r>
            <a:r>
              <a:rPr lang="en-US" sz="2800" baseline="-25000" dirty="0"/>
              <a:t>n</a:t>
            </a:r>
            <a:r>
              <a:rPr lang="en-US" sz="2800" dirty="0"/>
              <a:t> ,…, S</a:t>
            </a:r>
            <a:r>
              <a:rPr lang="en-US" sz="2800" baseline="-25000" dirty="0"/>
              <a:t>1</a:t>
            </a:r>
            <a:r>
              <a:rPr lang="en-US" sz="2800" dirty="0"/>
              <a:t>=S</a:t>
            </a:r>
            <a:r>
              <a:rPr lang="en-US" sz="2800" baseline="-25000" dirty="0"/>
              <a:t>0</a:t>
            </a:r>
            <a:r>
              <a:rPr lang="en-US" sz="2800" dirty="0"/>
              <a:t>+a</a:t>
            </a:r>
            <a:r>
              <a:rPr lang="en-US" sz="2800" baseline="-25000" dirty="0"/>
              <a:t>1</a:t>
            </a:r>
            <a:r>
              <a:rPr lang="en-US" sz="2800" dirty="0"/>
              <a:t>, S</a:t>
            </a:r>
            <a:r>
              <a:rPr lang="en-US" sz="2800" baseline="-25000" dirty="0"/>
              <a:t>0</a:t>
            </a:r>
            <a:r>
              <a:rPr lang="en-US" sz="2800" dirty="0"/>
              <a:t>=0;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 элементарным вычислимым функциям относятся:</a:t>
            </a:r>
          </a:p>
          <a:p>
            <a:r>
              <a:rPr lang="ru-RU" sz="2800" dirty="0"/>
              <a:t>1) </a:t>
            </a:r>
            <a:r>
              <a:rPr lang="en-US" sz="2800" dirty="0"/>
              <a:t>S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) = </a:t>
            </a:r>
            <a:r>
              <a:rPr lang="en-US" sz="2800" dirty="0"/>
              <a:t>x</a:t>
            </a:r>
            <a:r>
              <a:rPr lang="ru-RU" sz="2800" dirty="0"/>
              <a:t>+1 - следование – вычисление следующего натурального числа;</a:t>
            </a:r>
          </a:p>
          <a:p>
            <a:r>
              <a:rPr lang="ru-RU" sz="2800" dirty="0"/>
              <a:t>2)  0(</a:t>
            </a:r>
            <a:r>
              <a:rPr lang="en-US" sz="2800" dirty="0"/>
              <a:t>x</a:t>
            </a:r>
            <a:r>
              <a:rPr lang="ru-RU" sz="2800" dirty="0"/>
              <a:t>) = 0 – константа нуля;</a:t>
            </a:r>
          </a:p>
          <a:p>
            <a:r>
              <a:rPr lang="ru-RU" sz="2800" dirty="0"/>
              <a:t>3)  </a:t>
            </a:r>
            <a:r>
              <a:rPr lang="en-US" sz="2800" dirty="0" err="1"/>
              <a:t>I</a:t>
            </a:r>
            <a:r>
              <a:rPr lang="en-US" sz="2800" baseline="-25000" dirty="0" err="1"/>
              <a:t>m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baseline="-25000" dirty="0"/>
              <a:t>1</a:t>
            </a:r>
            <a:r>
              <a:rPr lang="en-US" sz="2800" dirty="0"/>
              <a:t>x</a:t>
            </a:r>
            <a:r>
              <a:rPr lang="ru-RU" sz="2800" baseline="-25000" dirty="0"/>
              <a:t>2</a:t>
            </a:r>
            <a:r>
              <a:rPr lang="ru-RU" sz="2800" dirty="0"/>
              <a:t>..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ru-RU" sz="2800" dirty="0"/>
              <a:t>) = 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en-US" sz="2800" baseline="-25000" dirty="0"/>
              <a:t> </a:t>
            </a:r>
            <a:r>
              <a:rPr lang="ru-RU" sz="2800" dirty="0"/>
              <a:t>- выбор аргумента </a:t>
            </a:r>
            <a:r>
              <a:rPr lang="en-US" sz="2800" dirty="0" err="1"/>
              <a:t>x</a:t>
            </a:r>
            <a:r>
              <a:rPr lang="en-US" sz="2800" baseline="-25000" dirty="0" err="1"/>
              <a:t>m</a:t>
            </a:r>
            <a:r>
              <a:rPr lang="ru-RU" sz="2800" dirty="0"/>
              <a:t> из </a:t>
            </a:r>
            <a:r>
              <a:rPr lang="en-US" sz="2800" dirty="0"/>
              <a:t>n</a:t>
            </a:r>
            <a:r>
              <a:rPr lang="ru-RU" sz="2800" dirty="0"/>
              <a:t> аргументов.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20486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Операторы</a:t>
            </a:r>
            <a:r>
              <a:rPr lang="ru-RU" sz="2800" dirty="0"/>
              <a:t> получения более сложных функций:</a:t>
            </a:r>
          </a:p>
          <a:p>
            <a:r>
              <a:rPr lang="ru-RU" sz="2800" dirty="0"/>
              <a:t>1)  </a:t>
            </a:r>
            <a:r>
              <a:rPr lang="en-US" sz="2800" dirty="0"/>
              <a:t>H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y</a:t>
            </a:r>
            <a:r>
              <a:rPr lang="ru-RU" sz="2800" dirty="0"/>
              <a:t>) = </a:t>
            </a:r>
            <a:r>
              <a:rPr lang="en-US" sz="2800" dirty="0"/>
              <a:t>f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)  введение вспомогательной </a:t>
            </a:r>
            <a:r>
              <a:rPr lang="ru-RU" sz="2800" b="1" dirty="0">
                <a:solidFill>
                  <a:srgbClr val="0000FF"/>
                </a:solidFill>
              </a:rPr>
              <a:t>фиктивной переменной</a:t>
            </a:r>
            <a:r>
              <a:rPr lang="ru-RU" sz="2800" dirty="0"/>
              <a:t>, при вычислении стирается </a:t>
            </a:r>
            <a:r>
              <a:rPr lang="en-US" sz="2800" dirty="0"/>
              <a:t>y</a:t>
            </a:r>
            <a:r>
              <a:rPr lang="ru-RU" sz="2800" dirty="0"/>
              <a:t> и вычисляется </a:t>
            </a:r>
            <a:r>
              <a:rPr lang="en-US" sz="2800" dirty="0"/>
              <a:t>f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3305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2)  Ф(</a:t>
            </a:r>
            <a:r>
              <a:rPr lang="en-US" sz="2800" dirty="0"/>
              <a:t>x</a:t>
            </a:r>
            <a:r>
              <a:rPr lang="ru-RU" sz="2800" dirty="0"/>
              <a:t>) = </a:t>
            </a:r>
            <a:r>
              <a:rPr lang="en-US" sz="2800" dirty="0"/>
              <a:t>g</a:t>
            </a:r>
            <a:r>
              <a:rPr lang="ru-RU" sz="2800" dirty="0"/>
              <a:t>(</a:t>
            </a:r>
            <a:r>
              <a:rPr lang="en-US" sz="2800" dirty="0"/>
              <a:t>f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)) - </a:t>
            </a:r>
            <a:r>
              <a:rPr lang="ru-RU" sz="2800" b="1" dirty="0">
                <a:solidFill>
                  <a:srgbClr val="0000FF"/>
                </a:solidFill>
              </a:rPr>
              <a:t>суперпозиция</a:t>
            </a:r>
            <a:r>
              <a:rPr lang="ru-RU" sz="2800" dirty="0">
                <a:solidFill>
                  <a:srgbClr val="0000FF"/>
                </a:solidFill>
              </a:rPr>
              <a:t>,</a:t>
            </a:r>
            <a:r>
              <a:rPr lang="ru-RU" sz="2800" dirty="0"/>
              <a:t> для вычисления Ф(</a:t>
            </a:r>
            <a:r>
              <a:rPr lang="en-US" sz="2800" dirty="0"/>
              <a:t>x</a:t>
            </a:r>
            <a:r>
              <a:rPr lang="ru-RU" sz="2800" dirty="0"/>
              <a:t>) используются алгоритмы вычисления более простых функций </a:t>
            </a:r>
            <a:r>
              <a:rPr lang="en-US" sz="2800" dirty="0"/>
              <a:t>y </a:t>
            </a:r>
            <a:r>
              <a:rPr lang="ru-RU" sz="2800" dirty="0"/>
              <a:t>= </a:t>
            </a:r>
            <a:r>
              <a:rPr lang="en-US" sz="2800" dirty="0"/>
              <a:t>f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) и  </a:t>
            </a:r>
            <a:r>
              <a:rPr lang="en-US" sz="2800" dirty="0"/>
              <a:t>g</a:t>
            </a:r>
            <a:r>
              <a:rPr lang="ru-RU" sz="2800" dirty="0"/>
              <a:t>(</a:t>
            </a:r>
            <a:r>
              <a:rPr lang="en-US" sz="2800" dirty="0"/>
              <a:t>y</a:t>
            </a:r>
            <a:r>
              <a:rPr lang="ru-RU" sz="2800" dirty="0"/>
              <a:t>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3012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 startAt="3"/>
            </a:pPr>
            <a:r>
              <a:rPr lang="ru-RU" sz="2800" b="1" dirty="0">
                <a:solidFill>
                  <a:srgbClr val="0000FF"/>
                </a:solidFill>
              </a:rPr>
              <a:t>Итерация (рекурсия)</a:t>
            </a:r>
            <a:r>
              <a:rPr lang="ru-RU" sz="2800" dirty="0">
                <a:solidFill>
                  <a:srgbClr val="0000FF"/>
                </a:solidFill>
              </a:rPr>
              <a:t>   </a:t>
            </a:r>
            <a:r>
              <a:rPr lang="ru-RU" sz="2800" dirty="0"/>
              <a:t>Ф(0) = С  -  базис,  </a:t>
            </a:r>
          </a:p>
          <a:p>
            <a:r>
              <a:rPr lang="ru-RU" sz="2800" dirty="0"/>
              <a:t>Ф(</a:t>
            </a:r>
            <a:r>
              <a:rPr lang="en-US" sz="2800" dirty="0"/>
              <a:t>x</a:t>
            </a:r>
            <a:r>
              <a:rPr lang="ru-RU" sz="2800" dirty="0"/>
              <a:t>+1) = </a:t>
            </a:r>
            <a:r>
              <a:rPr lang="en-US" sz="2800" dirty="0"/>
              <a:t>f</a:t>
            </a:r>
            <a:r>
              <a:rPr lang="ru-RU" sz="2800" dirty="0"/>
              <a:t>(</a:t>
            </a:r>
            <a:r>
              <a:rPr lang="en-US" sz="2800" dirty="0"/>
              <a:t>x</a:t>
            </a:r>
            <a:r>
              <a:rPr lang="ru-RU" sz="2800" dirty="0"/>
              <a:t>,Ф(</a:t>
            </a:r>
            <a:r>
              <a:rPr lang="en-US" sz="2800" dirty="0"/>
              <a:t>x</a:t>
            </a:r>
            <a:r>
              <a:rPr lang="ru-RU" sz="2800" dirty="0"/>
              <a:t>)) – рекуррентное (возвратное) соотношение, шаг индукции.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Утверждение.</a:t>
            </a:r>
            <a:r>
              <a:rPr lang="ru-RU" sz="2800" dirty="0"/>
              <a:t> Всякая рекурсивная функция эффективно вычислима – существует метод, который по рекурсивному описанию строит алгоритм вычисления этой функции.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Эффективное вычисление рекурсивных функций </a:t>
            </a:r>
            <a:endParaRPr lang="ru-RU" sz="2800" dirty="0">
              <a:solidFill>
                <a:srgbClr val="0000FF"/>
              </a:solidFill>
            </a:endParaRPr>
          </a:p>
          <a:p>
            <a:r>
              <a:rPr lang="ru-RU" sz="2800" dirty="0"/>
              <a:t> Применение рекурсии и формирование трассы вычислений Ф(</a:t>
            </a:r>
            <a:r>
              <a:rPr lang="en-US" sz="2800" dirty="0"/>
              <a:t>N</a:t>
            </a:r>
            <a:r>
              <a:rPr lang="ru-RU" sz="2800" dirty="0"/>
              <a:t>), Ф(</a:t>
            </a:r>
            <a:r>
              <a:rPr lang="en-US" sz="2800" dirty="0"/>
              <a:t>N</a:t>
            </a:r>
            <a:r>
              <a:rPr lang="ru-RU" sz="2800" dirty="0"/>
              <a:t>-1), …, Ф(0).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636912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Возврат-вычисление функций по трассе проводится:</a:t>
            </a:r>
          </a:p>
          <a:p>
            <a:r>
              <a:rPr lang="ru-RU" sz="2800" dirty="0"/>
              <a:t>- если трасса известна, то строится циклическая программа; </a:t>
            </a:r>
          </a:p>
          <a:p>
            <a:r>
              <a:rPr lang="ru-RU" sz="2800" dirty="0"/>
              <a:t>- прямое вычисление по формуле Ф(</a:t>
            </a:r>
            <a:r>
              <a:rPr lang="en-US" sz="2800" dirty="0"/>
              <a:t>N</a:t>
            </a:r>
            <a:r>
              <a:rPr lang="ru-RU" sz="2800" dirty="0"/>
              <a:t>), если она известна.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36510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Примеры построения сложных рекурсивных функций на основе элементарных и рекурсии: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4522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1. </a:t>
            </a:r>
            <a:r>
              <a:rPr lang="ru-RU" sz="2800" b="1" dirty="0">
                <a:solidFill>
                  <a:srgbClr val="0000FF"/>
                </a:solidFill>
              </a:rPr>
              <a:t>Сумма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 - вычисляется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= </a:t>
            </a:r>
            <a:r>
              <a:rPr lang="en-US" sz="2800" dirty="0"/>
              <a:t>x</a:t>
            </a:r>
            <a:r>
              <a:rPr lang="ru-RU" sz="2800" dirty="0"/>
              <a:t>+</a:t>
            </a:r>
            <a:r>
              <a:rPr lang="en-US" sz="2800" dirty="0"/>
              <a:t>C</a:t>
            </a:r>
            <a:r>
              <a:rPr lang="ru-RU" sz="2800" dirty="0"/>
              <a:t> для заданного </a:t>
            </a:r>
            <a:r>
              <a:rPr lang="en-US" sz="2800" dirty="0"/>
              <a:t>x</a:t>
            </a:r>
            <a:endParaRPr lang="ru-RU" sz="2800" dirty="0"/>
          </a:p>
          <a:p>
            <a:r>
              <a:rPr lang="ru-RU" sz="2800" dirty="0"/>
              <a:t>           Ф(0, </a:t>
            </a:r>
            <a:r>
              <a:rPr lang="en-US" sz="2800" dirty="0"/>
              <a:t>C</a:t>
            </a:r>
            <a:r>
              <a:rPr lang="ru-RU" sz="2800" dirty="0"/>
              <a:t>) = </a:t>
            </a:r>
            <a:r>
              <a:rPr lang="en-US" sz="2800" dirty="0"/>
              <a:t>C</a:t>
            </a:r>
            <a:r>
              <a:rPr lang="ru-RU" sz="2800" dirty="0"/>
              <a:t> базис, </a:t>
            </a:r>
          </a:p>
          <a:p>
            <a:r>
              <a:rPr lang="ru-RU" sz="2800" dirty="0"/>
              <a:t>           итерация Ф(</a:t>
            </a:r>
            <a:r>
              <a:rPr lang="en-US" sz="2800" dirty="0"/>
              <a:t>x</a:t>
            </a:r>
            <a:r>
              <a:rPr lang="ru-RU" sz="2800" dirty="0"/>
              <a:t>+1, </a:t>
            </a:r>
            <a:r>
              <a:rPr lang="en-US" sz="2800" dirty="0"/>
              <a:t>C</a:t>
            </a:r>
            <a:r>
              <a:rPr lang="ru-RU" sz="2800" dirty="0"/>
              <a:t>) =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+1.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Например, алгоритм – процедура, состоящая из “</a:t>
            </a:r>
            <a:r>
              <a:rPr lang="ru-RU" sz="2800" dirty="0" err="1"/>
              <a:t>конеч-ного</a:t>
            </a:r>
            <a:r>
              <a:rPr lang="ru-RU" sz="2800" dirty="0"/>
              <a:t> числа команд, каждая из которых выполняется </a:t>
            </a:r>
            <a:r>
              <a:rPr lang="ru-RU" sz="2800" dirty="0" err="1"/>
              <a:t>меха-нически</a:t>
            </a:r>
            <a:r>
              <a:rPr lang="ru-RU" sz="2800" dirty="0"/>
              <a:t> за фиксированное время и с фиксированными затратами”.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7281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Функция алгоритмически эффективно вычислима, если существует механическая процедура, следуя которой для конкретных значений ее аргументов можно найти </a:t>
            </a:r>
            <a:r>
              <a:rPr lang="ru-RU" sz="2800" dirty="0" err="1"/>
              <a:t>значе-ние</a:t>
            </a:r>
            <a:r>
              <a:rPr lang="ru-RU" sz="2800" dirty="0"/>
              <a:t> этой функции.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357301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Определенность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– возможность точного математического определения или формального описания содержания команд и последовательности их применения в этой процедуре.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445224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Конечность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– выполнение алгоритма при конкретных исходных данных за конечное число шагов.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/>
              <a:t>2. </a:t>
            </a:r>
            <a:r>
              <a:rPr lang="ru-RU" sz="2800" b="1" dirty="0">
                <a:solidFill>
                  <a:srgbClr val="0000FF"/>
                </a:solidFill>
              </a:rPr>
              <a:t>Произведение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- вычисляется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= </a:t>
            </a:r>
            <a:r>
              <a:rPr lang="en-US" sz="2800" dirty="0"/>
              <a:t>x</a:t>
            </a:r>
            <a:r>
              <a:rPr lang="ru-RU" sz="2800" dirty="0"/>
              <a:t> * </a:t>
            </a:r>
            <a:r>
              <a:rPr lang="en-US" sz="2800" dirty="0"/>
              <a:t>C</a:t>
            </a:r>
            <a:r>
              <a:rPr lang="ru-RU" sz="2800" dirty="0"/>
              <a:t> для заданного множителя </a:t>
            </a:r>
            <a:r>
              <a:rPr lang="en-US" sz="2800" dirty="0"/>
              <a:t>x</a:t>
            </a:r>
            <a:endParaRPr lang="ru-RU" sz="2800" dirty="0"/>
          </a:p>
          <a:p>
            <a:r>
              <a:rPr lang="ru-RU" sz="2800" dirty="0"/>
              <a:t>           Ф(0, </a:t>
            </a:r>
            <a:r>
              <a:rPr lang="en-US" sz="2800" dirty="0"/>
              <a:t>C</a:t>
            </a:r>
            <a:r>
              <a:rPr lang="ru-RU" sz="2800" dirty="0"/>
              <a:t>) = 0 базис</a:t>
            </a:r>
          </a:p>
          <a:p>
            <a:r>
              <a:rPr lang="ru-RU" sz="2800" dirty="0"/>
              <a:t>            итерация Ф(</a:t>
            </a:r>
            <a:r>
              <a:rPr lang="en-US" sz="2800" dirty="0"/>
              <a:t>x</a:t>
            </a:r>
            <a:r>
              <a:rPr lang="ru-RU" sz="2800" dirty="0"/>
              <a:t>+1, </a:t>
            </a:r>
            <a:r>
              <a:rPr lang="en-US" sz="2800" dirty="0"/>
              <a:t>C</a:t>
            </a:r>
            <a:r>
              <a:rPr lang="ru-RU" sz="2800" dirty="0"/>
              <a:t>) =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+С.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62880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3. </a:t>
            </a:r>
            <a:r>
              <a:rPr lang="ru-RU" sz="2800" b="1" dirty="0">
                <a:solidFill>
                  <a:srgbClr val="0000FF"/>
                </a:solidFill>
              </a:rPr>
              <a:t>Факториал </a:t>
            </a:r>
            <a:r>
              <a:rPr lang="ru-RU" sz="2800" b="1" dirty="0"/>
              <a:t>- </a:t>
            </a:r>
            <a:r>
              <a:rPr lang="ru-RU" sz="2800" dirty="0"/>
              <a:t>вычисляется Ф(</a:t>
            </a:r>
            <a:r>
              <a:rPr lang="en-US" sz="2800" dirty="0"/>
              <a:t>x</a:t>
            </a:r>
            <a:r>
              <a:rPr lang="ru-RU" sz="2800" dirty="0"/>
              <a:t>) = </a:t>
            </a:r>
            <a:r>
              <a:rPr lang="en-US" sz="2800" dirty="0"/>
              <a:t>x</a:t>
            </a:r>
            <a:r>
              <a:rPr lang="ru-RU" sz="2800" dirty="0"/>
              <a:t>!</a:t>
            </a:r>
          </a:p>
          <a:p>
            <a:r>
              <a:rPr lang="ru-RU" sz="2800" dirty="0"/>
              <a:t>            Ф(0) = 1</a:t>
            </a:r>
          </a:p>
          <a:p>
            <a:r>
              <a:rPr lang="ru-RU" sz="2800" dirty="0"/>
              <a:t>            итерация Ф(</a:t>
            </a:r>
            <a:r>
              <a:rPr lang="en-US" sz="2800" dirty="0"/>
              <a:t>x</a:t>
            </a:r>
            <a:r>
              <a:rPr lang="ru-RU" sz="2800" dirty="0"/>
              <a:t>+1) = (</a:t>
            </a:r>
            <a:r>
              <a:rPr lang="en-US" sz="2800" dirty="0"/>
              <a:t>x</a:t>
            </a:r>
            <a:r>
              <a:rPr lang="ru-RU" sz="2800" dirty="0"/>
              <a:t>+1)*Ф(</a:t>
            </a:r>
            <a:r>
              <a:rPr lang="en-US" sz="2800" dirty="0"/>
              <a:t>x</a:t>
            </a:r>
            <a:r>
              <a:rPr lang="ru-RU" sz="2800" dirty="0"/>
              <a:t>).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2494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4</a:t>
            </a:r>
            <a:r>
              <a:rPr lang="ru-RU" sz="2800" dirty="0">
                <a:solidFill>
                  <a:srgbClr val="0000FF"/>
                </a:solidFill>
              </a:rPr>
              <a:t>.  </a:t>
            </a:r>
            <a:r>
              <a:rPr lang="ru-RU" sz="2800" b="1" dirty="0">
                <a:solidFill>
                  <a:srgbClr val="0000FF"/>
                </a:solidFill>
              </a:rPr>
              <a:t>Вычисляется </a:t>
            </a:r>
            <a:r>
              <a:rPr lang="ru-RU" sz="2800" dirty="0"/>
              <a:t>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= </a:t>
            </a:r>
            <a:r>
              <a:rPr lang="en-US" sz="2800" dirty="0"/>
              <a:t>x</a:t>
            </a:r>
            <a:r>
              <a:rPr lang="ru-RU" sz="2800" dirty="0"/>
              <a:t>!</a:t>
            </a:r>
            <a:r>
              <a:rPr lang="en-US" sz="2800" dirty="0" err="1"/>
              <a:t>C</a:t>
            </a:r>
            <a:r>
              <a:rPr lang="en-US" sz="2800" baseline="30000" dirty="0" err="1"/>
              <a:t>x</a:t>
            </a:r>
            <a:r>
              <a:rPr lang="ru-RU" sz="2800" baseline="30000" dirty="0"/>
              <a:t>+1</a:t>
            </a:r>
            <a:endParaRPr lang="ru-RU" sz="2800" dirty="0"/>
          </a:p>
          <a:p>
            <a:r>
              <a:rPr lang="ru-RU" sz="2800" dirty="0"/>
              <a:t>            Ф(0, </a:t>
            </a:r>
            <a:r>
              <a:rPr lang="en-US" sz="2800" dirty="0"/>
              <a:t>C</a:t>
            </a:r>
            <a:r>
              <a:rPr lang="ru-RU" sz="2800" dirty="0"/>
              <a:t>)=</a:t>
            </a:r>
            <a:r>
              <a:rPr lang="en-US" sz="2800" dirty="0"/>
              <a:t>C</a:t>
            </a:r>
            <a:endParaRPr lang="ru-RU" sz="2800" dirty="0"/>
          </a:p>
          <a:p>
            <a:r>
              <a:rPr lang="ru-RU" sz="2800" dirty="0"/>
              <a:t>            итерация Ф(</a:t>
            </a:r>
            <a:r>
              <a:rPr lang="en-US" sz="2800" dirty="0"/>
              <a:t>x</a:t>
            </a:r>
            <a:r>
              <a:rPr lang="ru-RU" sz="2800" dirty="0"/>
              <a:t>+1, </a:t>
            </a:r>
            <a:r>
              <a:rPr lang="en-US" sz="2800" dirty="0"/>
              <a:t>C</a:t>
            </a:r>
            <a:r>
              <a:rPr lang="ru-RU" sz="2800" dirty="0"/>
              <a:t>) = (</a:t>
            </a:r>
            <a:r>
              <a:rPr lang="en-US" sz="2800" dirty="0"/>
              <a:t>x</a:t>
            </a:r>
            <a:r>
              <a:rPr lang="ru-RU" sz="2800" dirty="0"/>
              <a:t>+1)*Ф(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)*</a:t>
            </a:r>
            <a:r>
              <a:rPr lang="en-US" sz="2800" dirty="0"/>
              <a:t>C</a:t>
            </a:r>
            <a:r>
              <a:rPr lang="ru-RU" sz="2800" dirty="0"/>
              <a:t>.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22108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5.  </a:t>
            </a:r>
            <a:r>
              <a:rPr lang="ru-RU" sz="2800" b="1" dirty="0">
                <a:solidFill>
                  <a:srgbClr val="0000FF"/>
                </a:solidFill>
              </a:rPr>
              <a:t>Вычисляется</a:t>
            </a:r>
            <a:r>
              <a:rPr lang="ru-RU" sz="2800" dirty="0"/>
              <a:t>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 = </a:t>
            </a:r>
            <a:r>
              <a:rPr lang="en-US" sz="2800" dirty="0" err="1"/>
              <a:t>C</a:t>
            </a:r>
            <a:r>
              <a:rPr lang="en-US" sz="2800" baseline="30000" dirty="0" err="1"/>
              <a:t>x</a:t>
            </a:r>
            <a:endParaRPr lang="ru-RU" sz="2800" dirty="0"/>
          </a:p>
          <a:p>
            <a:r>
              <a:rPr lang="ru-RU" sz="2800" dirty="0"/>
              <a:t>            Ф(0, </a:t>
            </a:r>
            <a:r>
              <a:rPr lang="en-US" sz="2800" dirty="0"/>
              <a:t>C</a:t>
            </a:r>
            <a:r>
              <a:rPr lang="ru-RU" sz="2800" dirty="0"/>
              <a:t>) =1</a:t>
            </a:r>
          </a:p>
          <a:p>
            <a:r>
              <a:rPr lang="ru-RU" sz="2800" dirty="0"/>
              <a:t>            итерация Ф(</a:t>
            </a:r>
            <a:r>
              <a:rPr lang="en-US" sz="2800" dirty="0"/>
              <a:t>x</a:t>
            </a:r>
            <a:r>
              <a:rPr lang="ru-RU" sz="2800" dirty="0"/>
              <a:t>+1, </a:t>
            </a:r>
            <a:r>
              <a:rPr lang="en-US" sz="2800" dirty="0"/>
              <a:t>C</a:t>
            </a:r>
            <a:r>
              <a:rPr lang="ru-RU" sz="2800" dirty="0"/>
              <a:t>) = Ф(</a:t>
            </a:r>
            <a:r>
              <a:rPr lang="en-US" sz="2800" dirty="0"/>
              <a:t>x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)*</a:t>
            </a:r>
            <a:r>
              <a:rPr lang="en-US" sz="2800" dirty="0"/>
              <a:t>C</a:t>
            </a:r>
            <a:r>
              <a:rPr lang="ru-RU" sz="2800" dirty="0"/>
              <a:t>.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551723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теории алгоритмов показано, что все эффективно </a:t>
            </a:r>
            <a:r>
              <a:rPr lang="ru-RU" sz="2800" dirty="0" err="1"/>
              <a:t>вычис-лимые</a:t>
            </a:r>
            <a:r>
              <a:rPr lang="ru-RU" sz="2800" dirty="0"/>
              <a:t> рекурсивные функции могут быть вычислены машинами Тьюринга.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 практике рекурсивное описание задач является </a:t>
            </a:r>
            <a:r>
              <a:rPr lang="ru-RU" sz="2800" dirty="0" err="1"/>
              <a:t>тру-доемким</a:t>
            </a:r>
            <a:r>
              <a:rPr lang="ru-RU" sz="2800" dirty="0"/>
              <a:t> и интуитивным, вместе с тем уровень сложности решаемых задач практически доступен, применяется в высокоуровневых алгоритмических языках и </a:t>
            </a:r>
            <a:r>
              <a:rPr lang="ru-RU" sz="2800"/>
              <a:t>компили-руется</a:t>
            </a:r>
            <a:r>
              <a:rPr lang="ru-RU" sz="2800" dirty="0"/>
              <a:t> в эффективные вычислительные процедуры.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32856"/>
            <a:ext cx="9144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Примеры рекурсивных вычислений </a:t>
            </a:r>
            <a:endParaRPr lang="ru-RU" sz="2800" dirty="0">
              <a:solidFill>
                <a:srgbClr val="FF0000"/>
              </a:solidFill>
            </a:endParaRPr>
          </a:p>
          <a:p>
            <a:pPr lvl="0"/>
            <a:r>
              <a:rPr lang="ru-RU" sz="2800" b="1" i="1" dirty="0">
                <a:solidFill>
                  <a:srgbClr val="0000FF"/>
                </a:solidFill>
              </a:rPr>
              <a:t>1. Факториал:           </a:t>
            </a:r>
            <a:endParaRPr lang="ru-RU" sz="2800" dirty="0">
              <a:solidFill>
                <a:srgbClr val="0000FF"/>
              </a:solidFill>
            </a:endParaRPr>
          </a:p>
          <a:p>
            <a:r>
              <a:rPr lang="ru-RU" sz="2800" dirty="0"/>
              <a:t>       Ф(0) =1</a:t>
            </a:r>
          </a:p>
          <a:p>
            <a:r>
              <a:rPr lang="ru-RU" sz="2800" dirty="0"/>
              <a:t>       Ф(</a:t>
            </a:r>
            <a:r>
              <a:rPr lang="en-US" sz="2800" dirty="0"/>
              <a:t>x</a:t>
            </a:r>
            <a:r>
              <a:rPr lang="ru-RU" sz="2800" dirty="0"/>
              <a:t>+1) = (</a:t>
            </a:r>
            <a:r>
              <a:rPr lang="en-US" sz="2800" dirty="0"/>
              <a:t>x</a:t>
            </a:r>
            <a:r>
              <a:rPr lang="ru-RU" sz="2800" dirty="0"/>
              <a:t>+1)*Ф(</a:t>
            </a:r>
            <a:r>
              <a:rPr lang="en-US" sz="2800" dirty="0"/>
              <a:t>x</a:t>
            </a:r>
            <a:r>
              <a:rPr lang="ru-RU" sz="2800" dirty="0"/>
              <a:t>).</a:t>
            </a:r>
          </a:p>
          <a:p>
            <a:r>
              <a:rPr lang="ru-RU" sz="2800" dirty="0"/>
              <a:t>Формируется и сохраняется трасса</a:t>
            </a:r>
          </a:p>
          <a:p>
            <a:r>
              <a:rPr lang="ru-RU" sz="2800" dirty="0"/>
              <a:t>Ф(10) =10* Ф(9) = 10*(9* Ф(8)) =10*(9*(8* ……1* Ф(0)</a:t>
            </a:r>
          </a:p>
          <a:p>
            <a:r>
              <a:rPr lang="ru-RU" sz="2800" dirty="0"/>
              <a:t>     Затем последовательно вычисляется факториал.</a:t>
            </a:r>
          </a:p>
          <a:p>
            <a:r>
              <a:rPr lang="ru-RU" sz="2800" dirty="0"/>
              <a:t>Простая циклическая программа в Си </a:t>
            </a:r>
          </a:p>
          <a:p>
            <a:r>
              <a:rPr lang="en-US" sz="2800" dirty="0"/>
              <a:t>                for(</a:t>
            </a:r>
            <a:r>
              <a:rPr lang="en-US" sz="2800" dirty="0" err="1"/>
              <a:t>int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=1 ; S=1; </a:t>
            </a:r>
            <a:r>
              <a:rPr lang="en-US" sz="2800" dirty="0" err="1"/>
              <a:t>i</a:t>
            </a:r>
            <a:r>
              <a:rPr lang="en-US" sz="2800" dirty="0"/>
              <a:t>&lt;11; </a:t>
            </a:r>
            <a:r>
              <a:rPr lang="en-US" sz="2800" dirty="0" err="1"/>
              <a:t>i</a:t>
            </a:r>
            <a:r>
              <a:rPr lang="en-US" sz="2800" dirty="0"/>
              <a:t>++)</a:t>
            </a:r>
            <a:endParaRPr lang="ru-RU" sz="2800" dirty="0"/>
          </a:p>
          <a:p>
            <a:r>
              <a:rPr lang="en-US" sz="2800" dirty="0"/>
              <a:t>                      S=S*</a:t>
            </a:r>
            <a:r>
              <a:rPr lang="en-US" sz="2800" dirty="0" err="1"/>
              <a:t>i</a:t>
            </a:r>
            <a:r>
              <a:rPr lang="en-US" sz="2800" dirty="0"/>
              <a:t>;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>
                <a:solidFill>
                  <a:srgbClr val="0000FF"/>
                </a:solidFill>
              </a:rPr>
              <a:t>2. </a:t>
            </a:r>
            <a:r>
              <a:rPr lang="ru-RU" sz="2800" b="1" i="1" dirty="0">
                <a:solidFill>
                  <a:srgbClr val="0000FF"/>
                </a:solidFill>
              </a:rPr>
              <a:t>Ряд чисел Фибоначчи</a:t>
            </a:r>
            <a:r>
              <a:rPr lang="en-US" sz="2800" dirty="0">
                <a:solidFill>
                  <a:srgbClr val="0000FF"/>
                </a:solidFill>
              </a:rPr>
              <a:t>  </a:t>
            </a:r>
            <a:r>
              <a:rPr lang="en-US" sz="2800" i="1" dirty="0"/>
              <a:t>F</a:t>
            </a:r>
            <a:r>
              <a:rPr lang="en-US" sz="2800" i="1" baseline="-25000" dirty="0"/>
              <a:t>1</a:t>
            </a:r>
            <a:r>
              <a:rPr lang="en-US" sz="2800" i="1" dirty="0"/>
              <a:t>, F</a:t>
            </a:r>
            <a:r>
              <a:rPr lang="en-US" sz="2800" i="1" baseline="-25000" dirty="0"/>
              <a:t>2</a:t>
            </a:r>
            <a:r>
              <a:rPr lang="en-US" sz="2800" i="1" dirty="0"/>
              <a:t>,…, F</a:t>
            </a:r>
            <a:r>
              <a:rPr lang="en-US" sz="2800" i="1" baseline="-25000" dirty="0"/>
              <a:t>n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Трасса строится по рекуррентной формуле </a:t>
            </a:r>
          </a:p>
          <a:p>
            <a:r>
              <a:rPr lang="en-US" sz="2800" i="1" dirty="0"/>
              <a:t>F</a:t>
            </a:r>
            <a:r>
              <a:rPr lang="en-US" sz="2800" i="1" baseline="-25000" dirty="0"/>
              <a:t>n</a:t>
            </a:r>
            <a:r>
              <a:rPr lang="ru-RU" sz="2800" i="1" dirty="0"/>
              <a:t>=</a:t>
            </a:r>
            <a:r>
              <a:rPr lang="en-US" sz="2800" i="1" dirty="0"/>
              <a:t>F</a:t>
            </a:r>
            <a:r>
              <a:rPr lang="en-US" sz="2800" i="1" baseline="-25000" dirty="0"/>
              <a:t>n</a:t>
            </a:r>
            <a:r>
              <a:rPr lang="ru-RU" sz="2800" dirty="0"/>
              <a:t>-1 +</a:t>
            </a:r>
            <a:r>
              <a:rPr lang="en-US" sz="2800" i="1" dirty="0"/>
              <a:t>F</a:t>
            </a:r>
            <a:r>
              <a:rPr lang="en-US" sz="2800" i="1" baseline="-25000" dirty="0"/>
              <a:t>n</a:t>
            </a:r>
            <a:r>
              <a:rPr lang="ru-RU" sz="2800" dirty="0"/>
              <a:t>-2,  </a:t>
            </a:r>
            <a:r>
              <a:rPr lang="en-US" sz="2800" dirty="0"/>
              <a:t>n</a:t>
            </a:r>
            <a:r>
              <a:rPr lang="ru-RU" sz="2800" dirty="0"/>
              <a:t> ≥2;</a:t>
            </a:r>
          </a:p>
          <a:p>
            <a:r>
              <a:rPr lang="ru-RU" sz="2800" dirty="0"/>
              <a:t>Общая формула </a:t>
            </a:r>
            <a:r>
              <a:rPr lang="ru-RU" sz="2800" dirty="0" err="1"/>
              <a:t>Бине</a:t>
            </a:r>
            <a:endParaRPr lang="ru-RU" sz="2800" dirty="0"/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0" y="314096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>
                <a:solidFill>
                  <a:srgbClr val="0000FF"/>
                </a:solidFill>
              </a:rPr>
              <a:t>3. </a:t>
            </a:r>
            <a:r>
              <a:rPr lang="ru-RU" sz="2800" b="1" i="1" dirty="0">
                <a:solidFill>
                  <a:srgbClr val="0000FF"/>
                </a:solidFill>
              </a:rPr>
              <a:t>Арифметическая и геометрическая прогрессии:  </a:t>
            </a:r>
            <a:endParaRPr lang="ru-RU" sz="2800" dirty="0">
              <a:solidFill>
                <a:srgbClr val="0000FF"/>
              </a:solidFill>
            </a:endParaRPr>
          </a:p>
          <a:p>
            <a:r>
              <a:rPr lang="ru-RU" sz="2800" dirty="0"/>
              <a:t>трассы членов  ряда 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,….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,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 и рекуррентные формулы:</a:t>
            </a:r>
          </a:p>
          <a:p>
            <a:pPr lvl="0"/>
            <a:r>
              <a:rPr lang="ru-RU" sz="2800" dirty="0"/>
              <a:t>возрастающей арифметической прогрессии   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=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+</a:t>
            </a:r>
            <a:r>
              <a:rPr lang="en-US" sz="2800" dirty="0"/>
              <a:t>d</a:t>
            </a:r>
            <a:r>
              <a:rPr lang="ru-RU" sz="2800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691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/>
              <a:t>возрастающей геометрической прогрессии    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=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baseline="-25000" dirty="0"/>
              <a:t>-1</a:t>
            </a:r>
            <a:r>
              <a:rPr lang="ru-RU" sz="2800" dirty="0"/>
              <a:t>*</a:t>
            </a:r>
            <a:r>
              <a:rPr lang="en-US" sz="2800" dirty="0"/>
              <a:t>d</a:t>
            </a:r>
            <a:r>
              <a:rPr lang="ru-RU" sz="2800" dirty="0"/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537321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/>
              <a:t>формулы для общего члена ряда:  </a:t>
            </a:r>
          </a:p>
          <a:p>
            <a:pPr lvl="0"/>
            <a:r>
              <a:rPr lang="ru-RU" sz="2800" dirty="0"/>
              <a:t>арифметической прогрессии  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=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+</a:t>
            </a:r>
            <a:r>
              <a:rPr lang="en-US" sz="2800" dirty="0"/>
              <a:t>d</a:t>
            </a:r>
            <a:r>
              <a:rPr lang="ru-RU" sz="2800" dirty="0"/>
              <a:t>(</a:t>
            </a:r>
            <a:r>
              <a:rPr lang="en-US" sz="2800" dirty="0"/>
              <a:t>n</a:t>
            </a:r>
            <a:r>
              <a:rPr lang="ru-RU" sz="2800" dirty="0"/>
              <a:t>-1);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23731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/>
              <a:t>геометрической прогрессии    </a:t>
            </a:r>
            <a:r>
              <a:rPr lang="en-US" sz="2800" dirty="0"/>
              <a:t>A</a:t>
            </a:r>
            <a:r>
              <a:rPr lang="en-US" sz="2800" baseline="-25000" dirty="0"/>
              <a:t>n</a:t>
            </a:r>
            <a:r>
              <a:rPr lang="ru-RU" sz="2800" dirty="0"/>
              <a:t>=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en-US" sz="2800" dirty="0" err="1"/>
              <a:t>d</a:t>
            </a:r>
            <a:r>
              <a:rPr lang="en-US" sz="2800" baseline="30000" dirty="0" err="1"/>
              <a:t>n</a:t>
            </a:r>
            <a:r>
              <a:rPr lang="ru-RU" sz="2800" baseline="30000" dirty="0"/>
              <a:t>-1</a:t>
            </a:r>
            <a:r>
              <a:rPr lang="ru-RU" sz="2800" dirty="0"/>
              <a:t>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66776" y="1916832"/>
          <a:ext cx="7305985" cy="1224136"/>
        </p:xfrm>
        <a:graphic>
          <a:graphicData uri="http://schemas.openxmlformats.org/presentationml/2006/ole">
            <p:oleObj spid="_x0000_s1026" name="Формула" r:id="rId3" imgW="2245838" imgH="46734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800" dirty="0">
                <a:solidFill>
                  <a:srgbClr val="0000FF"/>
                </a:solidFill>
              </a:rPr>
              <a:t>4. </a:t>
            </a:r>
            <a:r>
              <a:rPr lang="ru-RU" sz="2800" b="1" i="1" dirty="0">
                <a:solidFill>
                  <a:srgbClr val="0000FF"/>
                </a:solidFill>
              </a:rPr>
              <a:t>Степенные ряды и полиномы</a:t>
            </a:r>
            <a:r>
              <a:rPr lang="ru-RU" sz="2800" dirty="0">
                <a:solidFill>
                  <a:srgbClr val="0000FF"/>
                </a:solidFill>
              </a:rPr>
              <a:t>.</a:t>
            </a:r>
          </a:p>
          <a:p>
            <a:r>
              <a:rPr lang="ru-RU" sz="2800" dirty="0"/>
              <a:t>Широко используются в виде производящих функций,  в приближениях функций рядами Тейлора, в позиционных системах счисления.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70080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Вычисления рядов во многих случаев можно представить рекуррентными формулами и привести их к </a:t>
            </a:r>
            <a:r>
              <a:rPr lang="ru-RU" sz="2800" dirty="0" err="1"/>
              <a:t>итерацион-ным</a:t>
            </a:r>
            <a:r>
              <a:rPr lang="ru-RU" sz="2800" dirty="0"/>
              <a:t> алгоритмам.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9695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Пример</a:t>
            </a:r>
            <a:r>
              <a:rPr lang="ru-RU" sz="2800" dirty="0"/>
              <a:t>.</a:t>
            </a:r>
          </a:p>
          <a:p>
            <a:r>
              <a:rPr lang="ru-RU" sz="2800" dirty="0"/>
              <a:t>Десятичное число  </a:t>
            </a:r>
            <a:r>
              <a:rPr lang="en-US" sz="2800" dirty="0"/>
              <a:t>a</a:t>
            </a:r>
            <a:r>
              <a:rPr lang="en-US" sz="2800" baseline="-25000" dirty="0"/>
              <a:t>m</a:t>
            </a:r>
            <a:r>
              <a:rPr lang="ru-RU" sz="2800" baseline="-25000" dirty="0"/>
              <a:t>-1</a:t>
            </a:r>
            <a:r>
              <a:rPr lang="en-US" sz="2800" dirty="0"/>
              <a:t>a</a:t>
            </a:r>
            <a:r>
              <a:rPr lang="en-US" sz="2800" baseline="-25000" dirty="0"/>
              <a:t>m</a:t>
            </a:r>
            <a:r>
              <a:rPr lang="ru-RU" sz="2800" baseline="-25000" dirty="0"/>
              <a:t>-2</a:t>
            </a:r>
            <a:r>
              <a:rPr lang="ru-RU" sz="2800" dirty="0"/>
              <a:t> ..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en-US" sz="2800" dirty="0"/>
              <a:t>a</a:t>
            </a:r>
            <a:r>
              <a:rPr lang="ru-RU" sz="2800" baseline="-25000" dirty="0"/>
              <a:t>0  </a:t>
            </a:r>
            <a:r>
              <a:rPr lang="ru-RU" sz="2800" dirty="0"/>
              <a:t>представленное </a:t>
            </a:r>
            <a:r>
              <a:rPr lang="ru-RU" sz="2800" baseline="-25000" dirty="0"/>
              <a:t>  </a:t>
            </a:r>
            <a:r>
              <a:rPr lang="ru-RU" sz="2800" dirty="0"/>
              <a:t>в полиномиальной форме</a:t>
            </a:r>
            <a:r>
              <a:rPr lang="ru-RU" sz="2800" baseline="-25000" dirty="0"/>
              <a:t>  </a:t>
            </a:r>
            <a:r>
              <a:rPr lang="ru-RU" sz="2800" dirty="0"/>
              <a:t>обозначает количество </a:t>
            </a:r>
            <a:r>
              <a:rPr lang="en-US" sz="2800" dirty="0"/>
              <a:t>N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1803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                  </a:t>
            </a:r>
            <a:r>
              <a:rPr lang="en-US" sz="2800" dirty="0"/>
              <a:t>m-1</a:t>
            </a:r>
            <a:endParaRPr lang="ru-RU" sz="2800" dirty="0"/>
          </a:p>
          <a:p>
            <a:r>
              <a:rPr lang="en-US" sz="2800" b="1" dirty="0"/>
              <a:t>              N= </a:t>
            </a:r>
            <a:r>
              <a:rPr lang="en-US" sz="2800" dirty="0"/>
              <a:t>∑</a:t>
            </a:r>
            <a:r>
              <a:rPr lang="en-US" sz="2800" b="1" dirty="0"/>
              <a:t> </a:t>
            </a:r>
            <a:r>
              <a:rPr lang="en-US" sz="2800" b="1" dirty="0" err="1"/>
              <a:t>a</a:t>
            </a:r>
            <a:r>
              <a:rPr lang="en-US" sz="2800" b="1" baseline="-25000" dirty="0" err="1"/>
              <a:t>i</a:t>
            </a:r>
            <a:r>
              <a:rPr lang="en-US" sz="2800" b="1" dirty="0" err="1"/>
              <a:t>d</a:t>
            </a:r>
            <a:r>
              <a:rPr lang="en-US" sz="2800" b="1" baseline="30000" dirty="0" err="1"/>
              <a:t>i</a:t>
            </a:r>
            <a:r>
              <a:rPr lang="en-US" sz="2800" dirty="0"/>
              <a:t>  =  a</a:t>
            </a:r>
            <a:r>
              <a:rPr lang="en-US" sz="2800" baseline="-25000" dirty="0"/>
              <a:t>m-1</a:t>
            </a:r>
            <a:r>
              <a:rPr lang="en-US" sz="2800" dirty="0"/>
              <a:t>10</a:t>
            </a:r>
            <a:r>
              <a:rPr lang="en-US" sz="2800" baseline="30000" dirty="0"/>
              <a:t>m-1 </a:t>
            </a:r>
            <a:r>
              <a:rPr lang="en-US" sz="2800" dirty="0"/>
              <a:t>+ a</a:t>
            </a:r>
            <a:r>
              <a:rPr lang="en-US" sz="2800" baseline="-25000" dirty="0"/>
              <a:t>m-2</a:t>
            </a:r>
            <a:r>
              <a:rPr lang="en-US" sz="2800" dirty="0"/>
              <a:t>10</a:t>
            </a:r>
            <a:r>
              <a:rPr lang="en-US" sz="2800" baseline="30000" dirty="0"/>
              <a:t>m-2 </a:t>
            </a:r>
            <a:r>
              <a:rPr lang="en-US" sz="2800" dirty="0"/>
              <a:t>+ …+ a</a:t>
            </a:r>
            <a:r>
              <a:rPr lang="en-US" sz="2800" baseline="-25000" dirty="0"/>
              <a:t>1</a:t>
            </a:r>
            <a:r>
              <a:rPr lang="en-US" sz="2800" dirty="0"/>
              <a:t>10 + a</a:t>
            </a:r>
            <a:r>
              <a:rPr lang="en-US" sz="2800" baseline="-25000" dirty="0"/>
              <a:t>0</a:t>
            </a:r>
            <a:r>
              <a:rPr lang="en-US" sz="2800" dirty="0"/>
              <a:t>=</a:t>
            </a:r>
            <a:endParaRPr lang="ru-RU" sz="2800" dirty="0"/>
          </a:p>
          <a:p>
            <a:r>
              <a:rPr lang="en-US" sz="2800" dirty="0"/>
              <a:t>                   </a:t>
            </a:r>
            <a:r>
              <a:rPr lang="en-US" sz="2800" dirty="0" err="1"/>
              <a:t>i</a:t>
            </a:r>
            <a:r>
              <a:rPr lang="ru-RU" sz="2800" dirty="0"/>
              <a:t>=0 </a:t>
            </a:r>
          </a:p>
          <a:p>
            <a:r>
              <a:rPr lang="ru-RU" sz="2800" dirty="0"/>
              <a:t>                                = (…((0+ </a:t>
            </a:r>
            <a:r>
              <a:rPr lang="en-US" sz="2800" dirty="0"/>
              <a:t>a</a:t>
            </a:r>
            <a:r>
              <a:rPr lang="en-US" sz="2800" baseline="-25000" dirty="0"/>
              <a:t>m</a:t>
            </a:r>
            <a:r>
              <a:rPr lang="ru-RU" sz="2800" baseline="-25000" dirty="0"/>
              <a:t>-1</a:t>
            </a:r>
            <a:r>
              <a:rPr lang="ru-RU" sz="2800" dirty="0"/>
              <a:t> )10 + </a:t>
            </a:r>
            <a:r>
              <a:rPr lang="en-US" sz="2800" dirty="0"/>
              <a:t>a</a:t>
            </a:r>
            <a:r>
              <a:rPr lang="en-US" sz="2800" baseline="-25000" dirty="0"/>
              <a:t>m</a:t>
            </a:r>
            <a:r>
              <a:rPr lang="ru-RU" sz="2800" baseline="-25000" dirty="0"/>
              <a:t>-2</a:t>
            </a:r>
            <a:r>
              <a:rPr lang="ru-RU" sz="2800" dirty="0"/>
              <a:t> )10 +…+ </a:t>
            </a:r>
            <a:r>
              <a:rPr lang="ru-RU" sz="2800" baseline="-25000" dirty="0"/>
              <a:t> </a:t>
            </a:r>
            <a:r>
              <a:rPr lang="ru-RU" sz="2800" dirty="0"/>
              <a:t> </a:t>
            </a:r>
            <a:r>
              <a:rPr lang="en-US" sz="2800" dirty="0"/>
              <a:t>a</a:t>
            </a:r>
            <a:r>
              <a:rPr lang="ru-RU" sz="2800" baseline="-25000" dirty="0"/>
              <a:t>1</a:t>
            </a:r>
            <a:r>
              <a:rPr lang="ru-RU" sz="2800" dirty="0"/>
              <a:t>)10 + </a:t>
            </a:r>
            <a:r>
              <a:rPr lang="en-US" sz="2800" dirty="0"/>
              <a:t>a</a:t>
            </a:r>
            <a:r>
              <a:rPr lang="ru-RU" sz="2800" baseline="-25000" dirty="0"/>
              <a:t>0</a:t>
            </a:r>
            <a:r>
              <a:rPr lang="ru-RU" sz="2800" dirty="0"/>
              <a:t>.  </a:t>
            </a:r>
            <a:r>
              <a:rPr lang="ru-RU" sz="2800" baseline="-25000" dirty="0"/>
              <a:t>   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КЛАССЫ СЛОЖНОСТИ </a:t>
            </a:r>
          </a:p>
          <a:p>
            <a:r>
              <a:rPr lang="ru-RU" sz="2800" dirty="0"/>
              <a:t>В рамках классической теории  алгоритмические задачи различаются по классам сложности (P-сложные, NP-сложные, экспоненциально сложные и др.).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Классы сложности - множества вычислительных задач, примерно одинаковых по сложности вычисления. Более узко, классы сложности — это множества предикатов (функций, получающих на вход слово и возвращающих ответ 0 или 1), использующих для вычисления примерно одинаковые количества ресурсов. Каждый класс сложности (в узком смысле) определяется как множество предикатов, обладающих некоторыми свойствами.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157192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Классом сложности X называется множество предикатов P(</a:t>
            </a:r>
            <a:r>
              <a:rPr lang="ru-RU" sz="2800" dirty="0" err="1"/>
              <a:t>x</a:t>
            </a:r>
            <a:r>
              <a:rPr lang="ru-RU" sz="2800" dirty="0"/>
              <a:t>), вычислимых на машинах Тьюринга и использующих для вычисления O(</a:t>
            </a:r>
            <a:r>
              <a:rPr lang="ru-RU" sz="2800" dirty="0" err="1"/>
              <a:t>f</a:t>
            </a:r>
            <a:r>
              <a:rPr lang="ru-RU" sz="2800" dirty="0"/>
              <a:t>(</a:t>
            </a:r>
            <a:r>
              <a:rPr lang="ru-RU" sz="2800" dirty="0" err="1"/>
              <a:t>n</a:t>
            </a:r>
            <a:r>
              <a:rPr lang="ru-RU" sz="2800" dirty="0"/>
              <a:t>)) ресурса, где </a:t>
            </a:r>
            <a:r>
              <a:rPr lang="ru-RU" sz="2800" dirty="0" err="1"/>
              <a:t>n</a:t>
            </a:r>
            <a:r>
              <a:rPr lang="ru-RU" sz="2800" dirty="0"/>
              <a:t> — длина слов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качестве ресурсов обычно берутся время вычисления (количество рабочих тактов машины Тьюринга) или рабочая зона (количество использованных ячеек на ленте во время работы).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7281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FF"/>
                </a:solidFill>
              </a:rPr>
              <a:t>Класс P</a:t>
            </a:r>
            <a:r>
              <a:rPr lang="ru-RU" sz="2800" dirty="0"/>
              <a:t> – задачи, которые могут быть решены за время, </a:t>
            </a:r>
            <a:r>
              <a:rPr lang="ru-RU" sz="2800" dirty="0" err="1"/>
              <a:t>полиномиально</a:t>
            </a:r>
            <a:r>
              <a:rPr lang="ru-RU" sz="2800" dirty="0"/>
              <a:t> зависящее от объёма исходных данных, с помощью детерминированной вычислительной машины (например, машины Тьюринга).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645024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FF"/>
                </a:solidFill>
              </a:rPr>
              <a:t>Класс NP </a:t>
            </a:r>
            <a:r>
              <a:rPr lang="ru-RU" sz="2800" dirty="0"/>
              <a:t>— задачи, которые могут быть решены за </a:t>
            </a:r>
            <a:r>
              <a:rPr lang="ru-RU" sz="2800" dirty="0" err="1"/>
              <a:t>полиномиально</a:t>
            </a:r>
            <a:r>
              <a:rPr lang="ru-RU" sz="2800" dirty="0"/>
              <a:t> выраженное время с помощью недетерминированной вычислительной машины, то есть машины, следующее состояние которой не всегда однозначно определяется предыдущими.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 классу NP относятся задачи, решение которых с помощью дополнительной информации полиномиальной длины, данной нам свыше, мы можем проверить за </a:t>
            </a:r>
            <a:r>
              <a:rPr lang="ru-RU" sz="2800" dirty="0" err="1"/>
              <a:t>поли-номиальное</a:t>
            </a:r>
            <a:r>
              <a:rPr lang="ru-RU" sz="2800" dirty="0"/>
              <a:t> время. В частности, к классу NP относятся все задачи, решение которых можно проверить за </a:t>
            </a:r>
            <a:r>
              <a:rPr lang="ru-RU" sz="2800" dirty="0" err="1"/>
              <a:t>полино-миальное</a:t>
            </a:r>
            <a:r>
              <a:rPr lang="ru-RU" sz="2800" dirty="0"/>
              <a:t> время. Класс P содержится в классе NP. Классическими примерами NP-задач являются задачи о коммивояжёре, нахождение гамильтонова цикла, раскраска вершин графа.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33056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Работу такой машины можно представить как </a:t>
            </a:r>
            <a:r>
              <a:rPr lang="ru-RU" sz="2800" dirty="0" err="1"/>
              <a:t>разветвля-ющийся</a:t>
            </a:r>
            <a:r>
              <a:rPr lang="ru-RU" sz="2800" dirty="0"/>
              <a:t> на каждой неоднозначности процесс: задача считается решённой, если хотя бы одна ветвь процесса пришла к ответу.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Поскольку класс P содержится в классе NP, </a:t>
            </a:r>
            <a:r>
              <a:rPr lang="ru-RU" sz="2800" dirty="0" err="1"/>
              <a:t>принадлеж-ность</a:t>
            </a:r>
            <a:r>
              <a:rPr lang="ru-RU" sz="2800" dirty="0"/>
              <a:t> той или иной задачи к классу NP зачастую отражает наше текущее представление о способах решения данной задачи и носит неокончательный характер. В общем </a:t>
            </a:r>
            <a:r>
              <a:rPr lang="ru-RU" sz="2800" dirty="0" err="1"/>
              <a:t>слу-чае</a:t>
            </a:r>
            <a:r>
              <a:rPr lang="ru-RU" sz="2800" dirty="0"/>
              <a:t> нет оснований полагать, что для той или иной </a:t>
            </a:r>
            <a:r>
              <a:rPr lang="ru-RU" sz="2800" dirty="0" err="1"/>
              <a:t>NP-за-дачи</a:t>
            </a:r>
            <a:r>
              <a:rPr lang="ru-RU" sz="2800" dirty="0"/>
              <a:t> не может быть найдено P-решение.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Вопрос о возможной эквивалентности классов P и NP (то есть о возможности нахождения P-решения для любой NP-задачи) считается многими одним из основных вопросов современной теории сложности алгоритмов. Ответа на этот вопрос нет. Сама постановка вопроса об эквивалентности классов P и NP возможна благодаря введению понятия </a:t>
            </a:r>
            <a:r>
              <a:rPr lang="ru-RU" sz="2800" dirty="0">
                <a:solidFill>
                  <a:srgbClr val="0000FF"/>
                </a:solidFill>
              </a:rPr>
              <a:t>NP-полных </a:t>
            </a:r>
            <a:r>
              <a:rPr lang="ru-RU" sz="2800" dirty="0"/>
              <a:t>задач. NP-полные задачи отличаются тем свойством, что все NP-задачи могут быть тем или иным способом сведены к ним.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A27ABB-5B4A-BFC7-5964-2F6E2DD34B72}"/>
              </a:ext>
            </a:extLst>
          </p:cNvPr>
          <p:cNvSpPr txBox="1"/>
          <p:nvPr/>
        </p:nvSpPr>
        <p:spPr>
          <a:xfrm>
            <a:off x="107504" y="34347"/>
            <a:ext cx="835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Эффективностью алгоритма называют максимальное число элементарных операций, выполняемых при его работе. Ее записывают в виде </a:t>
            </a:r>
            <a:r>
              <a:rPr lang="en-US" sz="2800" i="1" dirty="0"/>
              <a:t>O</a:t>
            </a:r>
            <a:r>
              <a:rPr lang="ru-RU" sz="2800" dirty="0"/>
              <a:t>(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n</a:t>
            </a:r>
            <a:r>
              <a:rPr lang="ru-RU" sz="2800" dirty="0"/>
              <a:t>)).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8C7AB6E-FED5-8067-C974-3160458B749F}"/>
              </a:ext>
            </a:extLst>
          </p:cNvPr>
          <p:cNvSpPr txBox="1"/>
          <p:nvPr/>
        </p:nvSpPr>
        <p:spPr>
          <a:xfrm>
            <a:off x="107504" y="1808041"/>
            <a:ext cx="89644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 определению </a:t>
            </a:r>
            <a:r>
              <a:rPr lang="en-US" sz="2800" i="1" dirty="0"/>
              <a:t>O</a:t>
            </a:r>
            <a:r>
              <a:rPr lang="ru-RU" sz="2800" dirty="0"/>
              <a:t>(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n</a:t>
            </a:r>
            <a:r>
              <a:rPr lang="ru-RU" sz="2800" dirty="0"/>
              <a:t>)) – это множество всех функций </a:t>
            </a:r>
            <a:r>
              <a:rPr lang="en-US" sz="2800" i="1" dirty="0"/>
              <a:t>g</a:t>
            </a:r>
            <a:r>
              <a:rPr lang="ru-RU" sz="2800" dirty="0"/>
              <a:t>(</a:t>
            </a:r>
            <a:r>
              <a:rPr lang="en-US" sz="2800" i="1" dirty="0"/>
              <a:t>n</a:t>
            </a:r>
            <a:r>
              <a:rPr lang="ru-RU" sz="2800" dirty="0"/>
              <a:t>), для которых существует положительная постоянная </a:t>
            </a:r>
            <a:r>
              <a:rPr lang="ru-RU" sz="2800" i="1" dirty="0"/>
              <a:t>с</a:t>
            </a:r>
            <a:r>
              <a:rPr lang="ru-RU" sz="2800" dirty="0"/>
              <a:t> и такой номер </a:t>
            </a:r>
            <a:r>
              <a:rPr lang="en-US" sz="2800" i="1" dirty="0"/>
              <a:t>n</a:t>
            </a:r>
            <a:r>
              <a:rPr lang="ru-RU" sz="2800" i="1" baseline="-25000" dirty="0"/>
              <a:t>0</a:t>
            </a:r>
            <a:r>
              <a:rPr lang="ru-RU" sz="2800" dirty="0"/>
              <a:t>, что </a:t>
            </a:r>
            <a:r>
              <a:rPr lang="ru-RU" sz="2800" dirty="0">
                <a:sym typeface="Symbol"/>
              </a:rPr>
              <a:t></a:t>
            </a:r>
            <a:r>
              <a:rPr lang="en-US" sz="2800" i="1" dirty="0"/>
              <a:t>g</a:t>
            </a:r>
            <a:r>
              <a:rPr lang="ru-RU" sz="2800" dirty="0"/>
              <a:t>(</a:t>
            </a:r>
            <a:r>
              <a:rPr lang="en-US" sz="2800" i="1" dirty="0"/>
              <a:t>n</a:t>
            </a:r>
            <a:r>
              <a:rPr lang="ru-RU" sz="2800" dirty="0"/>
              <a:t>)</a:t>
            </a:r>
            <a:r>
              <a:rPr lang="ru-RU" sz="2800" dirty="0">
                <a:sym typeface="Symbol"/>
              </a:rPr>
              <a:t></a:t>
            </a:r>
            <a:r>
              <a:rPr lang="ru-RU" sz="2800" dirty="0"/>
              <a:t> ≤ </a:t>
            </a:r>
            <a:r>
              <a:rPr lang="en-US" sz="2800" i="1" dirty="0"/>
              <a:t>c</a:t>
            </a:r>
            <a:r>
              <a:rPr lang="ru-RU" sz="2800" dirty="0">
                <a:sym typeface="Symbol"/>
              </a:rPr>
              <a:t></a:t>
            </a:r>
            <a:r>
              <a:rPr lang="ru-RU" sz="2800" i="1" dirty="0"/>
              <a:t> </a:t>
            </a:r>
            <a:r>
              <a:rPr lang="en-US" sz="2800" i="1" dirty="0"/>
              <a:t>f</a:t>
            </a:r>
            <a:r>
              <a:rPr lang="ru-RU" sz="2800" dirty="0"/>
              <a:t>(</a:t>
            </a:r>
            <a:r>
              <a:rPr lang="en-US" sz="2800" i="1" dirty="0"/>
              <a:t>n</a:t>
            </a:r>
            <a:r>
              <a:rPr lang="ru-RU" sz="2800" dirty="0"/>
              <a:t>)</a:t>
            </a:r>
            <a:r>
              <a:rPr lang="ru-RU" sz="2800" dirty="0">
                <a:sym typeface="Symbol"/>
              </a:rPr>
              <a:t></a:t>
            </a:r>
            <a:r>
              <a:rPr lang="ru-RU" sz="2800" dirty="0"/>
              <a:t> для всех </a:t>
            </a:r>
            <a:r>
              <a:rPr lang="en-US" sz="2800" i="1" dirty="0"/>
              <a:t>n </a:t>
            </a:r>
            <a:r>
              <a:rPr lang="ru-RU" sz="2800" i="1" dirty="0"/>
              <a:t>&gt; </a:t>
            </a:r>
            <a:r>
              <a:rPr lang="en-US" sz="2800" i="1" dirty="0"/>
              <a:t>n</a:t>
            </a:r>
            <a:r>
              <a:rPr lang="ru-RU" sz="2800" i="1" baseline="-25000" dirty="0"/>
              <a:t>0</a:t>
            </a:r>
            <a:r>
              <a:rPr lang="ru-RU" sz="2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D87AB0E-DCE5-21B8-C3A0-549DF293BA03}"/>
              </a:ext>
            </a:extLst>
          </p:cNvPr>
          <p:cNvSpPr txBox="1"/>
          <p:nvPr/>
        </p:nvSpPr>
        <p:spPr>
          <a:xfrm>
            <a:off x="107504" y="3581736"/>
            <a:ext cx="8604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Распространенным критерием оценки алгоритмов является время работы и порядок роста продолжительности работы в зависимости от объема входных данных. </a:t>
            </a:r>
          </a:p>
        </p:txBody>
      </p:sp>
    </p:spTree>
    <p:extLst>
      <p:ext uri="{BB962C8B-B14F-4D97-AF65-F5344CB8AC3E}">
        <p14:creationId xmlns:p14="http://schemas.microsoft.com/office/powerpoint/2010/main" xmlns="" val="153465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Наиболее часто встречающиеся классы сложности в зависимости от числа входных данных </a:t>
            </a:r>
            <a:r>
              <a:rPr lang="en-US" sz="2800" i="1" dirty="0"/>
              <a:t>n</a:t>
            </a:r>
            <a:r>
              <a:rPr lang="ru-RU" sz="2800" dirty="0"/>
              <a:t> таковы: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2335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FF"/>
                </a:solidFill>
              </a:rPr>
              <a:t>О(1) </a:t>
            </a:r>
            <a:r>
              <a:rPr lang="ru-RU" sz="2800" dirty="0"/>
              <a:t>- количество шагов алгоритма не зависит от </a:t>
            </a:r>
            <a:r>
              <a:rPr lang="ru-RU" sz="2800" dirty="0" err="1"/>
              <a:t>количес-тва</a:t>
            </a:r>
            <a:r>
              <a:rPr lang="ru-RU" sz="2800" dirty="0"/>
              <a:t> входных данных. Обычно это алгоритмы, </a:t>
            </a:r>
            <a:r>
              <a:rPr lang="ru-RU" sz="2800" dirty="0" err="1"/>
              <a:t>использую-щие</a:t>
            </a:r>
            <a:r>
              <a:rPr lang="ru-RU" sz="2800" dirty="0"/>
              <a:t> определённую часть данных входного потока и </a:t>
            </a:r>
            <a:r>
              <a:rPr lang="ru-RU" sz="2800" dirty="0" err="1"/>
              <a:t>игно-рирующие</a:t>
            </a:r>
            <a:r>
              <a:rPr lang="ru-RU" sz="2800" dirty="0"/>
              <a:t> все остальные данные. Например, чистка 1 квадратного метра ковра вне зависимости от его размеров.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356992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Ряд алгоритмов имеют порядок, включающий </a:t>
            </a:r>
            <a:r>
              <a:rPr lang="en-US" sz="2800" dirty="0">
                <a:solidFill>
                  <a:srgbClr val="0000FF"/>
                </a:solidFill>
              </a:rPr>
              <a:t>log</a:t>
            </a:r>
            <a:r>
              <a:rPr lang="ru-RU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,</a:t>
            </a:r>
            <a:r>
              <a:rPr lang="ru-RU" sz="2800" dirty="0"/>
              <a:t> и называются логарифмическими (</a:t>
            </a:r>
            <a:r>
              <a:rPr lang="en-US" sz="2800" dirty="0"/>
              <a:t>logarithmic</a:t>
            </a:r>
            <a:r>
              <a:rPr lang="ru-RU" sz="2800" dirty="0"/>
              <a:t>). Эта </a:t>
            </a:r>
            <a:r>
              <a:rPr lang="ru-RU" sz="2800" dirty="0" err="1"/>
              <a:t>слож-ность</a:t>
            </a:r>
            <a:r>
              <a:rPr lang="ru-RU" sz="2800" dirty="0"/>
              <a:t> возникает, когда алгоритм неоднократно </a:t>
            </a:r>
            <a:r>
              <a:rPr lang="ru-RU" sz="2800" dirty="0" err="1"/>
              <a:t>подразде-ляет</a:t>
            </a:r>
            <a:r>
              <a:rPr lang="ru-RU" sz="2800" dirty="0"/>
              <a:t> данные на подсписки, длиной 1/2, 1/4, 1/8, и так далее от оригинального размера списка. Логарифмические порядки возникают при работе с </a:t>
            </a:r>
            <a:r>
              <a:rPr lang="ru-RU" sz="2800" dirty="0" err="1"/>
              <a:t>бинар-ными</a:t>
            </a:r>
            <a:r>
              <a:rPr lang="ru-RU" sz="2800" dirty="0"/>
              <a:t> деревьями. Бинарный поиск имеет сложность </a:t>
            </a:r>
            <a:r>
              <a:rPr lang="ru-RU" sz="2800" dirty="0" err="1"/>
              <a:t>сред-него</a:t>
            </a:r>
            <a:r>
              <a:rPr lang="ru-RU" sz="2800" dirty="0"/>
              <a:t> и наихудшего случаев </a:t>
            </a:r>
            <a:r>
              <a:rPr lang="en-US" sz="2800" dirty="0">
                <a:solidFill>
                  <a:srgbClr val="0000FF"/>
                </a:solidFill>
              </a:rPr>
              <a:t>O</a:t>
            </a:r>
            <a:r>
              <a:rPr lang="ru-RU" sz="2800" dirty="0">
                <a:solidFill>
                  <a:srgbClr val="0000FF"/>
                </a:solidFill>
              </a:rPr>
              <a:t>(</a:t>
            </a:r>
            <a:r>
              <a:rPr lang="en-US" sz="2800" dirty="0">
                <a:solidFill>
                  <a:srgbClr val="0000FF"/>
                </a:solidFill>
              </a:rPr>
              <a:t>log</a:t>
            </a:r>
            <a:r>
              <a:rPr lang="ru-RU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2738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</a:t>
            </a:r>
            <a:r>
              <a:rPr lang="ru-RU" sz="2800" b="1" dirty="0">
                <a:solidFill>
                  <a:srgbClr val="0000FF"/>
                </a:solidFill>
              </a:rPr>
              <a:t>формальных </a:t>
            </a:r>
            <a:r>
              <a:rPr lang="ru-RU" sz="2800" dirty="0"/>
              <a:t>описаниях алгоритм конструктивно </a:t>
            </a:r>
            <a:r>
              <a:rPr lang="ru-RU" sz="2800" dirty="0" err="1"/>
              <a:t>связы-вают</a:t>
            </a:r>
            <a:r>
              <a:rPr lang="ru-RU" sz="2800" dirty="0"/>
              <a:t> с понятием </a:t>
            </a:r>
            <a:r>
              <a:rPr lang="ru-RU" sz="2800" b="1" dirty="0">
                <a:solidFill>
                  <a:srgbClr val="0000FF"/>
                </a:solidFill>
              </a:rPr>
              <a:t>машины</a:t>
            </a:r>
            <a:r>
              <a:rPr lang="ru-RU" sz="2800" dirty="0">
                <a:solidFill>
                  <a:srgbClr val="0000FF"/>
                </a:solidFill>
              </a:rPr>
              <a:t>, </a:t>
            </a:r>
            <a:r>
              <a:rPr lang="ru-RU" sz="2800" dirty="0"/>
              <a:t>предназначенной для </a:t>
            </a:r>
            <a:r>
              <a:rPr lang="ru-RU" sz="2800" dirty="0" err="1"/>
              <a:t>автома-тизированных</a:t>
            </a:r>
            <a:r>
              <a:rPr lang="ru-RU" sz="2800" dirty="0"/>
              <a:t> преобразований символьной информации.</a:t>
            </a:r>
          </a:p>
          <a:p>
            <a:pPr algn="just"/>
            <a:r>
              <a:rPr lang="ru-RU" sz="2800" dirty="0"/>
              <a:t>Для автоматических вычислений разрабатываются модели алгоритмов распознавания языков и машина, работающая с этими моделями. Таким образом, соединяют </a:t>
            </a:r>
            <a:r>
              <a:rPr lang="ru-RU" sz="2800" dirty="0" err="1"/>
              <a:t>математи-ческое</a:t>
            </a:r>
            <a:r>
              <a:rPr lang="ru-RU" sz="2800" dirty="0"/>
              <a:t>, формальное определение алгоритма и </a:t>
            </a:r>
            <a:r>
              <a:rPr lang="ru-RU" sz="2800" dirty="0" err="1"/>
              <a:t>конструк-тивное</a:t>
            </a:r>
            <a:r>
              <a:rPr lang="ru-RU" sz="2800" dirty="0"/>
              <a:t>, позволяющее реализовать модели </a:t>
            </a:r>
            <a:r>
              <a:rPr lang="ru-RU" sz="2800" dirty="0" err="1"/>
              <a:t>вычислитель-ными</a:t>
            </a:r>
            <a:r>
              <a:rPr lang="ru-RU" sz="2800" dirty="0"/>
              <a:t> машинами.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919696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Общая Теория алгоритмов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занимается проблемой </a:t>
            </a:r>
            <a:r>
              <a:rPr lang="ru-RU" sz="2800" dirty="0" err="1"/>
              <a:t>эффек-тивной</a:t>
            </a:r>
            <a:r>
              <a:rPr lang="ru-RU" sz="2800" dirty="0"/>
              <a:t> </a:t>
            </a:r>
            <a:r>
              <a:rPr lang="ru-RU" sz="2800" b="1" dirty="0">
                <a:solidFill>
                  <a:srgbClr val="0000FF"/>
                </a:solidFill>
              </a:rPr>
              <a:t>вычислимости.</a:t>
            </a:r>
            <a:r>
              <a:rPr lang="ru-RU" sz="2800" dirty="0"/>
              <a:t> Разработано несколько </a:t>
            </a:r>
            <a:r>
              <a:rPr lang="ru-RU" sz="2800" dirty="0" err="1"/>
              <a:t>формаль-ных</a:t>
            </a:r>
            <a:r>
              <a:rPr lang="ru-RU" sz="2800" dirty="0"/>
              <a:t> определений алгоритма, в которых эффективность и конечность вычислений может быть определена </a:t>
            </a:r>
            <a:r>
              <a:rPr lang="ru-RU" sz="2800" dirty="0" err="1"/>
              <a:t>количест-венно</a:t>
            </a:r>
            <a:r>
              <a:rPr lang="ru-RU" sz="2800" dirty="0"/>
              <a:t> – числом элементарных шагов и объемом </a:t>
            </a:r>
            <a:r>
              <a:rPr lang="ru-RU" sz="2800" dirty="0" err="1"/>
              <a:t>требу-емой</a:t>
            </a:r>
            <a:r>
              <a:rPr lang="ru-RU" sz="2800" dirty="0"/>
              <a:t> памяти.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Сложность </a:t>
            </a:r>
            <a:r>
              <a:rPr lang="ru-RU" sz="2800" dirty="0">
                <a:solidFill>
                  <a:srgbClr val="0000FF"/>
                </a:solidFill>
              </a:rPr>
              <a:t>О(</a:t>
            </a:r>
            <a:r>
              <a:rPr lang="en-US" sz="2800" dirty="0" err="1">
                <a:solidFill>
                  <a:srgbClr val="0000FF"/>
                </a:solidFill>
              </a:rPr>
              <a:t>nlog</a:t>
            </a:r>
            <a:r>
              <a:rPr lang="ru-RU" sz="2800" baseline="-25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) </a:t>
            </a:r>
            <a:r>
              <a:rPr lang="ru-RU" sz="2800" dirty="0"/>
              <a:t>имеют алгоритмы быстрой </a:t>
            </a:r>
            <a:r>
              <a:rPr lang="ru-RU" sz="2800" dirty="0" err="1"/>
              <a:t>сортиров-ки</a:t>
            </a:r>
            <a:r>
              <a:rPr lang="ru-RU" sz="2800" dirty="0"/>
              <a:t>, сортировки слиянием и "кучной" сортировки, </a:t>
            </a:r>
            <a:r>
              <a:rPr lang="ru-RU" sz="2800" dirty="0" err="1"/>
              <a:t>алго-ритм</a:t>
            </a:r>
            <a:r>
              <a:rPr lang="ru-RU" sz="2800" dirty="0"/>
              <a:t> </a:t>
            </a:r>
            <a:r>
              <a:rPr lang="ru-RU" sz="2800" dirty="0" err="1"/>
              <a:t>Краскала</a:t>
            </a:r>
            <a:r>
              <a:rPr lang="ru-RU" sz="2800" dirty="0"/>
              <a:t> - построение минимального </a:t>
            </a:r>
            <a:r>
              <a:rPr lang="ru-RU" sz="2800" dirty="0" err="1"/>
              <a:t>связываю-щего</a:t>
            </a:r>
            <a:r>
              <a:rPr lang="ru-RU" sz="2800" dirty="0"/>
              <a:t> дерева, </a:t>
            </a:r>
            <a:r>
              <a:rPr lang="en-US" sz="2800" i="1" dirty="0"/>
              <a:t>n</a:t>
            </a:r>
            <a:r>
              <a:rPr lang="ru-RU" sz="2800" dirty="0"/>
              <a:t> - число ребер графа.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Алгоритм со сложностью </a:t>
            </a:r>
            <a:r>
              <a:rPr lang="ru-RU" sz="2800" dirty="0">
                <a:solidFill>
                  <a:srgbClr val="0000FF"/>
                </a:solidFill>
              </a:rPr>
              <a:t>О(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) </a:t>
            </a:r>
            <a:r>
              <a:rPr lang="ru-RU" sz="2800" dirty="0"/>
              <a:t>- алгоритм линейной </a:t>
            </a:r>
            <a:r>
              <a:rPr lang="ru-RU" sz="2800" dirty="0" err="1"/>
              <a:t>слож-ности</a:t>
            </a:r>
            <a:r>
              <a:rPr lang="ru-RU" sz="2800" dirty="0"/>
              <a:t>. Например, просмотр обложки каждой </a:t>
            </a:r>
            <a:r>
              <a:rPr lang="ru-RU" sz="2800" dirty="0" err="1"/>
              <a:t>поступаю-щей</a:t>
            </a:r>
            <a:r>
              <a:rPr lang="ru-RU" sz="2800" dirty="0"/>
              <a:t> книги - то есть для каждого входного объекта </a:t>
            </a:r>
            <a:r>
              <a:rPr lang="ru-RU" sz="2800" dirty="0" err="1"/>
              <a:t>выпол-няется</a:t>
            </a:r>
            <a:r>
              <a:rPr lang="ru-RU" sz="2800" dirty="0"/>
              <a:t> только одно действие;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Алгоритмы, имеющие порядок </a:t>
            </a:r>
            <a:r>
              <a:rPr lang="ru-RU" sz="2800" dirty="0">
                <a:solidFill>
                  <a:srgbClr val="0000FF"/>
                </a:solidFill>
              </a:rPr>
              <a:t>О(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baseline="30000" dirty="0">
                <a:solidFill>
                  <a:srgbClr val="0000FF"/>
                </a:solidFill>
              </a:rPr>
              <a:t>2</a:t>
            </a:r>
            <a:r>
              <a:rPr lang="ru-RU" sz="2800" dirty="0">
                <a:solidFill>
                  <a:srgbClr val="0000FF"/>
                </a:solidFill>
              </a:rPr>
              <a:t>), </a:t>
            </a:r>
            <a:r>
              <a:rPr lang="ru-RU" sz="2800" dirty="0"/>
              <a:t>являются </a:t>
            </a:r>
            <a:r>
              <a:rPr lang="ru-RU" sz="2800" dirty="0" err="1"/>
              <a:t>квадратич-ными</a:t>
            </a:r>
            <a:r>
              <a:rPr lang="ru-RU" sz="2800" dirty="0"/>
              <a:t>. К ним относятся наиболее простые алгоритмы </a:t>
            </a:r>
            <a:r>
              <a:rPr lang="ru-RU" sz="2800" dirty="0" err="1"/>
              <a:t>сор-тировки</a:t>
            </a:r>
            <a:r>
              <a:rPr lang="ru-RU" sz="2800" dirty="0"/>
              <a:t>; 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- нахождение кратчайших </a:t>
            </a:r>
            <a:r>
              <a:rPr lang="ru-RU" sz="2800" dirty="0" err="1"/>
              <a:t>пу-тей</a:t>
            </a:r>
            <a:r>
              <a:rPr lang="ru-RU" sz="2800" dirty="0"/>
              <a:t> в графе, </a:t>
            </a:r>
            <a:r>
              <a:rPr lang="en-US" sz="2800" i="1" dirty="0"/>
              <a:t>n</a:t>
            </a:r>
            <a:r>
              <a:rPr lang="ru-RU" sz="2800" dirty="0"/>
              <a:t> – число вершин графа; алгоритм Прима - построение минимального связывающего дерева, </a:t>
            </a:r>
            <a:r>
              <a:rPr lang="en-US" sz="2800" i="1" dirty="0"/>
              <a:t>n</a:t>
            </a:r>
            <a:r>
              <a:rPr lang="ru-RU" sz="2800" dirty="0"/>
              <a:t> – </a:t>
            </a:r>
            <a:r>
              <a:rPr lang="ru-RU" sz="2800" dirty="0" err="1"/>
              <a:t>чис-ло</a:t>
            </a:r>
            <a:r>
              <a:rPr lang="ru-RU" sz="2800" dirty="0"/>
              <a:t> вершин графа. Всякий раз, когда </a:t>
            </a:r>
            <a:r>
              <a:rPr lang="en-US" sz="2800" i="1" dirty="0"/>
              <a:t>n</a:t>
            </a:r>
            <a:r>
              <a:rPr lang="ru-RU" sz="2800" dirty="0"/>
              <a:t> удваивается, время выполнения такого алгоритма увеличивается на множитель четыре.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Алгоритм показывает кубическое  время, если его </a:t>
            </a:r>
            <a:r>
              <a:rPr lang="ru-RU" sz="2800" dirty="0" err="1"/>
              <a:t>поря-док</a:t>
            </a:r>
            <a:r>
              <a:rPr lang="ru-RU" sz="2800" dirty="0"/>
              <a:t> равен </a:t>
            </a:r>
            <a:r>
              <a:rPr lang="ru-RU" sz="2800" dirty="0">
                <a:solidFill>
                  <a:srgbClr val="0000FF"/>
                </a:solidFill>
              </a:rPr>
              <a:t>О(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baseline="30000" dirty="0">
                <a:solidFill>
                  <a:srgbClr val="0000FF"/>
                </a:solidFill>
              </a:rPr>
              <a:t>3</a:t>
            </a:r>
            <a:r>
              <a:rPr lang="ru-RU" sz="2800" dirty="0">
                <a:solidFill>
                  <a:srgbClr val="0000FF"/>
                </a:solidFill>
              </a:rPr>
              <a:t>)</a:t>
            </a:r>
            <a:r>
              <a:rPr lang="ru-RU" sz="2800" dirty="0"/>
              <a:t>, и такие алгоритмы очень медленные. Всякий раз, когда </a:t>
            </a:r>
            <a:r>
              <a:rPr lang="en-US" sz="2800" dirty="0"/>
              <a:t>n</a:t>
            </a:r>
            <a:r>
              <a:rPr lang="ru-RU" sz="2800" dirty="0"/>
              <a:t> удваивается, время выполнения алгоритма увеличивается в восемь раз. Алгоритм </a:t>
            </a:r>
            <a:r>
              <a:rPr lang="ru-RU" sz="2800" dirty="0" err="1"/>
              <a:t>Флойда</a:t>
            </a:r>
            <a:r>
              <a:rPr lang="ru-RU" sz="2800" dirty="0"/>
              <a:t> –</a:t>
            </a:r>
            <a:r>
              <a:rPr lang="ru-RU" sz="2800" dirty="0" err="1"/>
              <a:t>Уоршелла</a:t>
            </a:r>
            <a:r>
              <a:rPr lang="ru-RU" sz="2800" dirty="0"/>
              <a:t> (динамический алгоритм для нахождения кратчайших расстояний между всеми вершинами </a:t>
            </a:r>
            <a:r>
              <a:rPr lang="ru-RU" sz="2800" dirty="0" err="1"/>
              <a:t>взве-шенного</a:t>
            </a:r>
            <a:r>
              <a:rPr lang="ru-RU" sz="2800" dirty="0"/>
              <a:t> ориентированного графа</a:t>
            </a:r>
            <a:r>
              <a:rPr lang="en-US" sz="2800" dirty="0"/>
              <a:t>)</a:t>
            </a:r>
            <a:r>
              <a:rPr lang="ru-RU" sz="2800" dirty="0"/>
              <a:t>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99695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Алгоритм со сложностью </a:t>
            </a:r>
            <a:r>
              <a:rPr lang="ru-RU" sz="2800" dirty="0">
                <a:solidFill>
                  <a:srgbClr val="0000FF"/>
                </a:solidFill>
              </a:rPr>
              <a:t>О(2</a:t>
            </a:r>
            <a:r>
              <a:rPr lang="en-US" sz="2800" baseline="300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) </a:t>
            </a:r>
            <a:r>
              <a:rPr lang="ru-RU" sz="2800" dirty="0"/>
              <a:t>имеет экспоненциальную сложность. Такие алгоритмы выполняются настолько </a:t>
            </a:r>
            <a:r>
              <a:rPr lang="ru-RU" sz="2800" dirty="0" err="1"/>
              <a:t>мед-ленно</a:t>
            </a:r>
            <a:r>
              <a:rPr lang="ru-RU" sz="2800" dirty="0"/>
              <a:t>, что они используются только при малых значениях </a:t>
            </a:r>
            <a:r>
              <a:rPr lang="en-US" sz="2800" i="1" dirty="0"/>
              <a:t>n</a:t>
            </a:r>
            <a:r>
              <a:rPr lang="ru-RU" sz="2800" dirty="0"/>
              <a:t>. Этот тип сложности часто ассоциируется с проблемами, требующими неоднократного поиска  дерева решений.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213518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Алгоритмы со сложностью </a:t>
            </a:r>
            <a:r>
              <a:rPr lang="ru-RU" sz="2800" dirty="0">
                <a:solidFill>
                  <a:srgbClr val="0000FF"/>
                </a:solidFill>
              </a:rPr>
              <a:t>О(</a:t>
            </a:r>
            <a:r>
              <a:rPr lang="en-US" sz="28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!) </a:t>
            </a:r>
            <a:r>
              <a:rPr lang="ru-RU" sz="2800" dirty="0"/>
              <a:t>- факториальные </a:t>
            </a:r>
            <a:r>
              <a:rPr lang="ru-RU" sz="2800" dirty="0" err="1"/>
              <a:t>алгорит-мы</a:t>
            </a:r>
            <a:r>
              <a:rPr lang="ru-RU" sz="2800" dirty="0"/>
              <a:t>, в основном, используются в комбинаторике для </a:t>
            </a:r>
            <a:r>
              <a:rPr lang="ru-RU" sz="2800" dirty="0" err="1"/>
              <a:t>опре-деления</a:t>
            </a:r>
            <a:r>
              <a:rPr lang="ru-RU" sz="2800" dirty="0"/>
              <a:t> числа сочетаний, перестановок.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таблице сравниваются значения </a:t>
            </a:r>
            <a:r>
              <a:rPr lang="en-US" sz="2800" dirty="0"/>
              <a:t>n</a:t>
            </a:r>
            <a:r>
              <a:rPr lang="ru-RU" sz="2800" baseline="30000" dirty="0"/>
              <a:t>2</a:t>
            </a:r>
            <a:r>
              <a:rPr lang="ru-RU" sz="2800" dirty="0"/>
              <a:t> и </a:t>
            </a:r>
            <a:r>
              <a:rPr lang="en-US" sz="2800" dirty="0" err="1"/>
              <a:t>nlog</a:t>
            </a:r>
            <a:r>
              <a:rPr lang="ru-RU" sz="2800" baseline="-25000" dirty="0"/>
              <a:t>2</a:t>
            </a:r>
            <a:r>
              <a:rPr lang="en-US" sz="2800" dirty="0"/>
              <a:t>n</a:t>
            </a:r>
            <a:r>
              <a:rPr lang="ru-RU" sz="2800" dirty="0"/>
              <a:t>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411760" y="548681"/>
          <a:ext cx="3888431" cy="3240361"/>
        </p:xfrm>
        <a:graphic>
          <a:graphicData uri="http://schemas.openxmlformats.org/drawingml/2006/table">
            <a:tbl>
              <a:tblPr/>
              <a:tblGrid>
                <a:gridCol w="9012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786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9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63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2400" baseline="30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 log</a:t>
                      </a:r>
                      <a:r>
                        <a:rPr lang="en-US" sz="240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3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25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11,6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3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33,2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63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10000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664,3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633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1000000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9965,7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871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100000000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132877,1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386104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Заметьте, насколько более эффективным является </a:t>
            </a:r>
            <a:r>
              <a:rPr lang="ru-RU" sz="2800" dirty="0" err="1"/>
              <a:t>алго-ритм</a:t>
            </a:r>
            <a:r>
              <a:rPr lang="ru-RU" sz="2800" dirty="0"/>
              <a:t> сортировки О(</a:t>
            </a:r>
            <a:r>
              <a:rPr lang="en-US" sz="2800" dirty="0" err="1"/>
              <a:t>nlog</a:t>
            </a:r>
            <a:r>
              <a:rPr lang="ru-RU" sz="2800" baseline="-25000" dirty="0"/>
              <a:t>2</a:t>
            </a:r>
            <a:r>
              <a:rPr lang="en-US" sz="2800" dirty="0"/>
              <a:t>n</a:t>
            </a:r>
            <a:r>
              <a:rPr lang="ru-RU" sz="2800" dirty="0"/>
              <a:t>), чем обменная сортировка. Например, в случае со списком из 10 000 элементов </a:t>
            </a:r>
            <a:r>
              <a:rPr lang="ru-RU" sz="2800" dirty="0" err="1"/>
              <a:t>ко-личество</a:t>
            </a:r>
            <a:r>
              <a:rPr lang="ru-RU" sz="2800" dirty="0"/>
              <a:t> сравнений для обменной сортировки </a:t>
            </a:r>
            <a:r>
              <a:rPr lang="ru-RU" sz="2800" dirty="0" err="1"/>
              <a:t>ограничи-вается</a:t>
            </a:r>
            <a:r>
              <a:rPr lang="ru-RU" sz="2800" dirty="0"/>
              <a:t> величиной </a:t>
            </a:r>
            <a:r>
              <a:rPr lang="ru-RU" sz="2800" dirty="0">
                <a:solidFill>
                  <a:srgbClr val="0000FF"/>
                </a:solidFill>
              </a:rPr>
              <a:t>100 000 000</a:t>
            </a:r>
            <a:r>
              <a:rPr lang="ru-RU" sz="2800" dirty="0"/>
              <a:t>, тогда как более </a:t>
            </a:r>
            <a:r>
              <a:rPr lang="ru-RU" sz="2800" dirty="0" err="1"/>
              <a:t>эффектив-ный</a:t>
            </a:r>
            <a:r>
              <a:rPr lang="ru-RU" sz="2800" dirty="0"/>
              <a:t> алгоритм имеет количество сравнений, ограниченное величиной </a:t>
            </a:r>
            <a:r>
              <a:rPr lang="ru-RU" sz="2800" dirty="0">
                <a:solidFill>
                  <a:srgbClr val="0000FF"/>
                </a:solidFill>
              </a:rPr>
              <a:t>132 000.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следующей таблице приводятся линейный, </a:t>
            </a:r>
            <a:r>
              <a:rPr lang="ru-RU" sz="2800" dirty="0" err="1"/>
              <a:t>квадратич-ный</a:t>
            </a:r>
            <a:r>
              <a:rPr lang="ru-RU" sz="2800" dirty="0"/>
              <a:t>, кубический, экспоненциальный и логарифмический порядки величины для выбранных значений </a:t>
            </a:r>
            <a:r>
              <a:rPr lang="en-US" sz="2800" dirty="0"/>
              <a:t>n</a:t>
            </a:r>
            <a:r>
              <a:rPr lang="ru-RU" sz="2800" dirty="0"/>
              <a:t>. 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251520" y="1556792"/>
          <a:ext cx="8712968" cy="4511940"/>
        </p:xfrm>
        <a:graphic>
          <a:graphicData uri="http://schemas.openxmlformats.org/drawingml/2006/table">
            <a:tbl>
              <a:tblPr/>
              <a:tblGrid>
                <a:gridCol w="1099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37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3079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l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о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n l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о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g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baseline="30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2400" baseline="300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baseline="30000" dirty="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0031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512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256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256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4096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65536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5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160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1024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32768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4294967296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128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7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896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16384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2097152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3.4 х 10</a:t>
                      </a:r>
                      <a:r>
                        <a:rPr lang="en-US" sz="2400" baseline="30000" dirty="0">
                          <a:latin typeface="Times New Roman"/>
                          <a:ea typeface="Times New Roman"/>
                        </a:rPr>
                        <a:t>38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1024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10240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1048576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1073741824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1.8 х 10</a:t>
                      </a:r>
                      <a:r>
                        <a:rPr lang="en-US" sz="2400" baseline="30000" dirty="0">
                          <a:latin typeface="Times New Roman"/>
                          <a:ea typeface="Times New Roman"/>
                        </a:rPr>
                        <a:t>308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 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65536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1048576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4294967296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Times New Roman"/>
                        </a:rPr>
                        <a:t>2.8 х 10</a:t>
                      </a:r>
                      <a:r>
                        <a:rPr lang="en-US" sz="2400" baseline="30000">
                          <a:latin typeface="Times New Roman"/>
                          <a:ea typeface="Times New Roman"/>
                        </a:rPr>
                        <a:t>14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 New Roman"/>
                          <a:ea typeface="Times New Roman"/>
                        </a:rPr>
                        <a:t>Избегайте</a:t>
                      </a:r>
                      <a:r>
                        <a:rPr lang="en-US" sz="2400" dirty="0">
                          <a:latin typeface="Times New Roman"/>
                          <a:ea typeface="Times New Roman"/>
                        </a:rPr>
                        <a:t>!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 таблицы очевидно, что следует избегать использования кубических и экспоненциальных алгоритмов, если только значение </a:t>
            </a:r>
            <a:r>
              <a:rPr lang="en-US" sz="2800" i="1" dirty="0"/>
              <a:t>n</a:t>
            </a:r>
            <a:r>
              <a:rPr lang="ru-RU" sz="2800" dirty="0"/>
              <a:t> не мало.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40768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Важность проведения резкой границы между </a:t>
            </a:r>
            <a:r>
              <a:rPr lang="ru-RU" sz="2800" dirty="0" err="1"/>
              <a:t>полино-миальными</a:t>
            </a:r>
            <a:r>
              <a:rPr lang="ru-RU" sz="2800" dirty="0"/>
              <a:t> и экспоненциальными алгоритмами вытекает из сопоставления числовых примеров роста допустимого размера задачи с увеличением быстродействия Б </a:t>
            </a:r>
            <a:r>
              <a:rPr lang="ru-RU" sz="2800" dirty="0" err="1"/>
              <a:t>исполь-зуемых</a:t>
            </a:r>
            <a:r>
              <a:rPr lang="ru-RU" sz="2800" dirty="0"/>
              <a:t> ЭВМ (в табл. указаны размеры задач, решаемых за одно и то же время </a:t>
            </a:r>
            <a:r>
              <a:rPr lang="ru-RU" sz="2800" i="1" dirty="0"/>
              <a:t>Т </a:t>
            </a:r>
            <a:r>
              <a:rPr lang="ru-RU" sz="2800" dirty="0"/>
              <a:t>на</a:t>
            </a:r>
            <a:r>
              <a:rPr lang="ru-RU" sz="2800" i="1" dirty="0"/>
              <a:t> </a:t>
            </a:r>
            <a:r>
              <a:rPr lang="ru-RU" sz="2800" dirty="0"/>
              <a:t>ЭВМ с быстродействием Б</a:t>
            </a:r>
            <a:r>
              <a:rPr lang="ru-RU" sz="2800" baseline="-25000" dirty="0"/>
              <a:t>1</a:t>
            </a:r>
            <a:r>
              <a:rPr lang="ru-RU" sz="2800" dirty="0"/>
              <a:t> при различных зависимостях сложности </a:t>
            </a:r>
            <a:r>
              <a:rPr lang="ru-RU" sz="2800" i="1" dirty="0"/>
              <a:t>Q </a:t>
            </a:r>
            <a:r>
              <a:rPr lang="ru-RU" sz="2800" dirty="0"/>
              <a:t>от размера </a:t>
            </a:r>
            <a:r>
              <a:rPr lang="en-US" sz="2800" i="1" dirty="0"/>
              <a:t>n</a:t>
            </a:r>
            <a:r>
              <a:rPr lang="ru-RU" sz="2800" i="1" dirty="0"/>
              <a:t>). 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619672" y="4437112"/>
          <a:ext cx="5760640" cy="2088230"/>
        </p:xfrm>
        <a:graphic>
          <a:graphicData uri="http://schemas.openxmlformats.org/drawingml/2006/table">
            <a:tbl>
              <a:tblPr/>
              <a:tblGrid>
                <a:gridCol w="11078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55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2482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7247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176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i="1" dirty="0">
                          <a:latin typeface="Times New Roman"/>
                          <a:ea typeface="Times New Roman"/>
                        </a:rPr>
                        <a:t>Q(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dirty="0">
                          <a:latin typeface="Times New Roman"/>
                          <a:ea typeface="Times New Roman"/>
                        </a:rPr>
                        <a:t>)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en-US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en-US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 = 100 Б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з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 = l</a:t>
                      </a:r>
                      <a:r>
                        <a:rPr lang="en-US" sz="2400">
                          <a:latin typeface="Times New Roman"/>
                          <a:ea typeface="Times New Roman"/>
                        </a:rPr>
                        <a:t>000 </a:t>
                      </a:r>
                      <a:r>
                        <a:rPr lang="ru-RU" sz="2400">
                          <a:latin typeface="Times New Roman"/>
                          <a:ea typeface="Times New Roman"/>
                        </a:rPr>
                        <a:t>Б</a:t>
                      </a:r>
                      <a:r>
                        <a:rPr lang="en-US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2400" i="1" baseline="-25000" dirty="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100</a:t>
                      </a: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1000</a:t>
                      </a: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1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2400" i="1" baseline="30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en-US" sz="2400" i="1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baseline="-25000" dirty="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31,6</a:t>
                      </a: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baseline="-25000">
                          <a:latin typeface="Times New Roman"/>
                          <a:ea typeface="Times New Roman"/>
                        </a:rPr>
                        <a:t>2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30000">
                          <a:latin typeface="Times New Roman"/>
                          <a:ea typeface="Times New Roman"/>
                        </a:rPr>
                        <a:t>з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>
                          <a:latin typeface="Times New Roman"/>
                          <a:ea typeface="Times New Roman"/>
                        </a:rPr>
                        <a:t>з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4,64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 dirty="0" err="1">
                          <a:latin typeface="Times New Roman"/>
                          <a:ea typeface="Times New Roman"/>
                        </a:rPr>
                        <a:t>з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10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 dirty="0">
                          <a:latin typeface="Times New Roman"/>
                          <a:ea typeface="Times New Roman"/>
                        </a:rPr>
                        <a:t>3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2</a:t>
                      </a:r>
                      <a:r>
                        <a:rPr lang="en-US" sz="2400" i="1" baseline="30000"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>
                          <a:latin typeface="Times New Roman"/>
                          <a:ea typeface="Times New Roman"/>
                        </a:rPr>
                        <a:t>6,64 + </a:t>
                      </a:r>
                      <a:r>
                        <a:rPr lang="en-US" sz="2400" i="1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latin typeface="Times New Roman"/>
                          <a:ea typeface="Times New Roman"/>
                        </a:rPr>
                        <a:t>9,97 + </a:t>
                      </a:r>
                      <a:r>
                        <a:rPr lang="en-US" sz="2400" i="1" dirty="0">
                          <a:latin typeface="Times New Roman"/>
                          <a:ea typeface="Times New Roman"/>
                        </a:rPr>
                        <a:t>n</a:t>
                      </a:r>
                      <a:r>
                        <a:rPr lang="ru-RU" sz="2400" i="1" baseline="-25000" dirty="0">
                          <a:latin typeface="Times New Roman"/>
                          <a:ea typeface="Times New Roman"/>
                        </a:rPr>
                        <a:t>4</a:t>
                      </a:r>
                      <a:endParaRPr lang="ru-RU" sz="2400" dirty="0"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Эти примеры показывают, что, выбирая ЭВМ в </a:t>
            </a:r>
            <a:r>
              <a:rPr lang="ru-RU" sz="2400" i="1" dirty="0"/>
              <a:t>К </a:t>
            </a:r>
            <a:r>
              <a:rPr lang="ru-RU" sz="2400" dirty="0"/>
              <a:t>раз</a:t>
            </a:r>
            <a:r>
              <a:rPr lang="ru-RU" sz="2400" i="1" dirty="0"/>
              <a:t> </a:t>
            </a:r>
            <a:r>
              <a:rPr lang="ru-RU" sz="2400" dirty="0"/>
              <a:t>более </a:t>
            </a:r>
            <a:r>
              <a:rPr lang="ru-RU" sz="2400" dirty="0" err="1"/>
              <a:t>быстро-действующую</a:t>
            </a:r>
            <a:r>
              <a:rPr lang="ru-RU" sz="2400" dirty="0"/>
              <a:t>, получаем увеличение размера решаемых задач при линейных алгоритмах в </a:t>
            </a:r>
            <a:r>
              <a:rPr lang="ru-RU" sz="2400" i="1" dirty="0"/>
              <a:t>К </a:t>
            </a:r>
            <a:r>
              <a:rPr lang="ru-RU" sz="2400" dirty="0"/>
              <a:t>раз</a:t>
            </a:r>
            <a:r>
              <a:rPr lang="ru-RU" sz="2400" i="1" dirty="0"/>
              <a:t>, </a:t>
            </a:r>
            <a:r>
              <a:rPr lang="ru-RU" sz="2400" dirty="0"/>
              <a:t>при квадратичных алгоритмах в </a:t>
            </a:r>
            <a:r>
              <a:rPr lang="ru-RU" sz="2400" i="1" dirty="0">
                <a:solidFill>
                  <a:srgbClr val="0000FF"/>
                </a:solidFill>
              </a:rPr>
              <a:t>К</a:t>
            </a:r>
            <a:r>
              <a:rPr lang="ru-RU" sz="2400" i="1" baseline="30000" dirty="0">
                <a:solidFill>
                  <a:srgbClr val="0000FF"/>
                </a:solidFill>
              </a:rPr>
              <a:t>1/2</a:t>
            </a:r>
            <a:r>
              <a:rPr lang="ru-RU" sz="2400" dirty="0"/>
              <a:t> раз</a:t>
            </a:r>
            <a:r>
              <a:rPr lang="ru-RU" sz="2400" i="1" dirty="0"/>
              <a:t> </a:t>
            </a:r>
            <a:r>
              <a:rPr lang="ru-RU" sz="2400" dirty="0"/>
              <a:t>и т. д.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72585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Иначе обстоит дело с неэффективными алгоритмами. Так, в случае сложности </a:t>
            </a:r>
            <a:r>
              <a:rPr lang="ru-RU" sz="2800" dirty="0">
                <a:solidFill>
                  <a:srgbClr val="0000FF"/>
                </a:solidFill>
              </a:rPr>
              <a:t>2</a:t>
            </a:r>
            <a:r>
              <a:rPr lang="en-US" sz="2800" i="1" baseline="30000" dirty="0">
                <a:solidFill>
                  <a:srgbClr val="0000FF"/>
                </a:solidFill>
              </a:rPr>
              <a:t>n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для одного и того же процессорного времени размер задачи увеличивается только на </a:t>
            </a:r>
            <a:r>
              <a:rPr lang="en-US" sz="2800" i="1" dirty="0"/>
              <a:t>l</a:t>
            </a:r>
            <a:r>
              <a:rPr lang="ru-RU" sz="2800" i="1" dirty="0" err="1">
                <a:solidFill>
                  <a:srgbClr val="0000FF"/>
                </a:solidFill>
              </a:rPr>
              <a:t>gK</a:t>
            </a:r>
            <a:r>
              <a:rPr lang="ru-RU" sz="2800" i="1" dirty="0">
                <a:solidFill>
                  <a:srgbClr val="0000FF"/>
                </a:solidFill>
              </a:rPr>
              <a:t> / </a:t>
            </a:r>
            <a:r>
              <a:rPr lang="en-US" sz="2800" i="1" dirty="0">
                <a:solidFill>
                  <a:srgbClr val="0000FF"/>
                </a:solidFill>
              </a:rPr>
              <a:t>l</a:t>
            </a:r>
            <a:r>
              <a:rPr lang="ru-RU" sz="2800" i="1" dirty="0">
                <a:solidFill>
                  <a:srgbClr val="0000FF"/>
                </a:solidFill>
              </a:rPr>
              <a:t>g</a:t>
            </a:r>
            <a:r>
              <a:rPr lang="ru-RU" sz="2800" dirty="0">
                <a:solidFill>
                  <a:srgbClr val="0000FF"/>
                </a:solidFill>
              </a:rPr>
              <a:t>2 </a:t>
            </a:r>
            <a:r>
              <a:rPr lang="ru-RU" sz="2800" dirty="0"/>
              <a:t>единиц. Следовательно, переходя от ЭВМ с Б</a:t>
            </a:r>
            <a:r>
              <a:rPr lang="ru-RU" sz="2800" baseline="-25000" dirty="0"/>
              <a:t>1</a:t>
            </a:r>
            <a:r>
              <a:rPr lang="ru-RU" sz="2800" dirty="0"/>
              <a:t> = 1 </a:t>
            </a:r>
            <a:r>
              <a:rPr lang="ru-RU" sz="2800" dirty="0" err="1"/>
              <a:t>Гфлопс</a:t>
            </a:r>
            <a:r>
              <a:rPr lang="ru-RU" sz="2800" dirty="0"/>
              <a:t> к суперЭВМ с Б</a:t>
            </a:r>
            <a:r>
              <a:rPr lang="ru-RU" sz="2800" baseline="-25000" dirty="0"/>
              <a:t>3</a:t>
            </a:r>
            <a:r>
              <a:rPr lang="ru-RU" sz="2800" dirty="0"/>
              <a:t> = 1 </a:t>
            </a:r>
            <a:r>
              <a:rPr lang="ru-RU" sz="2800" dirty="0" err="1"/>
              <a:t>Тфлопс</a:t>
            </a:r>
            <a:r>
              <a:rPr lang="ru-RU" sz="2800" dirty="0"/>
              <a:t>, можно увеличить размер </a:t>
            </a:r>
            <a:r>
              <a:rPr lang="ru-RU" sz="2800" dirty="0" err="1"/>
              <a:t>реша-емой</a:t>
            </a:r>
            <a:r>
              <a:rPr lang="ru-RU" sz="2800" dirty="0"/>
              <a:t> задачи только на 10.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414908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Исследования сложности алгоритмов позволили </a:t>
            </a:r>
            <a:r>
              <a:rPr lang="ru-RU" sz="2800" dirty="0" err="1"/>
              <a:t>по-ново-му</a:t>
            </a:r>
            <a:r>
              <a:rPr lang="ru-RU" sz="2800" dirty="0"/>
              <a:t> взглянуть на решение многих классических </a:t>
            </a:r>
            <a:r>
              <a:rPr lang="ru-RU" sz="2800" dirty="0" err="1"/>
              <a:t>математи-ческих</a:t>
            </a:r>
            <a:r>
              <a:rPr lang="ru-RU" sz="2800" dirty="0"/>
              <a:t> задач и найти для ряда таких задач (умножение многочленов и матриц, решение линейных систем </a:t>
            </a:r>
            <a:r>
              <a:rPr lang="ru-RU" sz="2800" dirty="0" err="1"/>
              <a:t>урав-нений</a:t>
            </a:r>
            <a:r>
              <a:rPr lang="ru-RU" sz="2800" dirty="0"/>
              <a:t> и др.) решения, требующие меньше ресурсов, нежели традиционные.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63" y="116632"/>
            <a:ext cx="8797592" cy="764704"/>
          </a:xfrm>
        </p:spPr>
        <p:txBody>
          <a:bodyPr/>
          <a:lstStyle/>
          <a:p>
            <a:r>
              <a:rPr lang="ru-RU" dirty="0"/>
              <a:t>Классификация алгоритмов</a:t>
            </a:r>
          </a:p>
        </p:txBody>
      </p:sp>
      <p:pic>
        <p:nvPicPr>
          <p:cNvPr id="3074" name="Picture 2" descr="C:\Users\79819\Desktop\Screenshot_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378" y="1961456"/>
            <a:ext cx="907942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0378" y="1006767"/>
            <a:ext cx="89341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Для того, чтобы визуально представить себе различную скорость роста функций, достаточно взглянуть на следующий график: </a:t>
            </a:r>
          </a:p>
        </p:txBody>
      </p:sp>
    </p:spTree>
    <p:extLst>
      <p:ext uri="{BB962C8B-B14F-4D97-AF65-F5344CB8AC3E}">
        <p14:creationId xmlns:p14="http://schemas.microsoft.com/office/powerpoint/2010/main" xmlns="" val="14305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64704"/>
          </a:xfrm>
        </p:spPr>
        <p:txBody>
          <a:bodyPr/>
          <a:lstStyle/>
          <a:p>
            <a:r>
              <a:rPr lang="ru-RU" dirty="0"/>
              <a:t>Зачем оценивать алгоритмы?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Время выполнения алгоритма с определённой сложностью в зависимости от размера входных данных при скорости </a:t>
            </a:r>
            <a:r>
              <a:rPr lang="ru-RU" sz="2800" b="1" dirty="0"/>
              <a:t>10</a:t>
            </a:r>
            <a:r>
              <a:rPr lang="ru-RU" sz="2800" b="1" baseline="30000" dirty="0"/>
              <a:t>6</a:t>
            </a:r>
            <a:r>
              <a:rPr lang="ru-RU" sz="2800" b="1" dirty="0"/>
              <a:t> </a:t>
            </a:r>
            <a:r>
              <a:rPr lang="ru-RU" sz="2800" dirty="0"/>
              <a:t>операций в секунду:</a:t>
            </a:r>
            <a:endParaRPr lang="ru-RU" dirty="0"/>
          </a:p>
        </p:txBody>
      </p:sp>
      <p:pic>
        <p:nvPicPr>
          <p:cNvPr id="6146" name="Picture 2" descr="C:\Users\79819\Desktop\Screenshot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362" y="2420888"/>
            <a:ext cx="8954561" cy="324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624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5594"/>
            <a:ext cx="9144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Подобными моделями алгоритмических преобразований символьной информации являются: </a:t>
            </a:r>
          </a:p>
          <a:p>
            <a:r>
              <a:rPr lang="ru-RU" sz="2800" dirty="0"/>
              <a:t>- конечные автоматы;</a:t>
            </a:r>
          </a:p>
          <a:p>
            <a:r>
              <a:rPr lang="ru-RU" sz="2800" dirty="0"/>
              <a:t>- машина Тьюринга;</a:t>
            </a:r>
          </a:p>
          <a:p>
            <a:r>
              <a:rPr lang="ru-RU" sz="2800" dirty="0"/>
              <a:t>- машина Поста;</a:t>
            </a:r>
          </a:p>
          <a:p>
            <a:r>
              <a:rPr lang="ru-RU" sz="2800" dirty="0"/>
              <a:t>- ассоциативное исчисление или нормальные алгоритмы Маркова;</a:t>
            </a:r>
          </a:p>
          <a:p>
            <a:r>
              <a:rPr lang="ru-RU" sz="2800" dirty="0"/>
              <a:t>- рекурсивные функции.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556173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Некоторые из этих моделей лежат в основе методов программирования и используются  в алгоритмических языках.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013176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 современной </a:t>
            </a:r>
            <a:r>
              <a:rPr lang="ru-RU" sz="2800" b="1" dirty="0">
                <a:solidFill>
                  <a:srgbClr val="0000FF"/>
                </a:solidFill>
              </a:rPr>
              <a:t>программной инженерии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алгоритмы, как методы решения задач, по сравнению с традиционной математикой  занимают ведущее место.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solidFill>
                  <a:srgbClr val="FF0000"/>
                </a:solidFill>
              </a:rPr>
              <a:t>РЕГУЛЯРНЫЕ ЯЗЫКИ</a:t>
            </a:r>
            <a:endParaRPr lang="ru-RU" sz="2800" dirty="0">
              <a:solidFill>
                <a:srgbClr val="FF0000"/>
              </a:solidFill>
            </a:endParaRPr>
          </a:p>
          <a:p>
            <a:r>
              <a:rPr lang="ru-RU" sz="800" dirty="0"/>
              <a:t> </a:t>
            </a:r>
          </a:p>
          <a:p>
            <a:r>
              <a:rPr lang="ru-RU" sz="2800" dirty="0"/>
              <a:t>Для того, чтобы представить формальное описание </a:t>
            </a:r>
            <a:r>
              <a:rPr lang="ru-RU" sz="2800" dirty="0" err="1"/>
              <a:t>алго-ритма</a:t>
            </a:r>
            <a:r>
              <a:rPr lang="ru-RU" sz="2800" dirty="0"/>
              <a:t> необходимо формальное описание решаемой </a:t>
            </a:r>
            <a:r>
              <a:rPr lang="ru-RU" sz="2800" dirty="0" err="1"/>
              <a:t>зада-чи</a:t>
            </a:r>
            <a:r>
              <a:rPr lang="ru-RU" sz="2800" dirty="0"/>
              <a:t>. В большинстве случаев описание задачи </a:t>
            </a:r>
            <a:r>
              <a:rPr lang="ru-RU" sz="2800" dirty="0" err="1"/>
              <a:t>неформаль-ное</a:t>
            </a:r>
            <a:r>
              <a:rPr lang="ru-RU" sz="2800" dirty="0"/>
              <a:t> (вербальное) и переход к алгоритму неформальный и требует верификации и тестирования и многократных </a:t>
            </a:r>
            <a:r>
              <a:rPr lang="ru-RU" sz="2800" dirty="0" err="1"/>
              <a:t>ите-раций</a:t>
            </a:r>
            <a:r>
              <a:rPr lang="ru-RU" sz="2800" dirty="0"/>
              <a:t> для приближения к решению.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98455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Верификация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(от </a:t>
            </a:r>
            <a:r>
              <a:rPr lang="ru-RU" sz="2800" u="sng" dirty="0">
                <a:hlinkClick r:id="rId2"/>
              </a:rPr>
              <a:t>лат.</a:t>
            </a:r>
            <a:r>
              <a:rPr lang="ru-RU" sz="2800" dirty="0"/>
              <a:t> </a:t>
            </a:r>
            <a:r>
              <a:rPr lang="ru-RU" sz="2800" i="1" dirty="0" err="1"/>
              <a:t>verus</a:t>
            </a:r>
            <a:r>
              <a:rPr lang="ru-RU" sz="2800" dirty="0"/>
              <a:t> – «истинный» и </a:t>
            </a:r>
            <a:r>
              <a:rPr lang="ru-RU" sz="2800" i="1" dirty="0" err="1"/>
              <a:t>facere</a:t>
            </a:r>
            <a:r>
              <a:rPr lang="ru-RU" sz="2800" dirty="0"/>
              <a:t> – «</a:t>
            </a:r>
            <a:r>
              <a:rPr lang="ru-RU" sz="2800" dirty="0" err="1"/>
              <a:t>де-лать</a:t>
            </a:r>
            <a:r>
              <a:rPr lang="ru-RU" sz="2800" dirty="0"/>
              <a:t>») – проверка, способ подтверждения каких-либо </a:t>
            </a:r>
            <a:r>
              <a:rPr lang="ru-RU" sz="2800" dirty="0" err="1"/>
              <a:t>тео-ретических</a:t>
            </a:r>
            <a:r>
              <a:rPr lang="ru-RU" sz="2800" dirty="0"/>
              <a:t> положений, алгоритмов, программ и процедур путем их сопоставления с опытными (эталонными или эмпирическими) данными, алгоритмами и программами.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558924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00FF"/>
                </a:solidFill>
              </a:rPr>
              <a:t>Тестирование</a:t>
            </a:r>
            <a:r>
              <a:rPr lang="ru-RU" sz="2800" dirty="0"/>
              <a:t> применяется для определения соответствия предмета испытания заданным спецификациям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 сожалению, теория алгоритмов не дает и не может дать  как универсального, формального способа описания </a:t>
            </a:r>
            <a:r>
              <a:rPr lang="ru-RU" sz="2800" dirty="0" err="1"/>
              <a:t>зада-чи</a:t>
            </a:r>
            <a:r>
              <a:rPr lang="ru-RU" sz="2800" dirty="0"/>
              <a:t>, так и ее алгоритмического решения. Однако ценность теории состоит в том, что она дает примеры таких </a:t>
            </a:r>
            <a:r>
              <a:rPr lang="ru-RU" sz="2800" dirty="0" err="1"/>
              <a:t>описа-ний</a:t>
            </a:r>
            <a:r>
              <a:rPr lang="ru-RU" sz="2800" dirty="0"/>
              <a:t> и дает определение алгоритмически неразрешимых задач.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636912"/>
            <a:ext cx="9144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Один из примеров представлен регулярным языком, и задача формулируется как разработка алгоритма для распознавания принадлежности любого предложения к конкретному регулярному языку. Доказывается, что регулярный язык может быть формально преобразован в </a:t>
            </a:r>
            <a:r>
              <a:rPr lang="ru-RU" sz="2800" b="1" dirty="0">
                <a:solidFill>
                  <a:srgbClr val="0000FF"/>
                </a:solidFill>
              </a:rPr>
              <a:t>модель алгоритма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решения этой задачи за конечное число шагов. Этой моделью является </a:t>
            </a:r>
            <a:r>
              <a:rPr lang="ru-RU" sz="2800" b="1" dirty="0">
                <a:solidFill>
                  <a:srgbClr val="0000FF"/>
                </a:solidFill>
              </a:rPr>
              <a:t>конечный автомат.</a:t>
            </a:r>
            <a:endParaRPr lang="ru-RU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>
                <a:solidFill>
                  <a:srgbClr val="0000FF"/>
                </a:solidFill>
              </a:rPr>
              <a:t>Алфавит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 языка обозначается как конечное множество символов. Например: </a:t>
            </a:r>
            <a:r>
              <a:rPr lang="ru-RU" sz="2800" b="1" dirty="0">
                <a:solidFill>
                  <a:srgbClr val="0000FF"/>
                </a:solidFill>
              </a:rPr>
              <a:t>Σ={</a:t>
            </a:r>
            <a:r>
              <a:rPr lang="en-US" sz="2800" b="1" dirty="0">
                <a:solidFill>
                  <a:srgbClr val="0000FF"/>
                </a:solidFill>
              </a:rPr>
              <a:t>a</a:t>
            </a:r>
            <a:r>
              <a:rPr lang="ru-RU" sz="2800" b="1" dirty="0">
                <a:solidFill>
                  <a:srgbClr val="0000FF"/>
                </a:solidFill>
              </a:rPr>
              <a:t>,</a:t>
            </a:r>
            <a:r>
              <a:rPr lang="en-US" sz="2800" b="1" dirty="0">
                <a:solidFill>
                  <a:srgbClr val="0000FF"/>
                </a:solidFill>
              </a:rPr>
              <a:t>b</a:t>
            </a:r>
            <a:r>
              <a:rPr lang="ru-RU" sz="2800" b="1" dirty="0">
                <a:solidFill>
                  <a:srgbClr val="0000FF"/>
                </a:solidFill>
              </a:rPr>
              <a:t>,</a:t>
            </a:r>
            <a:r>
              <a:rPr lang="en-US" sz="2800" b="1" dirty="0">
                <a:solidFill>
                  <a:srgbClr val="0000FF"/>
                </a:solidFill>
              </a:rPr>
              <a:t>c</a:t>
            </a:r>
            <a:r>
              <a:rPr lang="ru-RU" sz="2800" b="1" dirty="0">
                <a:solidFill>
                  <a:srgbClr val="0000FF"/>
                </a:solidFill>
              </a:rPr>
              <a:t>,</a:t>
            </a:r>
            <a:r>
              <a:rPr lang="en-US" sz="2800" b="1" dirty="0">
                <a:solidFill>
                  <a:srgbClr val="0000FF"/>
                </a:solidFill>
              </a:rPr>
              <a:t>d</a:t>
            </a:r>
            <a:r>
              <a:rPr lang="ru-RU" sz="2800" b="1" dirty="0">
                <a:solidFill>
                  <a:srgbClr val="0000FF"/>
                </a:solidFill>
              </a:rPr>
              <a:t>}, Σ={0,1}</a:t>
            </a:r>
            <a:r>
              <a:rPr lang="ru-RU" sz="28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Символ и цепочка символов образуют слово – 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0, </a:t>
            </a:r>
            <a:r>
              <a:rPr lang="en-US" sz="2800" dirty="0" err="1"/>
              <a:t>abbcd</a:t>
            </a:r>
            <a:r>
              <a:rPr lang="ru-RU" sz="2800" dirty="0"/>
              <a:t>,  0111000.</a:t>
            </a:r>
          </a:p>
          <a:p>
            <a:r>
              <a:rPr lang="ru-RU" sz="2800" dirty="0"/>
              <a:t>Пустое слово </a:t>
            </a:r>
            <a:r>
              <a:rPr lang="ru-RU" sz="2800" b="1" dirty="0"/>
              <a:t>(</a:t>
            </a:r>
            <a:r>
              <a:rPr lang="ru-RU" sz="2800" b="1" dirty="0">
                <a:solidFill>
                  <a:srgbClr val="0000FF"/>
                </a:solidFill>
              </a:rPr>
              <a:t>е</a:t>
            </a:r>
            <a:r>
              <a:rPr lang="ru-RU" sz="2800" b="1" dirty="0"/>
              <a:t>)</a:t>
            </a:r>
            <a:r>
              <a:rPr lang="ru-RU" sz="2800" dirty="0"/>
              <a:t> не содержит символов.</a:t>
            </a:r>
          </a:p>
          <a:p>
            <a:r>
              <a:rPr lang="ru-RU" sz="2800" dirty="0"/>
              <a:t>Множество слов </a:t>
            </a:r>
            <a:r>
              <a:rPr lang="en-US" sz="2800" b="1" dirty="0">
                <a:solidFill>
                  <a:srgbClr val="0000FF"/>
                </a:solidFill>
              </a:rPr>
              <a:t>S</a:t>
            </a:r>
            <a:r>
              <a:rPr lang="ru-RU" sz="2800" dirty="0"/>
              <a:t>={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 err="1"/>
              <a:t>ab</a:t>
            </a:r>
            <a:r>
              <a:rPr lang="ru-RU" sz="2800" dirty="0"/>
              <a:t>, </a:t>
            </a:r>
            <a:r>
              <a:rPr lang="en-US" sz="2800" dirty="0" err="1"/>
              <a:t>aaa</a:t>
            </a:r>
            <a:r>
              <a:rPr lang="ru-RU" sz="2800" dirty="0"/>
              <a:t>, </a:t>
            </a:r>
            <a:r>
              <a:rPr lang="en-US" sz="2800" dirty="0" err="1"/>
              <a:t>bc</a:t>
            </a:r>
            <a:r>
              <a:rPr lang="ru-RU" sz="2800" dirty="0"/>
              <a:t>} в алфавите </a:t>
            </a:r>
            <a:r>
              <a:rPr lang="ru-RU" sz="2800" b="1" dirty="0">
                <a:solidFill>
                  <a:srgbClr val="0000FF"/>
                </a:solidFill>
              </a:rPr>
              <a:t>Σ</a:t>
            </a:r>
            <a:r>
              <a:rPr lang="ru-RU" sz="2800" dirty="0"/>
              <a:t>  называют языком </a:t>
            </a:r>
            <a:r>
              <a:rPr lang="en-US" sz="2800" dirty="0">
                <a:solidFill>
                  <a:srgbClr val="0000FF"/>
                </a:solidFill>
              </a:rPr>
              <a:t>L</a:t>
            </a:r>
            <a:r>
              <a:rPr lang="ru-RU" sz="2800" dirty="0">
                <a:solidFill>
                  <a:srgbClr val="0000FF"/>
                </a:solidFill>
              </a:rPr>
              <a:t>(</a:t>
            </a:r>
            <a:r>
              <a:rPr lang="ru-RU" sz="2800" b="1" dirty="0">
                <a:solidFill>
                  <a:srgbClr val="0000FF"/>
                </a:solidFill>
              </a:rPr>
              <a:t>Σ).</a:t>
            </a:r>
            <a:endParaRPr lang="ru-RU" sz="2800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212976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Языки </a:t>
            </a:r>
            <a:r>
              <a:rPr lang="en-US" sz="2800" dirty="0"/>
              <a:t>S</a:t>
            </a:r>
            <a:r>
              <a:rPr lang="ru-RU" sz="2800" dirty="0"/>
              <a:t>=</a:t>
            </a:r>
            <a:r>
              <a:rPr lang="en-US" sz="2800" dirty="0"/>
              <a:t>L</a:t>
            </a:r>
            <a:r>
              <a:rPr lang="ru-RU" sz="2800" dirty="0"/>
              <a:t>(</a:t>
            </a:r>
            <a:r>
              <a:rPr lang="ru-RU" sz="2800" b="1" dirty="0"/>
              <a:t>Σ</a:t>
            </a:r>
            <a:r>
              <a:rPr lang="ru-RU" sz="2800" dirty="0"/>
              <a:t>) могут содержать неограниченное число слов, для их определения используют различные формальные правила. В простейшем случае это </a:t>
            </a:r>
            <a:r>
              <a:rPr lang="ru-RU" sz="2800" b="1" dirty="0">
                <a:solidFill>
                  <a:srgbClr val="0000FF"/>
                </a:solidFill>
              </a:rPr>
              <a:t>алгебраическая формула</a:t>
            </a:r>
            <a:r>
              <a:rPr lang="ru-RU" sz="2800" dirty="0">
                <a:solidFill>
                  <a:srgbClr val="0000FF"/>
                </a:solidFill>
              </a:rPr>
              <a:t>,</a:t>
            </a:r>
            <a:r>
              <a:rPr lang="ru-RU" sz="2800" dirty="0"/>
              <a:t> которая содержит операции формирования слов из символов алфавита и ранее полученных слов.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28600" y="566124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Рассмотрим следующие операции формирования новых множеств из существующих множеств слов: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657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1) Символы алфавита могут соединяться </a:t>
            </a:r>
            <a:r>
              <a:rPr lang="ru-RU" sz="2800" b="1" dirty="0">
                <a:solidFill>
                  <a:srgbClr val="0000FF"/>
                </a:solidFill>
              </a:rPr>
              <a:t>конкатенацией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(сцепление, соединение)</a:t>
            </a:r>
            <a:r>
              <a:rPr lang="ru-RU" sz="2800" b="1" i="1" dirty="0"/>
              <a:t> </a:t>
            </a:r>
            <a:r>
              <a:rPr lang="ru-RU" sz="2800" dirty="0"/>
              <a:t>в цепочки символов-слов, </a:t>
            </a:r>
            <a:r>
              <a:rPr lang="ru-RU" sz="2800" dirty="0" err="1"/>
              <a:t>кото-рые</a:t>
            </a:r>
            <a:r>
              <a:rPr lang="ru-RU" sz="2800" dirty="0"/>
              <a:t> соединяются в новые слова.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700808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Конкатенация  двух слов </a:t>
            </a:r>
            <a:r>
              <a:rPr lang="en-US" sz="2800" b="1" dirty="0">
                <a:solidFill>
                  <a:srgbClr val="0000FF"/>
                </a:solidFill>
              </a:rPr>
              <a:t>x</a:t>
            </a:r>
            <a:r>
              <a:rPr lang="ru-RU" sz="2800" b="1" dirty="0">
                <a:solidFill>
                  <a:srgbClr val="0000FF"/>
                </a:solidFill>
              </a:rPr>
              <a:t>|</a:t>
            </a:r>
            <a:r>
              <a:rPr lang="en-US" sz="2800" b="1" dirty="0">
                <a:solidFill>
                  <a:srgbClr val="0000FF"/>
                </a:solidFill>
              </a:rPr>
              <a:t>y</a:t>
            </a:r>
            <a:r>
              <a:rPr lang="ru-RU" sz="2800" dirty="0">
                <a:solidFill>
                  <a:srgbClr val="0000FF"/>
                </a:solidFill>
              </a:rPr>
              <a:t> </a:t>
            </a:r>
            <a:r>
              <a:rPr lang="ru-RU" sz="2800" dirty="0"/>
              <a:t>обозначает, что к слову  </a:t>
            </a:r>
            <a:r>
              <a:rPr lang="en-US" sz="2800" dirty="0"/>
              <a:t>x</a:t>
            </a:r>
            <a:r>
              <a:rPr lang="ru-RU" sz="2800" dirty="0"/>
              <a:t> справа приписано слово </a:t>
            </a:r>
            <a:r>
              <a:rPr lang="en-US" sz="2800" dirty="0"/>
              <a:t>y</a:t>
            </a:r>
            <a:r>
              <a:rPr lang="ru-RU" sz="2800" dirty="0"/>
              <a:t>  или 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ru-RU" sz="2800" dirty="0">
                <a:solidFill>
                  <a:srgbClr val="0000FF"/>
                </a:solidFill>
              </a:rPr>
              <a:t>|</a:t>
            </a:r>
            <a:r>
              <a:rPr lang="en-US" sz="2800" dirty="0">
                <a:solidFill>
                  <a:srgbClr val="0000FF"/>
                </a:solidFill>
              </a:rPr>
              <a:t>y</a:t>
            </a:r>
            <a:r>
              <a:rPr lang="ru-RU" sz="2800" dirty="0">
                <a:solidFill>
                  <a:srgbClr val="0000FF"/>
                </a:solidFill>
              </a:rPr>
              <a:t>=</a:t>
            </a:r>
            <a:r>
              <a:rPr lang="en-US" sz="2800" dirty="0" err="1">
                <a:solidFill>
                  <a:srgbClr val="0000FF"/>
                </a:solidFill>
              </a:rPr>
              <a:t>xy</a:t>
            </a:r>
            <a:r>
              <a:rPr lang="ru-RU" sz="2800" dirty="0">
                <a:solidFill>
                  <a:srgbClr val="0000FF"/>
                </a:solidFill>
              </a:rPr>
              <a:t>, </a:t>
            </a:r>
            <a:r>
              <a:rPr lang="ru-RU" sz="2800" dirty="0"/>
              <a:t>причем </a:t>
            </a:r>
            <a:r>
              <a:rPr lang="en-US" sz="2800" dirty="0" err="1"/>
              <a:t>xy</a:t>
            </a:r>
            <a:r>
              <a:rPr lang="ru-RU" sz="2800" dirty="0"/>
              <a:t>≠</a:t>
            </a:r>
            <a:r>
              <a:rPr lang="en-US" sz="2800" dirty="0" err="1"/>
              <a:t>yx</a:t>
            </a:r>
            <a:r>
              <a:rPr lang="ru-RU" sz="2800" dirty="0"/>
              <a:t>. </a:t>
            </a:r>
          </a:p>
          <a:p>
            <a:endParaRPr lang="ru-RU" sz="800" dirty="0"/>
          </a:p>
          <a:p>
            <a:r>
              <a:rPr lang="ru-RU" sz="2800" dirty="0"/>
              <a:t>Произведение </a:t>
            </a:r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ru-RU" sz="2800" dirty="0">
                <a:solidFill>
                  <a:srgbClr val="0000FF"/>
                </a:solidFill>
              </a:rPr>
              <a:t>1|</a:t>
            </a:r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ru-RU" sz="2800" dirty="0">
                <a:solidFill>
                  <a:srgbClr val="0000FF"/>
                </a:solidFill>
              </a:rPr>
              <a:t>2=</a:t>
            </a:r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ru-RU" sz="2800" dirty="0">
                <a:solidFill>
                  <a:srgbClr val="0000FF"/>
                </a:solidFill>
              </a:rPr>
              <a:t>1</a:t>
            </a:r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ru-RU" sz="2800" dirty="0">
                <a:solidFill>
                  <a:srgbClr val="0000FF"/>
                </a:solidFill>
              </a:rPr>
              <a:t>2 </a:t>
            </a:r>
            <a:r>
              <a:rPr lang="ru-RU" sz="2800" dirty="0"/>
              <a:t>множеств слов </a:t>
            </a:r>
            <a:r>
              <a:rPr lang="en-US" sz="2800" dirty="0"/>
              <a:t>S</a:t>
            </a:r>
            <a:r>
              <a:rPr lang="ru-RU" sz="2800" dirty="0"/>
              <a:t>1 и </a:t>
            </a:r>
            <a:r>
              <a:rPr lang="en-US" sz="2800" dirty="0"/>
              <a:t>S</a:t>
            </a:r>
            <a:r>
              <a:rPr lang="ru-RU" sz="2800" dirty="0"/>
              <a:t>2 - это множество всех различимых слов, построенных конкатенацией соответствующих слов из </a:t>
            </a:r>
            <a:r>
              <a:rPr lang="en-US" sz="2800" dirty="0"/>
              <a:t>S</a:t>
            </a:r>
            <a:r>
              <a:rPr lang="ru-RU" sz="2800" dirty="0"/>
              <a:t>1 и </a:t>
            </a:r>
            <a:r>
              <a:rPr lang="en-US" sz="2800" dirty="0"/>
              <a:t>S</a:t>
            </a:r>
            <a:r>
              <a:rPr lang="ru-RU" sz="2800" dirty="0"/>
              <a:t>2.</a:t>
            </a:r>
          </a:p>
          <a:p>
            <a:r>
              <a:rPr lang="ru-RU" sz="2800" dirty="0"/>
              <a:t>Если </a:t>
            </a:r>
            <a:r>
              <a:rPr lang="en-US" sz="2800" dirty="0"/>
              <a:t>S</a:t>
            </a:r>
            <a:r>
              <a:rPr lang="ru-RU" sz="2800" dirty="0"/>
              <a:t>1={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 err="1"/>
              <a:t>aa</a:t>
            </a:r>
            <a:r>
              <a:rPr lang="ru-RU" sz="2800" dirty="0"/>
              <a:t>, </a:t>
            </a:r>
            <a:r>
              <a:rPr lang="en-US" sz="2800" dirty="0" err="1"/>
              <a:t>ba</a:t>
            </a:r>
            <a:r>
              <a:rPr lang="ru-RU" sz="2800" dirty="0"/>
              <a:t>}, </a:t>
            </a:r>
            <a:r>
              <a:rPr lang="en-US" sz="2800" dirty="0"/>
              <a:t>S</a:t>
            </a:r>
            <a:r>
              <a:rPr lang="ru-RU" sz="2800" dirty="0"/>
              <a:t>2={</a:t>
            </a:r>
            <a:r>
              <a:rPr lang="en-US" sz="2800" dirty="0"/>
              <a:t>e</a:t>
            </a:r>
            <a:r>
              <a:rPr lang="ru-RU" sz="2800" dirty="0"/>
              <a:t>, </a:t>
            </a:r>
            <a:r>
              <a:rPr lang="en-US" sz="2800" dirty="0"/>
              <a:t>bb</a:t>
            </a:r>
            <a:r>
              <a:rPr lang="ru-RU" sz="2800" dirty="0"/>
              <a:t>, </a:t>
            </a:r>
            <a:r>
              <a:rPr lang="en-US" sz="2800" dirty="0" err="1"/>
              <a:t>ab</a:t>
            </a:r>
            <a:r>
              <a:rPr lang="ru-RU" sz="2800" dirty="0"/>
              <a:t>}, то </a:t>
            </a:r>
          </a:p>
          <a:p>
            <a:r>
              <a:rPr lang="en-US" sz="2800" dirty="0"/>
              <a:t>S</a:t>
            </a:r>
            <a:r>
              <a:rPr lang="ru-RU" sz="2800" dirty="0"/>
              <a:t>1</a:t>
            </a:r>
            <a:r>
              <a:rPr lang="en-US" sz="2800" dirty="0"/>
              <a:t>S</a:t>
            </a:r>
            <a:r>
              <a:rPr lang="ru-RU" sz="2800" dirty="0"/>
              <a:t>2={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 err="1"/>
              <a:t>aa</a:t>
            </a:r>
            <a:r>
              <a:rPr lang="ru-RU" sz="2800" dirty="0"/>
              <a:t>, </a:t>
            </a:r>
            <a:r>
              <a:rPr lang="en-US" sz="2800" dirty="0" err="1"/>
              <a:t>ba</a:t>
            </a:r>
            <a:r>
              <a:rPr lang="ru-RU" sz="2800" dirty="0"/>
              <a:t>, </a:t>
            </a:r>
            <a:r>
              <a:rPr lang="en-US" sz="2800" dirty="0" err="1"/>
              <a:t>abb</a:t>
            </a:r>
            <a:r>
              <a:rPr lang="ru-RU" sz="2800" dirty="0"/>
              <a:t>, </a:t>
            </a:r>
            <a:r>
              <a:rPr lang="en-US" sz="2800" dirty="0" err="1"/>
              <a:t>aabb</a:t>
            </a:r>
            <a:r>
              <a:rPr lang="ru-RU" sz="2800" dirty="0"/>
              <a:t>, </a:t>
            </a:r>
            <a:r>
              <a:rPr lang="en-US" sz="2800" dirty="0" err="1"/>
              <a:t>baab</a:t>
            </a:r>
            <a:r>
              <a:rPr lang="ru-RU" sz="2800" dirty="0"/>
              <a:t>, …}.</a:t>
            </a:r>
          </a:p>
          <a:p>
            <a:endParaRPr lang="ru-RU" sz="8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69160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Для конкатенации выполняется ассоциативность, но коммутативность и идемпотентность не выполняются:  </a:t>
            </a:r>
          </a:p>
          <a:p>
            <a:r>
              <a:rPr lang="ru-RU" sz="2800" dirty="0"/>
              <a:t>    </a:t>
            </a:r>
            <a:r>
              <a:rPr lang="en-US" sz="2800" dirty="0"/>
              <a:t>S1S2 ≠ S2S1;</a:t>
            </a:r>
            <a:endParaRPr lang="ru-RU" sz="2800" dirty="0"/>
          </a:p>
          <a:p>
            <a:r>
              <a:rPr lang="en-US" sz="2800" dirty="0"/>
              <a:t>    SS  ≠ S.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2586</TotalTime>
  <Words>4831</Words>
  <Application>Microsoft Office PowerPoint</Application>
  <PresentationFormat>Экран (4:3)</PresentationFormat>
  <Paragraphs>395</Paragraphs>
  <Slides>47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47</vt:i4>
      </vt:variant>
    </vt:vector>
  </HeadingPairs>
  <TitlesOfParts>
    <vt:vector size="49" baseType="lpstr">
      <vt:lpstr>Трек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  <vt:lpstr>Слайд 38</vt:lpstr>
      <vt:lpstr>Слайд 39</vt:lpstr>
      <vt:lpstr>Слайд 40</vt:lpstr>
      <vt:lpstr>Слайд 41</vt:lpstr>
      <vt:lpstr>Слайд 42</vt:lpstr>
      <vt:lpstr>Слайд 43</vt:lpstr>
      <vt:lpstr>Слайд 44</vt:lpstr>
      <vt:lpstr>Слайд 45</vt:lpstr>
      <vt:lpstr>Классификация алгоритмов</vt:lpstr>
      <vt:lpstr>Зачем оценивать алгоритмы?</vt:lpstr>
    </vt:vector>
  </TitlesOfParts>
  <Company>Your Organization Name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Your User Name</dc:creator>
  <cp:lastModifiedBy>Polyakov</cp:lastModifiedBy>
  <cp:revision>173</cp:revision>
  <dcterms:created xsi:type="dcterms:W3CDTF">2014-04-30T04:35:28Z</dcterms:created>
  <dcterms:modified xsi:type="dcterms:W3CDTF">2023-11-13T09:44:08Z</dcterms:modified>
</cp:coreProperties>
</file>