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654" r:id="rId5"/>
    <p:sldId id="682" r:id="rId6"/>
    <p:sldId id="308" r:id="rId7"/>
    <p:sldId id="656" r:id="rId8"/>
    <p:sldId id="681" r:id="rId9"/>
    <p:sldId id="305" r:id="rId10"/>
    <p:sldId id="655" r:id="rId11"/>
    <p:sldId id="680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BB9"/>
    <a:srgbClr val="E6E9ED"/>
    <a:srgbClr val="003F99"/>
    <a:srgbClr val="6B6B6B"/>
    <a:srgbClr val="1D4992"/>
    <a:srgbClr val="E6E9EE"/>
    <a:srgbClr val="404040"/>
    <a:srgbClr val="CA0013"/>
    <a:srgbClr val="4973B3"/>
    <a:srgbClr val="013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8BABE-089F-41B0-9060-44A3A0F18DC8}" v="6" dt="2024-02-19T17:09:04.6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8" autoAdjust="0"/>
    <p:restoredTop sz="94510"/>
  </p:normalViewPr>
  <p:slideViewPr>
    <p:cSldViewPr>
      <p:cViewPr>
        <p:scale>
          <a:sx n="59" d="100"/>
          <a:sy n="59" d="100"/>
        </p:scale>
        <p:origin x="664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0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30FE-5492-C24B-9D4D-ED720508AB07}" type="datetime1">
              <a:rPr lang="ru-RU" smtClean="0"/>
              <a:t>18.03.2024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83E6-6D55-C944-BB55-3AD4A7F5F366}" type="datetime1">
              <a:rPr lang="ru-RU" smtClean="0"/>
              <a:t>18.03.2024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B05F9-5285-084F-8FEB-CCD287A28877}" type="datetime1">
              <a:rPr lang="ru-RU" smtClean="0"/>
              <a:t>18.03.2024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56D7-282F-924F-9056-C97C8C98A60B}" type="datetime1">
              <a:rPr lang="ru-RU" smtClean="0"/>
              <a:t>18.03.2024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13BE-7785-2047-AB3C-B5D4853CB56B}" type="datetime1">
              <a:rPr lang="ru-RU" smtClean="0"/>
              <a:t>18.03.2024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898A-46D2-0445-AE93-14B5F43CB6AF}" type="datetime1">
              <a:rPr lang="ru-RU" smtClean="0"/>
              <a:t>18.03.2024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object 2"/>
          <p:cNvGrpSpPr/>
          <p:nvPr/>
        </p:nvGrpSpPr>
        <p:grpSpPr>
          <a:xfrm>
            <a:off x="-376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77998" y="1160222"/>
            <a:ext cx="13938250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Южный федеральный университет</a:t>
            </a: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 </a:t>
            </a:r>
            <a:b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Институт математики, механики и компьютерных</a:t>
            </a: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наук </a:t>
            </a:r>
            <a:b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им.</a:t>
            </a:r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ru-RU" sz="4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И. И. </a:t>
            </a:r>
            <a:r>
              <a:rPr lang="ru-RU" sz="4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Воровича</a:t>
            </a:r>
            <a:endParaRPr lang="ru-RU" sz="410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630860" y="5660824"/>
            <a:ext cx="9144000" cy="369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r">
              <a:spcBef>
                <a:spcPts val="105"/>
              </a:spcBef>
            </a:pPr>
            <a:r>
              <a:rPr lang="ru-RU" sz="3950" b="0" dirty="0">
                <a:solidFill>
                  <a:srgbClr val="FFFFFF"/>
                </a:solidFill>
              </a:rPr>
              <a:t>Глинтвейн</a:t>
            </a:r>
            <a:r>
              <a:rPr lang="en-US" sz="3950" b="0" dirty="0">
                <a:solidFill>
                  <a:srgbClr val="FFFFFF"/>
                </a:solidFill>
              </a:rPr>
              <a:t> 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950" b="0" dirty="0">
                <a:solidFill>
                  <a:srgbClr val="FFFFFF"/>
                </a:solidFill>
              </a:rPr>
              <a:t>3 способа уменьшить размер документа в Microsoft Word</a:t>
            </a:r>
            <a:endParaRPr lang="en-US" sz="3950" b="0" dirty="0">
              <a:solidFill>
                <a:srgbClr val="FFFFFF"/>
              </a:solidFill>
            </a:endParaRPr>
          </a:p>
          <a:p>
            <a:pPr marL="12700" marR="5080" algn="r">
              <a:spcBef>
                <a:spcPts val="105"/>
              </a:spcBef>
            </a:pPr>
            <a:r>
              <a:rPr lang="ru-RU" sz="3950" b="0" dirty="0">
                <a:solidFill>
                  <a:srgbClr val="FFFFFF"/>
                </a:solidFill>
              </a:rPr>
              <a:t>Проектная работа</a:t>
            </a:r>
            <a:endParaRPr lang="en-US" sz="3950" b="0" dirty="0">
              <a:solidFill>
                <a:srgbClr val="FFFFFF"/>
              </a:solidFill>
            </a:endParaRPr>
          </a:p>
          <a:p>
            <a:pPr marL="12700" marR="5080" algn="r">
              <a:spcBef>
                <a:spcPts val="105"/>
              </a:spcBef>
            </a:pPr>
            <a:r>
              <a:rPr lang="ru-RU" sz="3950" b="0" dirty="0">
                <a:solidFill>
                  <a:srgbClr val="FFFFFF"/>
                </a:solidFill>
              </a:rPr>
              <a:t>Руководитель –</a:t>
            </a:r>
            <a:endParaRPr lang="en-US" sz="3950" b="0" dirty="0">
              <a:solidFill>
                <a:srgbClr val="FFFFFF"/>
              </a:solidFill>
            </a:endParaRPr>
          </a:p>
          <a:p>
            <a:pPr marL="12700" marR="5080" algn="r">
              <a:spcBef>
                <a:spcPts val="105"/>
              </a:spcBef>
            </a:pPr>
            <a:r>
              <a:rPr lang="ru-RU" sz="3950" b="0" dirty="0">
                <a:solidFill>
                  <a:srgbClr val="FFFFFF"/>
                </a:solidFill>
              </a:rPr>
              <a:t>Пустовалова Ольга Геннадиевна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BF2D2BA-9EEA-3E48-BEFB-3F263DC2C2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1681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en-US" sz="3600" b="1" dirty="0">
                <a:solidFill>
                  <a:srgbClr val="1D4992"/>
                </a:solidFill>
                <a:latin typeface="Arial"/>
                <a:cs typeface="Arial"/>
              </a:rPr>
              <a:t> </a:t>
            </a: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55087413-1DD3-6EEF-A5B6-F7D9FEBC743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040126"/>
            <a:ext cx="5949950" cy="37308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8E7732-B8C9-D949-E49D-A678D5A52C9E}"/>
              </a:ext>
            </a:extLst>
          </p:cNvPr>
          <p:cNvSpPr txBox="1"/>
          <p:nvPr/>
        </p:nvSpPr>
        <p:spPr>
          <a:xfrm>
            <a:off x="5708650" y="7267287"/>
            <a:ext cx="343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9B52105F-5979-4080-A4B6-109C55406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04988"/>
              </p:ext>
            </p:extLst>
          </p:nvPr>
        </p:nvGraphicFramePr>
        <p:xfrm>
          <a:off x="908050" y="885408"/>
          <a:ext cx="12268200" cy="861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255">
                  <a:extLst>
                    <a:ext uri="{9D8B030D-6E8A-4147-A177-3AD203B41FA5}">
                      <a16:colId xmlns:a16="http://schemas.microsoft.com/office/drawing/2014/main" val="2366436870"/>
                    </a:ext>
                  </a:extLst>
                </a:gridCol>
                <a:gridCol w="4739255">
                  <a:extLst>
                    <a:ext uri="{9D8B030D-6E8A-4147-A177-3AD203B41FA5}">
                      <a16:colId xmlns:a16="http://schemas.microsoft.com/office/drawing/2014/main" val="1998076233"/>
                    </a:ext>
                  </a:extLst>
                </a:gridCol>
                <a:gridCol w="2789690">
                  <a:extLst>
                    <a:ext uri="{9D8B030D-6E8A-4147-A177-3AD203B41FA5}">
                      <a16:colId xmlns:a16="http://schemas.microsoft.com/office/drawing/2014/main" val="1105517625"/>
                    </a:ext>
                  </a:extLst>
                </a:gridCol>
              </a:tblGrid>
              <a:tr h="189399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Участники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Процент выполнения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32934"/>
                  </a:ext>
                </a:extLst>
              </a:tr>
              <a:tr h="731758">
                <a:tc>
                  <a:txBody>
                    <a:bodyPr/>
                    <a:lstStyle/>
                    <a:p>
                      <a:r>
                        <a:rPr lang="ru-RU" sz="3200" dirty="0" err="1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Рудницкий</a:t>
                      </a:r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Дмитрий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Тимлид, сценарист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82011"/>
                  </a:ext>
                </a:extLst>
              </a:tr>
              <a:tr h="731758"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Полупанов Назар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Монтажер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05016"/>
                  </a:ext>
                </a:extLst>
              </a:tr>
              <a:tr h="1162977"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Винокуров Глеб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Создание презентации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65696"/>
                  </a:ext>
                </a:extLst>
              </a:tr>
              <a:tr h="1162977"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Бузовкина Александра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Создание презентации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73219"/>
                  </a:ext>
                </a:extLst>
              </a:tr>
              <a:tr h="731758">
                <a:tc>
                  <a:txBody>
                    <a:bodyPr/>
                    <a:lstStyle/>
                    <a:p>
                      <a:r>
                        <a:rPr lang="ru-RU" sz="3200" dirty="0" err="1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Куцова</a:t>
                      </a:r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Светлана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Озвучка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78576"/>
                  </a:ext>
                </a:extLst>
              </a:tr>
              <a:tr h="731758"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Куликов Александр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Видеоматериал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23811"/>
                  </a:ext>
                </a:extLst>
              </a:tr>
              <a:tr h="731758"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Дейко Даниил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Сбор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62634"/>
                  </a:ext>
                </a:extLst>
              </a:tr>
              <a:tr h="731758"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Штейнберг Ростислав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Создание примеров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003F9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73536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C69B32-7969-834D-8252-CFBDEED4FA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0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792590" y="818706"/>
            <a:ext cx="12836989" cy="653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400" b="1" dirty="0">
                <a:solidFill>
                  <a:srgbClr val="1D4992"/>
                </a:solidFill>
                <a:latin typeface="Arial"/>
                <a:cs typeface="Arial"/>
              </a:rPr>
              <a:t>Сохраняйте в формате DOCX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859594-092C-4532-5412-EAF10688F30C}"/>
              </a:ext>
            </a:extLst>
          </p:cNvPr>
          <p:cNvSpPr/>
          <p:nvPr/>
        </p:nvSpPr>
        <p:spPr>
          <a:xfrm>
            <a:off x="9599" y="3129101"/>
            <a:ext cx="20099817" cy="4130675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9EB3DF7-0E1F-59D3-E016-38C0B2B7C38D}"/>
              </a:ext>
            </a:extLst>
          </p:cNvPr>
          <p:cNvSpPr/>
          <p:nvPr/>
        </p:nvSpPr>
        <p:spPr>
          <a:xfrm>
            <a:off x="4283" y="7179497"/>
            <a:ext cx="20099817" cy="4113978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E5A8A-9694-565B-ACFB-A56FC69F7901}"/>
              </a:ext>
            </a:extLst>
          </p:cNvPr>
          <p:cNvSpPr txBox="1"/>
          <p:nvPr/>
        </p:nvSpPr>
        <p:spPr>
          <a:xfrm>
            <a:off x="2602945" y="4829297"/>
            <a:ext cx="14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82652-4D84-6EBD-39B0-430E4EEBAB48}"/>
              </a:ext>
            </a:extLst>
          </p:cNvPr>
          <p:cNvSpPr txBox="1"/>
          <p:nvPr/>
        </p:nvSpPr>
        <p:spPr>
          <a:xfrm>
            <a:off x="792590" y="3505885"/>
            <a:ext cx="13270989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DOCX— меньший размер</a:t>
            </a:r>
            <a:r>
              <a:rPr lang="en-US" sz="28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документа.</a:t>
            </a:r>
            <a:endParaRPr lang="en-US" sz="2800" dirty="0">
              <a:solidFill>
                <a:srgbClr val="517B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517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DOC-файл в мегабайт в формате DOCX занимает несколько сотен килобайт.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4669FF-309B-384A-9151-08FED54AE3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70439A-5F3D-ED47-A309-CCDFBF96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0" y="7383610"/>
            <a:ext cx="16436531" cy="35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9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249CB42-E0DB-984A-943A-744B6C7E2DD4}"/>
              </a:ext>
            </a:extLst>
          </p:cNvPr>
          <p:cNvSpPr/>
          <p:nvPr/>
        </p:nvSpPr>
        <p:spPr>
          <a:xfrm>
            <a:off x="4283" y="7179497"/>
            <a:ext cx="20099817" cy="4113978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8D29CB3-504A-D941-9833-ADFB3B805961}"/>
              </a:ext>
            </a:extLst>
          </p:cNvPr>
          <p:cNvSpPr/>
          <p:nvPr/>
        </p:nvSpPr>
        <p:spPr>
          <a:xfrm>
            <a:off x="9599" y="3129101"/>
            <a:ext cx="20099817" cy="4130675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811847" y="837342"/>
            <a:ext cx="13431203" cy="123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400" b="1" dirty="0">
                <a:solidFill>
                  <a:srgbClr val="1D499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создания файла в формате  DOCX нужно:</a:t>
            </a: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2927C-9383-6908-017B-8EA3583D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881574" y="2156170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1">
            <a:extLst>
              <a:ext uri="{FF2B5EF4-FFF2-40B4-BE49-F238E27FC236}">
                <a16:creationId xmlns:a16="http://schemas.microsoft.com/office/drawing/2014/main" id="{4D22D427-2C0B-4CE8-BA52-71B3DA5D5487}"/>
              </a:ext>
            </a:extLst>
          </p:cNvPr>
          <p:cNvSpPr/>
          <p:nvPr/>
        </p:nvSpPr>
        <p:spPr>
          <a:xfrm>
            <a:off x="805497" y="3325796"/>
            <a:ext cx="13972254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Нажмите</a:t>
            </a:r>
            <a:r>
              <a:rPr lang="en-US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«Файл», выберите «</a:t>
            </a:r>
            <a:r>
              <a:rPr lang="en-US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охранить» как и нажмите ОК.</a:t>
            </a:r>
            <a:endParaRPr lang="en-US" sz="2800" dirty="0">
              <a:solidFill>
                <a:srgbClr val="517BB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2800" dirty="0">
              <a:solidFill>
                <a:srgbClr val="517BB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После этого сохраните документ как отдельный файл.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1DA3D434-1508-442E-99E7-EF5E5B5F665C}"/>
              </a:ext>
            </a:extLst>
          </p:cNvPr>
          <p:cNvSpPr/>
          <p:nvPr/>
        </p:nvSpPr>
        <p:spPr>
          <a:xfrm>
            <a:off x="805497" y="5791991"/>
            <a:ext cx="10800142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Либо вы можете нажать сочетание клавиш Ctrl + F12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FF89D7D-E80A-4081-96E8-4124607243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1" r="40708" b="77785"/>
          <a:stretch/>
        </p:blipFill>
        <p:spPr>
          <a:xfrm>
            <a:off x="571085" y="7617927"/>
            <a:ext cx="13912725" cy="318250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4E82E-2BA3-1F4D-8859-972443C480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03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3F9863E-1459-A543-9DEE-272D1114E519}"/>
              </a:ext>
            </a:extLst>
          </p:cNvPr>
          <p:cNvSpPr/>
          <p:nvPr/>
        </p:nvSpPr>
        <p:spPr>
          <a:xfrm>
            <a:off x="-10832" y="3077241"/>
            <a:ext cx="20099817" cy="8232105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821739" y="826901"/>
            <a:ext cx="12836989" cy="23783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400" b="1" dirty="0">
                <a:solidFill>
                  <a:srgbClr val="1D499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Сжатие картинки</a:t>
            </a: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821739" y="3241901"/>
            <a:ext cx="16459200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результате сжатия уменьшается размер изображения, из-за чего уменьшается время передачи изображения по сети и экономится пространство для хранения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7732-B8C9-D949-E49D-A678D5A52C9E}"/>
              </a:ext>
            </a:extLst>
          </p:cNvPr>
          <p:cNvSpPr txBox="1"/>
          <p:nvPr/>
        </p:nvSpPr>
        <p:spPr>
          <a:xfrm>
            <a:off x="5708650" y="7267287"/>
            <a:ext cx="343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84A480-1F37-954B-B69D-EF8FF6BCFB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5</a:t>
            </a:fld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42643E7-3FCC-40A1-BD1B-ED105180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0" y="4862227"/>
            <a:ext cx="15441077" cy="61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3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AF486F-E22F-E343-9FB8-CB7257A67CEF}"/>
              </a:ext>
            </a:extLst>
          </p:cNvPr>
          <p:cNvSpPr/>
          <p:nvPr/>
        </p:nvSpPr>
        <p:spPr>
          <a:xfrm>
            <a:off x="24454" y="7195372"/>
            <a:ext cx="20099817" cy="4113978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0FB1B78-F9D1-6449-A07A-545BADFB0A2C}"/>
              </a:ext>
            </a:extLst>
          </p:cNvPr>
          <p:cNvSpPr/>
          <p:nvPr/>
        </p:nvSpPr>
        <p:spPr>
          <a:xfrm>
            <a:off x="-10832" y="3077241"/>
            <a:ext cx="20099817" cy="4130675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883865" y="801422"/>
            <a:ext cx="1283698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4400" b="1" dirty="0">
                <a:solidFill>
                  <a:srgbClr val="1D499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того чтобы сжать изображение нужно: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9835A9-3BBE-B19D-2B75-B5946C09AEB7}"/>
              </a:ext>
            </a:extLst>
          </p:cNvPr>
          <p:cNvSpPr txBox="1"/>
          <p:nvPr/>
        </p:nvSpPr>
        <p:spPr>
          <a:xfrm>
            <a:off x="883864" y="3264435"/>
            <a:ext cx="1015878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Нажмите на картинку, которую хотите сжать</a:t>
            </a:r>
            <a:r>
              <a:rPr lang="ru-RU" sz="3200" dirty="0">
                <a:solidFill>
                  <a:srgbClr val="003F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6FFC17-CE30-4CAC-8EBB-A46B3650ABBD}"/>
              </a:ext>
            </a:extLst>
          </p:cNvPr>
          <p:cNvSpPr txBox="1"/>
          <p:nvPr/>
        </p:nvSpPr>
        <p:spPr>
          <a:xfrm>
            <a:off x="883864" y="4569942"/>
            <a:ext cx="6476993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Перейти во вкладку «Формат»</a:t>
            </a:r>
          </a:p>
          <a:p>
            <a:pPr lvl="0" algn="l">
              <a:lnSpc>
                <a:spcPct val="150000"/>
              </a:lnSpc>
            </a:pPr>
            <a:endParaRPr lang="en-US" sz="2800" dirty="0">
              <a:solidFill>
                <a:srgbClr val="517BB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Нажать на кнопку «Сжать рисунки».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293328C-918F-4460-902D-229F2CA5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53" y="7608505"/>
            <a:ext cx="17272374" cy="295042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7633BA-7EF5-2B4E-8EA1-C6D82A4A8E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9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093ED9-420A-9F4D-B7E6-0DF60A138637}"/>
              </a:ext>
            </a:extLst>
          </p:cNvPr>
          <p:cNvSpPr/>
          <p:nvPr/>
        </p:nvSpPr>
        <p:spPr>
          <a:xfrm>
            <a:off x="0" y="3077245"/>
            <a:ext cx="20099817" cy="8232105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801406" y="813911"/>
            <a:ext cx="12836989" cy="123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4400" b="1" dirty="0">
                <a:solidFill>
                  <a:srgbClr val="1D499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Удаление встроенных шрифт</a:t>
            </a: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endParaRPr lang="ru-RU" sz="3600" b="1" dirty="0">
              <a:solidFill>
                <a:srgbClr val="013E99"/>
              </a:solidFill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1">
            <a:extLst>
              <a:ext uri="{FF2B5EF4-FFF2-40B4-BE49-F238E27FC236}">
                <a16:creationId xmlns:a16="http://schemas.microsoft.com/office/drawing/2014/main" id="{9C95F9E8-36E4-443D-6812-5DC1F7DB5E89}"/>
              </a:ext>
            </a:extLst>
          </p:cNvPr>
          <p:cNvSpPr>
            <a:spLocks noChangeAspect="1"/>
          </p:cNvSpPr>
          <p:nvPr/>
        </p:nvSpPr>
        <p:spPr>
          <a:xfrm>
            <a:off x="801406" y="3427317"/>
            <a:ext cx="19446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</a:t>
            </a: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Word</a:t>
            </a: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-файле пользовательский шрифт</a:t>
            </a:r>
            <a:r>
              <a:rPr lang="en-US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не установленный на компьютере</a:t>
            </a:r>
            <a:r>
              <a:rPr lang="en-US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будет </a:t>
            </a:r>
            <a:r>
              <a:rPr lang="ru-RU" sz="28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выглядеть по-другому </a:t>
            </a:r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 документ будет занимать больше места.</a:t>
            </a:r>
          </a:p>
          <a:p>
            <a:pPr algn="l"/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algn="l"/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Избавьтесь от таких шрифтов. </a:t>
            </a:r>
          </a:p>
          <a:p>
            <a:pPr algn="l"/>
            <a:r>
              <a:rPr lang="ru-RU" sz="2800" dirty="0">
                <a:solidFill>
                  <a:srgbClr val="517BB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Нажмите «Файл» → «Параметры» → «Сохранение» →  уберите галочку «Внедрить шрифты в файл»</a:t>
            </a:r>
            <a:r>
              <a:rPr lang="en-US" sz="2800" dirty="0">
                <a:solidFill>
                  <a:srgbClr val="517BB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2800" dirty="0">
              <a:solidFill>
                <a:srgbClr val="517BB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944D81-E2A9-874E-9EEC-7353054DA0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6952A6-10A4-C141-AE47-3F1961D5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FE2ECC-A7CE-9349-B7D5-B27A68B073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" t="1136" r="353" b="35265"/>
          <a:stretch/>
        </p:blipFill>
        <p:spPr>
          <a:xfrm>
            <a:off x="909806" y="6393643"/>
            <a:ext cx="17885535" cy="43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24A5844-EDBB-B945-964E-56D5238475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C4F45D-88D0-4A80-A35C-44C2118FDA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2b0be-089a-4697-b28b-8a2ad28491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587C30-353B-4F3C-BCEF-1529C2BF81A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5743</TotalTime>
  <Words>262</Words>
  <Application>Microsoft Macintosh PowerPoint</Application>
  <PresentationFormat>Произвольный</PresentationFormat>
  <Paragraphs>75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Courier New</vt:lpstr>
      <vt:lpstr>Symbol</vt:lpstr>
      <vt:lpstr>Office Theme</vt:lpstr>
      <vt:lpstr>Южный федеральный университет  Институт математики, механики и компьютерных наук  им. И. И. Воровича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Microsoft Office User</cp:lastModifiedBy>
  <cp:revision>80</cp:revision>
  <dcterms:created xsi:type="dcterms:W3CDTF">2023-09-03T13:34:07Z</dcterms:created>
  <dcterms:modified xsi:type="dcterms:W3CDTF">2024-03-18T18:49:30Z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