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654" r:id="rId5"/>
    <p:sldId id="683" r:id="rId6"/>
    <p:sldId id="684" r:id="rId7"/>
    <p:sldId id="308" r:id="rId8"/>
    <p:sldId id="656" r:id="rId9"/>
    <p:sldId id="685" r:id="rId10"/>
    <p:sldId id="305" r:id="rId11"/>
    <p:sldId id="681" r:id="rId12"/>
    <p:sldId id="686" r:id="rId13"/>
    <p:sldId id="655" r:id="rId14"/>
    <p:sldId id="680" r:id="rId15"/>
  </p:sldIdLst>
  <p:sldSz cx="20523200" cy="118808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7BB9"/>
    <a:srgbClr val="E6E9ED"/>
    <a:srgbClr val="003F99"/>
    <a:srgbClr val="6B6B6B"/>
    <a:srgbClr val="1D4992"/>
    <a:srgbClr val="E6E9EE"/>
    <a:srgbClr val="404040"/>
    <a:srgbClr val="CA0013"/>
    <a:srgbClr val="4973B3"/>
    <a:srgbClr val="013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8BABE-089F-41B0-9060-44A3A0F18DC8}" v="6" dt="2024-02-19T17:09:04.6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8" autoAdjust="0"/>
    <p:restoredTop sz="94510"/>
  </p:normalViewPr>
  <p:slideViewPr>
    <p:cSldViewPr>
      <p:cViewPr varScale="1">
        <p:scale>
          <a:sx n="63" d="100"/>
          <a:sy n="63" d="100"/>
        </p:scale>
        <p:origin x="-996" y="-138"/>
      </p:cViewPr>
      <p:guideLst>
        <p:guide orient="horz" pos="3025"/>
        <p:guide pos="22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0351-C575-FB4B-A8C4-8D38BC76C366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756400" y="1414463"/>
            <a:ext cx="6591300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55D-DF1A-BD4F-9FB2-95C11DFC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7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3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1554" algn="l" defTabSz="943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3107" algn="l" defTabSz="943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4661" algn="l" defTabSz="943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86214" algn="l" defTabSz="943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57768" algn="l" defTabSz="943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9321" algn="l" defTabSz="943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00874" algn="l" defTabSz="943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72428" algn="l" defTabSz="943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756400" y="1414463"/>
            <a:ext cx="6591300" cy="38163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8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756400" y="1414463"/>
            <a:ext cx="6591300" cy="38163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20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756400" y="1414463"/>
            <a:ext cx="6591300" cy="38163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7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9241" y="3683063"/>
            <a:ext cx="17444721" cy="539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78481" y="6653277"/>
            <a:ext cx="14366240" cy="6505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30FE-5492-C24B-9D4D-ED720508AB07}" type="datetime1">
              <a:rPr lang="ru-RU" smtClean="0"/>
              <a:t>22.03.2024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277" y="633998"/>
            <a:ext cx="13581872" cy="539512"/>
          </a:xfrm>
        </p:spPr>
        <p:txBody>
          <a:bodyPr lIns="0" tIns="0" rIns="0" bIns="0"/>
          <a:lstStyle>
            <a:lvl1pPr>
              <a:defRPr sz="350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83E6-6D55-C944-BB55-3AD4A7F5F366}" type="datetime1">
              <a:rPr lang="ru-RU" smtClean="0"/>
              <a:t>22.03.2024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277" y="633998"/>
            <a:ext cx="13581872" cy="539512"/>
          </a:xfrm>
        </p:spPr>
        <p:txBody>
          <a:bodyPr lIns="0" tIns="0" rIns="0" bIns="0"/>
          <a:lstStyle>
            <a:lvl1pPr>
              <a:defRPr sz="350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26161" y="2732595"/>
            <a:ext cx="8927592" cy="6505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569448" y="2732595"/>
            <a:ext cx="8927592" cy="6505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B05F9-5285-084F-8FEB-CCD287A28877}" type="datetime1">
              <a:rPr lang="ru-RU" smtClean="0"/>
              <a:t>22.03.2024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277" y="633998"/>
            <a:ext cx="13581872" cy="539512"/>
          </a:xfrm>
        </p:spPr>
        <p:txBody>
          <a:bodyPr lIns="0" tIns="0" rIns="0" bIns="0"/>
          <a:lstStyle>
            <a:lvl1pPr>
              <a:defRPr sz="350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156D7-282F-924F-9056-C97C8C98A60B}" type="datetime1">
              <a:rPr lang="ru-RU" smtClean="0"/>
              <a:t>22.03.2024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13BE-7785-2047-AB3C-B5D4853CB56B}" type="datetime1">
              <a:rPr lang="ru-RU" smtClean="0"/>
              <a:t>22.03.2024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" y="0"/>
            <a:ext cx="16141762" cy="2464226"/>
          </a:xfrm>
          <a:custGeom>
            <a:avLst/>
            <a:gdLst/>
            <a:ahLst/>
            <a:cxnLst/>
            <a:rect l="l" t="t" r="r" b="b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726558" y="0"/>
            <a:ext cx="3557527" cy="2464226"/>
          </a:xfrm>
          <a:custGeom>
            <a:avLst/>
            <a:gdLst/>
            <a:ahLst/>
            <a:cxnLst/>
            <a:rect l="l" t="t" r="r" b="b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900808" y="0"/>
            <a:ext cx="3622999" cy="2464226"/>
          </a:xfrm>
          <a:custGeom>
            <a:avLst/>
            <a:gdLst/>
            <a:ahLst/>
            <a:cxnLst/>
            <a:rect l="l" t="t" r="r" b="b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93277" y="742032"/>
            <a:ext cx="1281564" cy="123801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277" y="633999"/>
            <a:ext cx="13581872" cy="5315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9763" y="5378097"/>
            <a:ext cx="14636555" cy="6505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977888" y="11049192"/>
            <a:ext cx="6567424" cy="285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26161" y="11049192"/>
            <a:ext cx="4720336" cy="285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D898A-46D2-0445-AE93-14B5F43CB6AF}" type="datetime1">
              <a:rPr lang="ru-RU" smtClean="0"/>
              <a:t>22.03.2024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776706" y="11049192"/>
            <a:ext cx="4720336" cy="285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71554">
        <a:defRPr>
          <a:latin typeface="+mn-lt"/>
          <a:ea typeface="+mn-ea"/>
          <a:cs typeface="+mn-cs"/>
        </a:defRPr>
      </a:lvl2pPr>
      <a:lvl3pPr marL="943107">
        <a:defRPr>
          <a:latin typeface="+mn-lt"/>
          <a:ea typeface="+mn-ea"/>
          <a:cs typeface="+mn-cs"/>
        </a:defRPr>
      </a:lvl3pPr>
      <a:lvl4pPr marL="1414661">
        <a:defRPr>
          <a:latin typeface="+mn-lt"/>
          <a:ea typeface="+mn-ea"/>
          <a:cs typeface="+mn-cs"/>
        </a:defRPr>
      </a:lvl4pPr>
      <a:lvl5pPr marL="1886214">
        <a:defRPr>
          <a:latin typeface="+mn-lt"/>
          <a:ea typeface="+mn-ea"/>
          <a:cs typeface="+mn-cs"/>
        </a:defRPr>
      </a:lvl5pPr>
      <a:lvl6pPr marL="2357768">
        <a:defRPr>
          <a:latin typeface="+mn-lt"/>
          <a:ea typeface="+mn-ea"/>
          <a:cs typeface="+mn-cs"/>
        </a:defRPr>
      </a:lvl6pPr>
      <a:lvl7pPr marL="2829321">
        <a:defRPr>
          <a:latin typeface="+mn-lt"/>
          <a:ea typeface="+mn-ea"/>
          <a:cs typeface="+mn-cs"/>
        </a:defRPr>
      </a:lvl7pPr>
      <a:lvl8pPr marL="3300874">
        <a:defRPr>
          <a:latin typeface="+mn-lt"/>
          <a:ea typeface="+mn-ea"/>
          <a:cs typeface="+mn-cs"/>
        </a:defRPr>
      </a:lvl8pPr>
      <a:lvl9pPr marL="377242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71554">
        <a:defRPr>
          <a:latin typeface="+mn-lt"/>
          <a:ea typeface="+mn-ea"/>
          <a:cs typeface="+mn-cs"/>
        </a:defRPr>
      </a:lvl2pPr>
      <a:lvl3pPr marL="943107">
        <a:defRPr>
          <a:latin typeface="+mn-lt"/>
          <a:ea typeface="+mn-ea"/>
          <a:cs typeface="+mn-cs"/>
        </a:defRPr>
      </a:lvl3pPr>
      <a:lvl4pPr marL="1414661">
        <a:defRPr>
          <a:latin typeface="+mn-lt"/>
          <a:ea typeface="+mn-ea"/>
          <a:cs typeface="+mn-cs"/>
        </a:defRPr>
      </a:lvl4pPr>
      <a:lvl5pPr marL="1886214">
        <a:defRPr>
          <a:latin typeface="+mn-lt"/>
          <a:ea typeface="+mn-ea"/>
          <a:cs typeface="+mn-cs"/>
        </a:defRPr>
      </a:lvl5pPr>
      <a:lvl6pPr marL="2357768">
        <a:defRPr>
          <a:latin typeface="+mn-lt"/>
          <a:ea typeface="+mn-ea"/>
          <a:cs typeface="+mn-cs"/>
        </a:defRPr>
      </a:lvl6pPr>
      <a:lvl7pPr marL="2829321">
        <a:defRPr>
          <a:latin typeface="+mn-lt"/>
          <a:ea typeface="+mn-ea"/>
          <a:cs typeface="+mn-cs"/>
        </a:defRPr>
      </a:lvl7pPr>
      <a:lvl8pPr marL="3300874">
        <a:defRPr>
          <a:latin typeface="+mn-lt"/>
          <a:ea typeface="+mn-ea"/>
          <a:cs typeface="+mn-cs"/>
        </a:defRPr>
      </a:lvl8pPr>
      <a:lvl9pPr marL="377242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613D6ACF-DAFF-108D-D8F0-881F1D3EAC91}"/>
              </a:ext>
            </a:extLst>
          </p:cNvPr>
          <p:cNvSpPr/>
          <p:nvPr/>
        </p:nvSpPr>
        <p:spPr>
          <a:xfrm>
            <a:off x="12367468" y="1537640"/>
            <a:ext cx="8162498" cy="304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10" tIns="47155" rIns="94310" bIns="47155" rtlCol="0" anchor="ctr"/>
          <a:lstStyle/>
          <a:p>
            <a:pPr algn="ctr"/>
            <a:endParaRPr lang="ru-RU"/>
          </a:p>
        </p:txBody>
      </p:sp>
      <p:grpSp>
        <p:nvGrpSpPr>
          <p:cNvPr id="2" name="object 2"/>
          <p:cNvGrpSpPr/>
          <p:nvPr/>
        </p:nvGrpSpPr>
        <p:grpSpPr>
          <a:xfrm>
            <a:off x="-383" y="1"/>
            <a:ext cx="20523584" cy="118808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4217" y="1218853"/>
            <a:ext cx="14228813" cy="2664101"/>
          </a:xfrm>
          <a:prstGeom prst="rect">
            <a:avLst/>
          </a:prstGeom>
        </p:spPr>
        <p:txBody>
          <a:bodyPr vert="horz" wrap="square" lIns="0" tIns="12444" rIns="0" bIns="0" rtlCol="0">
            <a:spAutoFit/>
          </a:bodyPr>
          <a:lstStyle/>
          <a:p>
            <a:pPr marL="19648" marR="5240">
              <a:lnSpc>
                <a:spcPct val="100499"/>
              </a:lnSpc>
              <a:spcBef>
                <a:spcPts val="98"/>
              </a:spcBef>
            </a:pPr>
            <a:r>
              <a:rPr lang="ru-RU" sz="4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Южный федеральный университет</a:t>
            </a:r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 </a:t>
            </a:r>
            <a:b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</a:br>
            <a:r>
              <a:rPr lang="ru-RU" sz="4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Институт математики, механики и компьютерных</a:t>
            </a:r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 </a:t>
            </a:r>
            <a:r>
              <a:rPr lang="ru-RU" sz="4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наук </a:t>
            </a:r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/>
            </a:r>
            <a:b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</a:br>
            <a:r>
              <a:rPr lang="ru-RU" sz="4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им.</a:t>
            </a:r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 </a:t>
            </a:r>
            <a:r>
              <a:rPr lang="ru-RU" sz="4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И. И. </a:t>
            </a:r>
            <a:r>
              <a:rPr lang="ru-RU" sz="4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Воровича</a:t>
            </a:r>
            <a:endParaRPr lang="ru-RU" sz="4200" dirty="0">
              <a:solidFill>
                <a:schemeClr val="tx1">
                  <a:lumMod val="85000"/>
                  <a:lumOff val="1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xmlns="" id="{34E5F425-ACDF-4201-8872-9794D7CF2479}"/>
              </a:ext>
            </a:extLst>
          </p:cNvPr>
          <p:cNvSpPr txBox="1">
            <a:spLocks/>
          </p:cNvSpPr>
          <p:nvPr/>
        </p:nvSpPr>
        <p:spPr>
          <a:xfrm>
            <a:off x="10183811" y="5946885"/>
            <a:ext cx="10034717" cy="2248748"/>
          </a:xfrm>
          <a:prstGeom prst="rect">
            <a:avLst/>
          </a:prstGeom>
        </p:spPr>
        <p:txBody>
          <a:bodyPr vert="horz" wrap="square" lIns="0" tIns="13754" rIns="0" bIns="0" rtlCol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ea typeface="+mj-ea"/>
                <a:cs typeface="Arial"/>
              </a:defRPr>
            </a:lvl1pPr>
          </a:lstStyle>
          <a:p>
            <a:pPr marL="13098" marR="5240" algn="r">
              <a:spcBef>
                <a:spcPts val="108"/>
              </a:spcBef>
            </a:pPr>
            <a:r>
              <a:rPr lang="en-US" sz="4100" b="0" dirty="0">
                <a:solidFill>
                  <a:srgbClr val="FFFFFF"/>
                </a:solidFill>
              </a:rPr>
              <a:t> </a:t>
            </a:r>
          </a:p>
          <a:p>
            <a:pPr marL="13098" marR="5240" algn="r">
              <a:spcBef>
                <a:spcPts val="108"/>
              </a:spcBef>
            </a:pPr>
            <a:r>
              <a:rPr lang="ru-RU" sz="5100" b="0" dirty="0">
                <a:solidFill>
                  <a:srgbClr val="FFFFFF"/>
                </a:solidFill>
              </a:rPr>
              <a:t>3 способа уменьшить размер документа в </a:t>
            </a:r>
            <a:r>
              <a:rPr lang="ru-RU" sz="5100" b="0" dirty="0" err="1">
                <a:solidFill>
                  <a:srgbClr val="FFFFFF"/>
                </a:solidFill>
              </a:rPr>
              <a:t>Microsoft</a:t>
            </a:r>
            <a:r>
              <a:rPr lang="ru-RU" sz="5100" b="0" dirty="0">
                <a:solidFill>
                  <a:srgbClr val="FFFFFF"/>
                </a:solidFill>
              </a:rPr>
              <a:t> </a:t>
            </a:r>
            <a:r>
              <a:rPr lang="ru-RU" sz="5100" b="0" dirty="0" err="1">
                <a:solidFill>
                  <a:srgbClr val="FFFFFF"/>
                </a:solidFill>
              </a:rPr>
              <a:t>Word</a:t>
            </a:r>
            <a:endParaRPr lang="en-US" sz="5100" b="0" dirty="0">
              <a:solidFill>
                <a:srgbClr val="FFFFFF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2320" y="2086298"/>
            <a:ext cx="2005008" cy="19146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186CDFE2-9CEB-4216-B653-94E5E52CC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09" y="6020476"/>
            <a:ext cx="1944713" cy="2001266"/>
          </a:xfrm>
          <a:prstGeom prst="rect">
            <a:avLst/>
          </a:prstGeom>
        </p:spPr>
      </p:pic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xmlns="" id="{3BF2D2BA-9EEA-3E48-BEFB-3F263DC2C2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7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43093ED9-420A-9F4D-B7E6-0DF60A138637}"/>
              </a:ext>
            </a:extLst>
          </p:cNvPr>
          <p:cNvSpPr/>
          <p:nvPr/>
        </p:nvSpPr>
        <p:spPr>
          <a:xfrm>
            <a:off x="1" y="3232749"/>
            <a:ext cx="20518827" cy="8648101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10" tIns="47155" rIns="94310" bIns="47155"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xmlns="" id="{0998F06A-6D39-E690-1017-532C2D715E50}"/>
              </a:ext>
            </a:extLst>
          </p:cNvPr>
          <p:cNvSpPr txBox="1"/>
          <p:nvPr/>
        </p:nvSpPr>
        <p:spPr>
          <a:xfrm>
            <a:off x="818114" y="855041"/>
            <a:ext cx="13104595" cy="1332522"/>
          </a:xfrm>
          <a:prstGeom prst="rect">
            <a:avLst/>
          </a:prstGeom>
        </p:spPr>
        <p:txBody>
          <a:bodyPr vert="horz" wrap="square" lIns="0" tIns="12444" rIns="0" bIns="0" rtlCol="0">
            <a:spAutoFit/>
          </a:bodyPr>
          <a:lstStyle/>
          <a:p>
            <a:pPr marL="13098" marR="5240">
              <a:lnSpc>
                <a:spcPct val="100899"/>
              </a:lnSpc>
              <a:spcBef>
                <a:spcPts val="98"/>
              </a:spcBef>
            </a:pPr>
            <a:r>
              <a:rPr lang="ru-RU" sz="4500" b="1" dirty="0">
                <a:solidFill>
                  <a:srgbClr val="1D499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Удаление встроенных шрифтов</a:t>
            </a:r>
          </a:p>
          <a:p>
            <a:pPr marL="13098" marR="5240">
              <a:lnSpc>
                <a:spcPct val="100899"/>
              </a:lnSpc>
              <a:spcBef>
                <a:spcPts val="98"/>
              </a:spcBef>
            </a:pPr>
            <a:endParaRPr lang="ru-RU" sz="3700" b="1" dirty="0">
              <a:solidFill>
                <a:srgbClr val="013E99"/>
              </a:solidFill>
              <a:latin typeface="Arial"/>
              <a:cs typeface="Arial"/>
            </a:endParaRP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xmlns="" id="{9C95F9E8-36E4-443D-6812-5DC1F7DB5E89}"/>
              </a:ext>
            </a:extLst>
          </p:cNvPr>
          <p:cNvSpPr>
            <a:spLocks noChangeAspect="1"/>
          </p:cNvSpPr>
          <p:nvPr/>
        </p:nvSpPr>
        <p:spPr>
          <a:xfrm>
            <a:off x="818114" y="3458854"/>
            <a:ext cx="19852091" cy="1880335"/>
          </a:xfrm>
          <a:prstGeom prst="rect">
            <a:avLst/>
          </a:prstGeom>
        </p:spPr>
        <p:txBody>
          <a:bodyPr wrap="square" lIns="94310" tIns="47155" rIns="94310" bIns="47155">
            <a:spAutoFit/>
          </a:bodyPr>
          <a:lstStyle/>
          <a:p>
            <a:pPr algn="l"/>
            <a:r>
              <a:rPr lang="ru-RU" sz="29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Документ будет занимать больше </a:t>
            </a:r>
            <a:r>
              <a:rPr lang="ru-RU" sz="2900" dirty="0" smtClean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места</a:t>
            </a:r>
            <a:r>
              <a:rPr lang="en-US" sz="2900" dirty="0" smtClean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ru-RU" sz="2900" dirty="0" smtClean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если  в нем есть встроенные шрифты</a:t>
            </a:r>
            <a:r>
              <a:rPr lang="en-US" sz="2900" dirty="0" smtClean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2900" dirty="0" smtClean="0">
              <a:solidFill>
                <a:srgbClr val="517BB9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r>
              <a:rPr lang="ru-RU" sz="2900" dirty="0" smtClean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Для удаления встроенных шрифтов выполните команду:</a:t>
            </a:r>
            <a:endParaRPr lang="ru-RU" sz="2900" dirty="0">
              <a:solidFill>
                <a:srgbClr val="517BB9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endParaRPr lang="ru-RU" sz="2900" dirty="0">
              <a:solidFill>
                <a:srgbClr val="517BB9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r>
              <a:rPr lang="ru-RU" sz="2900" dirty="0" smtClean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Файл </a:t>
            </a:r>
            <a:r>
              <a:rPr lang="ru-RU" sz="29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Параметры → Сохранение →  уберите галочку внедрить шрифты в файл</a:t>
            </a:r>
            <a:r>
              <a:rPr lang="en-US" sz="29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2900" dirty="0">
              <a:solidFill>
                <a:srgbClr val="517BB9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7B944D81-E2A9-874E-9EEC-7353054DA0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10</a:t>
            </a:fld>
            <a:endParaRPr lang="ru-RU"/>
          </a:p>
        </p:txBody>
      </p:sp>
      <p:pic>
        <p:nvPicPr>
          <p:cNvPr id="4100" name="Picture 4" descr="C:\Users\Rawerdor\AppData\Local\Packages\Microsoft.Windows.Photos_8wekyb3d8bbwe\TempState\ShareServiceTempFolder\2024-03-21_21-05-4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59" y="5711825"/>
            <a:ext cx="14926085" cy="580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 стрелкой 10"/>
          <p:cNvCxnSpPr/>
          <p:nvPr/>
        </p:nvCxnSpPr>
        <p:spPr>
          <a:xfrm>
            <a:off x="4738616" y="10823515"/>
            <a:ext cx="101125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6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20523584" cy="118808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613D6ACF-DAFF-108D-D8F0-881F1D3EAC91}"/>
              </a:ext>
            </a:extLst>
          </p:cNvPr>
          <p:cNvSpPr/>
          <p:nvPr/>
        </p:nvSpPr>
        <p:spPr>
          <a:xfrm>
            <a:off x="12367468" y="1537640"/>
            <a:ext cx="8162498" cy="304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10" tIns="47155" rIns="94310" bIns="47155"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2320" y="2086298"/>
            <a:ext cx="2005008" cy="1914609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xmlns="" id="{4FBEE4BB-17D5-4262-83BF-4DC21B075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5030" y="2803690"/>
            <a:ext cx="12376099" cy="724123"/>
          </a:xfrm>
          <a:prstGeom prst="rect">
            <a:avLst/>
          </a:prstGeom>
        </p:spPr>
        <p:txBody>
          <a:bodyPr vert="horz" wrap="square" lIns="0" tIns="12444" rIns="0" bIns="0" rtlCol="0">
            <a:spAutoFit/>
          </a:bodyPr>
          <a:lstStyle/>
          <a:p>
            <a:pPr marL="19648" marR="5240">
              <a:lnSpc>
                <a:spcPct val="100499"/>
              </a:lnSpc>
              <a:spcBef>
                <a:spcPts val="98"/>
              </a:spcBef>
            </a:pPr>
            <a:r>
              <a:rPr lang="ru-RU" sz="4500" b="0" spc="134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СПАСИБО ЗА ВНИМАНИЕ!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A0F3EE3D-C3B3-4550-8EDE-2DF4413DE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09" y="6020476"/>
            <a:ext cx="1944713" cy="2001266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524A5844-EDBB-B945-964E-56D5238475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2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xmlns="" id="{FA604292-6ADC-3177-10B6-CBFC07D3CE59}"/>
              </a:ext>
            </a:extLst>
          </p:cNvPr>
          <p:cNvSpPr txBox="1"/>
          <p:nvPr/>
        </p:nvSpPr>
        <p:spPr>
          <a:xfrm>
            <a:off x="926980" y="923669"/>
            <a:ext cx="13104595" cy="1766592"/>
          </a:xfrm>
          <a:prstGeom prst="rect">
            <a:avLst/>
          </a:prstGeom>
        </p:spPr>
        <p:txBody>
          <a:bodyPr vert="horz" wrap="square" lIns="0" tIns="12444" rIns="0" bIns="0" rtlCol="0">
            <a:spAutoFit/>
          </a:bodyPr>
          <a:lstStyle/>
          <a:p>
            <a:pPr marL="13098" marR="5240">
              <a:lnSpc>
                <a:spcPct val="100899"/>
              </a:lnSpc>
              <a:spcBef>
                <a:spcPts val="98"/>
              </a:spcBef>
            </a:pPr>
            <a:r>
              <a:rPr lang="en-US" sz="3700" b="1" dirty="0">
                <a:solidFill>
                  <a:srgbClr val="1D4992"/>
                </a:solidFill>
                <a:latin typeface="Arial"/>
                <a:cs typeface="Arial"/>
              </a:rPr>
              <a:t> </a:t>
            </a:r>
            <a:r>
              <a:rPr lang="ru-RU" sz="3700" b="1" dirty="0">
                <a:solidFill>
                  <a:srgbClr val="1D4992"/>
                </a:solidFill>
                <a:latin typeface="Arial"/>
                <a:cs typeface="Arial"/>
              </a:rPr>
              <a:t> </a:t>
            </a:r>
          </a:p>
          <a:p>
            <a:pPr marL="13098" marR="5240">
              <a:lnSpc>
                <a:spcPct val="100899"/>
              </a:lnSpc>
              <a:spcBef>
                <a:spcPts val="98"/>
              </a:spcBef>
            </a:pPr>
            <a:endParaRPr lang="ru-RU" sz="3700" b="1" dirty="0">
              <a:solidFill>
                <a:srgbClr val="013E99"/>
              </a:solidFill>
              <a:latin typeface="Arial"/>
              <a:cs typeface="Arial"/>
            </a:endParaRPr>
          </a:p>
          <a:p>
            <a:pPr marL="13098" marR="5240">
              <a:lnSpc>
                <a:spcPct val="100899"/>
              </a:lnSpc>
              <a:spcBef>
                <a:spcPts val="98"/>
              </a:spcBef>
            </a:pPr>
            <a:r>
              <a:rPr lang="ru-RU" sz="3700" b="1" dirty="0">
                <a:solidFill>
                  <a:srgbClr val="013E99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88E7732-B8C9-D949-E49D-A678D5A52C9E}"/>
              </a:ext>
            </a:extLst>
          </p:cNvPr>
          <p:cNvSpPr txBox="1"/>
          <p:nvPr/>
        </p:nvSpPr>
        <p:spPr>
          <a:xfrm>
            <a:off x="5827655" y="7634529"/>
            <a:ext cx="3506447" cy="614325"/>
          </a:xfrm>
          <a:prstGeom prst="rect">
            <a:avLst/>
          </a:prstGeom>
          <a:noFill/>
        </p:spPr>
        <p:txBody>
          <a:bodyPr wrap="square" lIns="94310" tIns="47155" rIns="94310" bIns="47155" rtlCol="0">
            <a:spAutoFit/>
          </a:bodyPr>
          <a:lstStyle/>
          <a:p>
            <a:endParaRPr lang="en-US" sz="33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7C69B32-7969-834D-8252-CFBDEED4FA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2</a:t>
            </a:fld>
            <a:endParaRPr lang="ru-RU"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xmlns="" id="{FA604292-6ADC-3177-10B6-CBFC07D3CE59}"/>
              </a:ext>
            </a:extLst>
          </p:cNvPr>
          <p:cNvSpPr txBox="1"/>
          <p:nvPr/>
        </p:nvSpPr>
        <p:spPr>
          <a:xfrm>
            <a:off x="809114" y="860079"/>
            <a:ext cx="17075760" cy="796537"/>
          </a:xfrm>
          <a:prstGeom prst="rect">
            <a:avLst/>
          </a:prstGeom>
        </p:spPr>
        <p:txBody>
          <a:bodyPr vert="horz" wrap="square" lIns="0" tIns="12444" rIns="0" bIns="0" rtlCol="0">
            <a:spAutoFit/>
          </a:bodyPr>
          <a:lstStyle/>
          <a:p>
            <a:pPr marL="13098" marR="5240">
              <a:lnSpc>
                <a:spcPct val="100899"/>
              </a:lnSpc>
              <a:spcBef>
                <a:spcPts val="98"/>
              </a:spcBef>
            </a:pPr>
            <a:r>
              <a:rPr lang="ru-RU" sz="4900" b="1" dirty="0">
                <a:solidFill>
                  <a:srgbClr val="1D4992"/>
                </a:solidFill>
                <a:latin typeface="Arial"/>
                <a:cs typeface="Arial"/>
              </a:rPr>
              <a:t>Три способа уменьшить размер документа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C982652-4D84-6EBD-39B0-430E4EEBAB48}"/>
              </a:ext>
            </a:extLst>
          </p:cNvPr>
          <p:cNvSpPr txBox="1"/>
          <p:nvPr/>
        </p:nvSpPr>
        <p:spPr>
          <a:xfrm>
            <a:off x="792906" y="2335482"/>
            <a:ext cx="17829378" cy="3976954"/>
          </a:xfrm>
          <a:prstGeom prst="rect">
            <a:avLst/>
          </a:prstGeom>
          <a:noFill/>
        </p:spPr>
        <p:txBody>
          <a:bodyPr wrap="square" lIns="94310" tIns="47155" rIns="94310" bIns="47155" rtlCol="0">
            <a:spAutoFit/>
          </a:bodyPr>
          <a:lstStyle/>
          <a:p>
            <a:pPr marL="530497" lvl="1" indent="-530497">
              <a:lnSpc>
                <a:spcPct val="200000"/>
              </a:lnSpc>
              <a:buAutoNum type="arabicPeriod"/>
            </a:pPr>
            <a:r>
              <a:rPr lang="ru-RU" sz="4100" dirty="0">
                <a:solidFill>
                  <a:srgbClr val="517B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Сохраняйте в формате </a:t>
            </a:r>
            <a:r>
              <a:rPr lang="en-US" sz="4100" dirty="0">
                <a:solidFill>
                  <a:srgbClr val="517B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DOCX</a:t>
            </a:r>
          </a:p>
          <a:p>
            <a:pPr marL="530497" lvl="1" indent="-530497">
              <a:lnSpc>
                <a:spcPct val="200000"/>
              </a:lnSpc>
              <a:buAutoNum type="arabicPeriod"/>
            </a:pPr>
            <a:r>
              <a:rPr lang="ru-RU" sz="4100" dirty="0" err="1">
                <a:solidFill>
                  <a:srgbClr val="517B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Cжимайте</a:t>
            </a:r>
            <a:r>
              <a:rPr lang="ru-RU" sz="4100" dirty="0">
                <a:solidFill>
                  <a:srgbClr val="517B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картинки</a:t>
            </a:r>
          </a:p>
          <a:p>
            <a:pPr marL="530497" lvl="1" indent="-530497">
              <a:lnSpc>
                <a:spcPct val="200000"/>
              </a:lnSpc>
              <a:buAutoNum type="arabicPeriod"/>
            </a:pPr>
            <a:r>
              <a:rPr lang="ru-RU" sz="4100" dirty="0">
                <a:solidFill>
                  <a:srgbClr val="517B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Удаляйте встроенные шрифты</a:t>
            </a:r>
          </a:p>
        </p:txBody>
      </p:sp>
    </p:spTree>
    <p:extLst>
      <p:ext uri="{BB962C8B-B14F-4D97-AF65-F5344CB8AC3E}">
        <p14:creationId xmlns:p14="http://schemas.microsoft.com/office/powerpoint/2010/main" val="33470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613D6ACF-DAFF-108D-D8F0-881F1D3EAC91}"/>
              </a:ext>
            </a:extLst>
          </p:cNvPr>
          <p:cNvSpPr/>
          <p:nvPr/>
        </p:nvSpPr>
        <p:spPr>
          <a:xfrm>
            <a:off x="12367468" y="1537640"/>
            <a:ext cx="8162498" cy="304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10" tIns="47155" rIns="94310" bIns="47155" rtlCol="0" anchor="ctr"/>
          <a:lstStyle/>
          <a:p>
            <a:pPr algn="ctr"/>
            <a:endParaRPr lang="ru-RU"/>
          </a:p>
        </p:txBody>
      </p:sp>
      <p:grpSp>
        <p:nvGrpSpPr>
          <p:cNvPr id="2" name="object 2"/>
          <p:cNvGrpSpPr/>
          <p:nvPr/>
        </p:nvGrpSpPr>
        <p:grpSpPr>
          <a:xfrm>
            <a:off x="-383" y="1"/>
            <a:ext cx="20523584" cy="118808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186CDFE2-9CEB-4216-B653-94E5E52CC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09" y="6020476"/>
            <a:ext cx="1944713" cy="2001266"/>
          </a:xfrm>
          <a:prstGeom prst="rect">
            <a:avLst/>
          </a:prstGeom>
        </p:spPr>
      </p:pic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xmlns="" id="{3BF2D2BA-9EEA-3E48-BEFB-3F263DC2C2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3</a:t>
            </a:fld>
            <a:endParaRPr lang="ru-RU"/>
          </a:p>
        </p:txBody>
      </p:sp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693615" y="1815509"/>
            <a:ext cx="13581872" cy="775991"/>
          </a:xfrm>
        </p:spPr>
        <p:txBody>
          <a:bodyPr/>
          <a:lstStyle/>
          <a:p>
            <a:r>
              <a:rPr lang="ru-RU" sz="4900" dirty="0"/>
              <a:t>Сохранение в формате </a:t>
            </a:r>
            <a:r>
              <a:rPr lang="en-US" sz="4900" dirty="0"/>
              <a:t>DOCX</a:t>
            </a:r>
            <a:endParaRPr lang="ru-RU" sz="4900" dirty="0"/>
          </a:p>
        </p:txBody>
      </p:sp>
    </p:spTree>
    <p:extLst>
      <p:ext uri="{BB962C8B-B14F-4D97-AF65-F5344CB8AC3E}">
        <p14:creationId xmlns:p14="http://schemas.microsoft.com/office/powerpoint/2010/main" val="41989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xmlns="" id="{FA604292-6ADC-3177-10B6-CBFC07D3CE59}"/>
              </a:ext>
            </a:extLst>
          </p:cNvPr>
          <p:cNvSpPr txBox="1"/>
          <p:nvPr/>
        </p:nvSpPr>
        <p:spPr>
          <a:xfrm>
            <a:off x="809114" y="860079"/>
            <a:ext cx="13104595" cy="717871"/>
          </a:xfrm>
          <a:prstGeom prst="rect">
            <a:avLst/>
          </a:prstGeom>
        </p:spPr>
        <p:txBody>
          <a:bodyPr vert="horz" wrap="square" lIns="0" tIns="12444" rIns="0" bIns="0" rtlCol="0">
            <a:spAutoFit/>
          </a:bodyPr>
          <a:lstStyle/>
          <a:p>
            <a:pPr marL="13098" marR="5240">
              <a:lnSpc>
                <a:spcPct val="100899"/>
              </a:lnSpc>
              <a:spcBef>
                <a:spcPts val="98"/>
              </a:spcBef>
            </a:pPr>
            <a:r>
              <a:rPr lang="ru-RU" sz="4500" b="1" dirty="0">
                <a:solidFill>
                  <a:srgbClr val="1D4992"/>
                </a:solidFill>
                <a:latin typeface="Arial"/>
                <a:cs typeface="Arial"/>
              </a:rPr>
              <a:t>Сохраняйте в формате DOCX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C3859594-092C-4532-5412-EAF10688F30C}"/>
              </a:ext>
            </a:extLst>
          </p:cNvPr>
          <p:cNvSpPr/>
          <p:nvPr/>
        </p:nvSpPr>
        <p:spPr>
          <a:xfrm>
            <a:off x="9800" y="3287226"/>
            <a:ext cx="20518827" cy="4339413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10" tIns="47155" rIns="94310" bIns="47155"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79EB3DF7-0E1F-59D3-E016-38C0B2B7C38D}"/>
              </a:ext>
            </a:extLst>
          </p:cNvPr>
          <p:cNvSpPr/>
          <p:nvPr/>
        </p:nvSpPr>
        <p:spPr>
          <a:xfrm>
            <a:off x="4373" y="7542302"/>
            <a:ext cx="20518827" cy="4321872"/>
          </a:xfrm>
          <a:prstGeom prst="rect">
            <a:avLst/>
          </a:prstGeom>
          <a:solidFill>
            <a:srgbClr val="1D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10" tIns="47155" rIns="94310" bIns="47155"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7E5A8A-9694-565B-ACFB-A56FC69F7901}"/>
              </a:ext>
            </a:extLst>
          </p:cNvPr>
          <p:cNvSpPr txBox="1"/>
          <p:nvPr/>
        </p:nvSpPr>
        <p:spPr>
          <a:xfrm>
            <a:off x="2657208" y="5073339"/>
            <a:ext cx="1524490" cy="614325"/>
          </a:xfrm>
          <a:prstGeom prst="rect">
            <a:avLst/>
          </a:prstGeom>
          <a:noFill/>
        </p:spPr>
        <p:txBody>
          <a:bodyPr wrap="square" lIns="94310" tIns="47155" rIns="94310" bIns="47155" rtlCol="0">
            <a:spAutoFit/>
          </a:bodyPr>
          <a:lstStyle/>
          <a:p>
            <a:endParaRPr lang="ru-RU" sz="3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982652-4D84-6EBD-39B0-430E4EEBAB48}"/>
              </a:ext>
            </a:extLst>
          </p:cNvPr>
          <p:cNvSpPr txBox="1"/>
          <p:nvPr/>
        </p:nvSpPr>
        <p:spPr>
          <a:xfrm>
            <a:off x="746582" y="3683050"/>
            <a:ext cx="13547643" cy="952898"/>
          </a:xfrm>
          <a:prstGeom prst="rect">
            <a:avLst/>
          </a:prstGeom>
          <a:noFill/>
        </p:spPr>
        <p:txBody>
          <a:bodyPr wrap="square" lIns="94310" tIns="47155" rIns="94310" bIns="471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700" dirty="0">
                <a:solidFill>
                  <a:srgbClr val="517B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DOCX— меньший размер</a:t>
            </a:r>
            <a:r>
              <a:rPr lang="en-US" sz="3700" dirty="0">
                <a:solidFill>
                  <a:srgbClr val="517B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700" dirty="0">
                <a:solidFill>
                  <a:srgbClr val="517B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документа</a:t>
            </a:r>
            <a:r>
              <a:rPr lang="en-US" sz="3700" dirty="0">
                <a:solidFill>
                  <a:srgbClr val="517B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3700" dirty="0">
                <a:solidFill>
                  <a:srgbClr val="517B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сравнению с </a:t>
            </a:r>
            <a:r>
              <a:rPr lang="en-US" sz="3700" dirty="0">
                <a:solidFill>
                  <a:srgbClr val="517B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  <a:r>
              <a:rPr lang="ru-RU" sz="2900" dirty="0">
                <a:solidFill>
                  <a:srgbClr val="517B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900" dirty="0">
              <a:solidFill>
                <a:srgbClr val="517B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74669FF-309B-384A-9151-08FED54AE3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4</a:t>
            </a:fld>
            <a:endParaRPr lang="ru-RU"/>
          </a:p>
        </p:txBody>
      </p:sp>
      <p:pic>
        <p:nvPicPr>
          <p:cNvPr id="3" name="Picture 2" descr="C:\Users\Rawerdor\AppData\Local\Packages\Microsoft.Windows.Photos_8wekyb3d8bbwe\TempState\ShareServiceTempFolder\2024-03-22_13-26-0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65" y="8368313"/>
            <a:ext cx="15592641" cy="157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 flipH="1">
            <a:off x="15946840" y="8773884"/>
            <a:ext cx="1804947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15946840" y="9499343"/>
            <a:ext cx="1804947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8249CB42-E0DB-984A-943A-744B6C7E2DD4}"/>
              </a:ext>
            </a:extLst>
          </p:cNvPr>
          <p:cNvSpPr/>
          <p:nvPr/>
        </p:nvSpPr>
        <p:spPr>
          <a:xfrm>
            <a:off x="4373" y="7542302"/>
            <a:ext cx="20518827" cy="4321872"/>
          </a:xfrm>
          <a:prstGeom prst="rect">
            <a:avLst/>
          </a:prstGeom>
          <a:solidFill>
            <a:srgbClr val="1D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10" tIns="47155" rIns="94310" bIns="47155"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D8D29CB3-504A-D941-9833-ADFB3B805961}"/>
              </a:ext>
            </a:extLst>
          </p:cNvPr>
          <p:cNvSpPr/>
          <p:nvPr/>
        </p:nvSpPr>
        <p:spPr>
          <a:xfrm>
            <a:off x="9800" y="3287226"/>
            <a:ext cx="20518827" cy="4339413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10" tIns="47155" rIns="94310" bIns="47155"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xmlns="" id="{0998F06A-6D39-E690-1017-532C2D715E50}"/>
              </a:ext>
            </a:extLst>
          </p:cNvPr>
          <p:cNvSpPr txBox="1"/>
          <p:nvPr/>
        </p:nvSpPr>
        <p:spPr>
          <a:xfrm>
            <a:off x="828772" y="879656"/>
            <a:ext cx="13711197" cy="1296013"/>
          </a:xfrm>
          <a:prstGeom prst="rect">
            <a:avLst/>
          </a:prstGeom>
        </p:spPr>
        <p:txBody>
          <a:bodyPr vert="horz" wrap="square" lIns="0" tIns="12444" rIns="0" bIns="0" rtlCol="0">
            <a:spAutoFit/>
          </a:bodyPr>
          <a:lstStyle/>
          <a:p>
            <a:pPr marL="13098" marR="5240">
              <a:lnSpc>
                <a:spcPct val="100899"/>
              </a:lnSpc>
              <a:spcBef>
                <a:spcPts val="98"/>
              </a:spcBef>
            </a:pPr>
            <a:r>
              <a:rPr lang="ru-RU" sz="4500" b="1" dirty="0">
                <a:solidFill>
                  <a:srgbClr val="1D499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Для создания файла в формате  DOCX нужно:</a:t>
            </a:r>
          </a:p>
          <a:p>
            <a:pPr marL="13098" marR="5240">
              <a:lnSpc>
                <a:spcPct val="100899"/>
              </a:lnSpc>
              <a:spcBef>
                <a:spcPts val="98"/>
              </a:spcBef>
            </a:pPr>
            <a:endParaRPr lang="ru-RU" sz="3700" b="1" dirty="0">
              <a:solidFill>
                <a:srgbClr val="013E99"/>
              </a:solidFill>
              <a:latin typeface="Arial"/>
              <a:cs typeface="Arial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xmlns="" id="{4D22D427-2C0B-4CE8-BA52-71B3DA5D5487}"/>
              </a:ext>
            </a:extLst>
          </p:cNvPr>
          <p:cNvSpPr/>
          <p:nvPr/>
        </p:nvSpPr>
        <p:spPr>
          <a:xfrm>
            <a:off x="822289" y="3493860"/>
            <a:ext cx="16907007" cy="3976954"/>
          </a:xfrm>
          <a:prstGeom prst="rect">
            <a:avLst/>
          </a:prstGeom>
        </p:spPr>
        <p:txBody>
          <a:bodyPr wrap="square" lIns="94310" tIns="47155" rIns="94310" bIns="47155">
            <a:spAutoFit/>
          </a:bodyPr>
          <a:lstStyle/>
          <a:p>
            <a:pPr marL="471554" indent="-471554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45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Файл → </a:t>
            </a:r>
            <a:r>
              <a:rPr lang="en-US" sz="45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ru-RU" sz="45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охранить как</a:t>
            </a:r>
            <a:r>
              <a:rPr lang="en-US" sz="45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45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</a:t>
            </a:r>
            <a:r>
              <a:rPr lang="en-US" sz="45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45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нажмите ОК.</a:t>
            </a:r>
            <a:endParaRPr lang="en-US" sz="4500" dirty="0">
              <a:solidFill>
                <a:srgbClr val="517BB9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71554" indent="-471554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45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Либо вы можете нажать сочетание клавиш </a:t>
            </a:r>
            <a:r>
              <a:rPr lang="ru-RU" sz="4500" dirty="0" err="1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Ctrl</a:t>
            </a:r>
            <a:r>
              <a:rPr lang="ru-RU" sz="45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F12</a:t>
            </a:r>
          </a:p>
          <a:p>
            <a:pPr marL="471554" indent="-471554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4500" dirty="0">
              <a:solidFill>
                <a:srgbClr val="517BB9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ru-RU" sz="2900" dirty="0">
              <a:solidFill>
                <a:srgbClr val="517BB9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A44E82E-2BA3-1F4D-8859-972443C480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5</a:t>
            </a:fld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8617831" y="9622755"/>
            <a:ext cx="2098961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Rawerdor\AppData\Local\Packages\Microsoft.Windows.Photos_8wekyb3d8bbwe\TempState\ShareServiceTempFolder\2024-03-21_20-53-4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" y="7941691"/>
            <a:ext cx="20523199" cy="232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H="1">
            <a:off x="8373318" y="9617752"/>
            <a:ext cx="1804947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613D6ACF-DAFF-108D-D8F0-881F1D3EAC91}"/>
              </a:ext>
            </a:extLst>
          </p:cNvPr>
          <p:cNvSpPr/>
          <p:nvPr/>
        </p:nvSpPr>
        <p:spPr>
          <a:xfrm>
            <a:off x="12367468" y="1537640"/>
            <a:ext cx="8162498" cy="304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10" tIns="47155" rIns="94310" bIns="47155" rtlCol="0" anchor="ctr"/>
          <a:lstStyle/>
          <a:p>
            <a:pPr algn="ctr"/>
            <a:endParaRPr lang="ru-RU"/>
          </a:p>
        </p:txBody>
      </p:sp>
      <p:grpSp>
        <p:nvGrpSpPr>
          <p:cNvPr id="2" name="object 2"/>
          <p:cNvGrpSpPr/>
          <p:nvPr/>
        </p:nvGrpSpPr>
        <p:grpSpPr>
          <a:xfrm>
            <a:off x="-383" y="1"/>
            <a:ext cx="20523584" cy="118808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186CDFE2-9CEB-4216-B653-94E5E52CC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09" y="6020476"/>
            <a:ext cx="1944713" cy="2001266"/>
          </a:xfrm>
          <a:prstGeom prst="rect">
            <a:avLst/>
          </a:prstGeom>
        </p:spPr>
      </p:pic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xmlns="" id="{3BF2D2BA-9EEA-3E48-BEFB-3F263DC2C2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6</a:t>
            </a:fld>
            <a:endParaRPr lang="ru-RU"/>
          </a:p>
        </p:txBody>
      </p:sp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1004769" y="1795302"/>
            <a:ext cx="13581872" cy="775991"/>
          </a:xfrm>
        </p:spPr>
        <p:txBody>
          <a:bodyPr/>
          <a:lstStyle/>
          <a:p>
            <a:r>
              <a:rPr lang="ru-RU" sz="4900" dirty="0"/>
              <a:t>Сжатие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57574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AFAF486F-E22F-E343-9FB8-CB7257A67CEF}"/>
              </a:ext>
            </a:extLst>
          </p:cNvPr>
          <p:cNvSpPr/>
          <p:nvPr/>
        </p:nvSpPr>
        <p:spPr>
          <a:xfrm>
            <a:off x="24964" y="7558979"/>
            <a:ext cx="20518827" cy="4321872"/>
          </a:xfrm>
          <a:prstGeom prst="rect">
            <a:avLst/>
          </a:prstGeom>
          <a:solidFill>
            <a:srgbClr val="1D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10" tIns="47155" rIns="94310" bIns="47155"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0FB1B78-F9D1-6449-A07A-545BADFB0A2C}"/>
              </a:ext>
            </a:extLst>
          </p:cNvPr>
          <p:cNvSpPr/>
          <p:nvPr/>
        </p:nvSpPr>
        <p:spPr>
          <a:xfrm>
            <a:off x="-11057" y="3232744"/>
            <a:ext cx="20518827" cy="4339413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10" tIns="47155" rIns="94310" bIns="47155"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xmlns="" id="{FA604292-6ADC-3177-10B6-CBFC07D3CE59}"/>
              </a:ext>
            </a:extLst>
          </p:cNvPr>
          <p:cNvSpPr txBox="1"/>
          <p:nvPr/>
        </p:nvSpPr>
        <p:spPr>
          <a:xfrm>
            <a:off x="902292" y="841921"/>
            <a:ext cx="13104595" cy="724123"/>
          </a:xfrm>
          <a:prstGeom prst="rect">
            <a:avLst/>
          </a:prstGeom>
        </p:spPr>
        <p:txBody>
          <a:bodyPr vert="horz" wrap="square" lIns="0" tIns="12444" rIns="0" bIns="0" rtlCol="0">
            <a:spAutoFit/>
          </a:bodyPr>
          <a:lstStyle/>
          <a:p>
            <a:pPr algn="just"/>
            <a:r>
              <a:rPr lang="ru-RU" sz="4500" b="1" dirty="0">
                <a:solidFill>
                  <a:srgbClr val="1D499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Для того чтобы сжать изображение нужно: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A9835A9-3BBE-B19D-2B75-B5946C09AEB7}"/>
              </a:ext>
            </a:extLst>
          </p:cNvPr>
          <p:cNvSpPr txBox="1"/>
          <p:nvPr/>
        </p:nvSpPr>
        <p:spPr>
          <a:xfrm>
            <a:off x="902290" y="3429398"/>
            <a:ext cx="10370560" cy="857690"/>
          </a:xfrm>
          <a:prstGeom prst="rect">
            <a:avLst/>
          </a:prstGeom>
          <a:noFill/>
        </p:spPr>
        <p:txBody>
          <a:bodyPr wrap="square" lIns="94310" tIns="47155" rIns="94310" bIns="47155" rtlCol="0">
            <a:spAutoFit/>
          </a:bodyPr>
          <a:lstStyle/>
          <a:p>
            <a:pPr marL="353665" indent="-353665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9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Нажмите на картинку, которую хотите сжать</a:t>
            </a:r>
            <a:r>
              <a:rPr lang="ru-RU" sz="3300" dirty="0">
                <a:solidFill>
                  <a:srgbClr val="003F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46FFC17-CE30-4CAC-8EBB-A46B3650ABBD}"/>
              </a:ext>
            </a:extLst>
          </p:cNvPr>
          <p:cNvSpPr txBox="1"/>
          <p:nvPr/>
        </p:nvSpPr>
        <p:spPr>
          <a:xfrm>
            <a:off x="902291" y="4800877"/>
            <a:ext cx="9203732" cy="2103473"/>
          </a:xfrm>
          <a:prstGeom prst="rect">
            <a:avLst/>
          </a:prstGeom>
          <a:noFill/>
        </p:spPr>
        <p:txBody>
          <a:bodyPr wrap="square" lIns="94310" tIns="47155" rIns="94310" bIns="47155" rtlCol="0">
            <a:spAutoFit/>
          </a:bodyPr>
          <a:lstStyle/>
          <a:p>
            <a:pPr marL="353665" indent="-353665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9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Перейти во вкладку «Формат»</a:t>
            </a:r>
          </a:p>
          <a:p>
            <a:pPr lvl="0" algn="l">
              <a:lnSpc>
                <a:spcPct val="150000"/>
              </a:lnSpc>
            </a:pPr>
            <a:endParaRPr lang="en-US" sz="2900" dirty="0">
              <a:solidFill>
                <a:srgbClr val="517BB9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53665" indent="-353665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9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Нажать на кнопку «Сжать рисунки».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E7633BA-7EF5-2B4E-8EA1-C6D82A4A8E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7</a:t>
            </a:fld>
            <a:endParaRPr lang="ru-RU"/>
          </a:p>
        </p:txBody>
      </p:sp>
      <p:pic>
        <p:nvPicPr>
          <p:cNvPr id="3074" name="Picture 2" descr="C:\Users\Rawerdor\AppData\Local\Packages\Microsoft.Windows.Photos_8wekyb3d8bbwe\TempState\ShareServiceTempFolder\2024-03-21_20-56-3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692" y="7861641"/>
            <a:ext cx="14468662" cy="272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Прямая со стрелкой 15"/>
          <p:cNvCxnSpPr/>
          <p:nvPr/>
        </p:nvCxnSpPr>
        <p:spPr>
          <a:xfrm flipH="1">
            <a:off x="16017950" y="8181843"/>
            <a:ext cx="1089039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5621457" y="8822248"/>
            <a:ext cx="1089039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23F9863E-1459-A543-9DEE-272D1114E519}"/>
              </a:ext>
            </a:extLst>
          </p:cNvPr>
          <p:cNvSpPr/>
          <p:nvPr/>
        </p:nvSpPr>
        <p:spPr>
          <a:xfrm>
            <a:off x="-11057" y="3232745"/>
            <a:ext cx="20518827" cy="8648101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10" tIns="47155" rIns="94310" bIns="47155"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xmlns="" id="{FA604292-6ADC-3177-10B6-CBFC07D3CE59}"/>
              </a:ext>
            </a:extLst>
          </p:cNvPr>
          <p:cNvSpPr txBox="1"/>
          <p:nvPr/>
        </p:nvSpPr>
        <p:spPr>
          <a:xfrm>
            <a:off x="838870" y="868688"/>
            <a:ext cx="13104595" cy="2498529"/>
          </a:xfrm>
          <a:prstGeom prst="rect">
            <a:avLst/>
          </a:prstGeom>
        </p:spPr>
        <p:txBody>
          <a:bodyPr vert="horz" wrap="square" lIns="0" tIns="12444" rIns="0" bIns="0" rtlCol="0">
            <a:spAutoFit/>
          </a:bodyPr>
          <a:lstStyle/>
          <a:p>
            <a:pPr marL="13098" marR="5240">
              <a:lnSpc>
                <a:spcPct val="100899"/>
              </a:lnSpc>
              <a:spcBef>
                <a:spcPts val="98"/>
              </a:spcBef>
            </a:pPr>
            <a:r>
              <a:rPr lang="ru-RU" sz="4500" b="1" dirty="0">
                <a:solidFill>
                  <a:srgbClr val="1D499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Сжатие картинки</a:t>
            </a:r>
          </a:p>
          <a:p>
            <a:pPr marL="13098" marR="5240">
              <a:lnSpc>
                <a:spcPct val="100899"/>
              </a:lnSpc>
              <a:spcBef>
                <a:spcPts val="98"/>
              </a:spcBef>
            </a:pPr>
            <a:r>
              <a:rPr lang="ru-RU" sz="3700" b="1" dirty="0">
                <a:solidFill>
                  <a:srgbClr val="1D4992"/>
                </a:solidFill>
                <a:latin typeface="Arial"/>
                <a:cs typeface="Arial"/>
              </a:rPr>
              <a:t> </a:t>
            </a:r>
          </a:p>
          <a:p>
            <a:pPr marL="13098" marR="5240">
              <a:lnSpc>
                <a:spcPct val="100899"/>
              </a:lnSpc>
              <a:spcBef>
                <a:spcPts val="98"/>
              </a:spcBef>
            </a:pPr>
            <a:endParaRPr lang="ru-RU" sz="3700" b="1" dirty="0">
              <a:solidFill>
                <a:srgbClr val="013E99"/>
              </a:solidFill>
              <a:latin typeface="Arial"/>
              <a:cs typeface="Arial"/>
            </a:endParaRPr>
          </a:p>
          <a:p>
            <a:pPr marL="13098" marR="5240">
              <a:lnSpc>
                <a:spcPct val="100899"/>
              </a:lnSpc>
              <a:spcBef>
                <a:spcPts val="98"/>
              </a:spcBef>
            </a:pPr>
            <a:r>
              <a:rPr lang="ru-RU" sz="3700" b="1" dirty="0">
                <a:solidFill>
                  <a:srgbClr val="013E99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DD3B7D-8056-691E-C783-C2E2DAA64A65}"/>
              </a:ext>
            </a:extLst>
          </p:cNvPr>
          <p:cNvSpPr txBox="1"/>
          <p:nvPr/>
        </p:nvSpPr>
        <p:spPr>
          <a:xfrm>
            <a:off x="838870" y="3405727"/>
            <a:ext cx="16802317" cy="762482"/>
          </a:xfrm>
          <a:prstGeom prst="rect">
            <a:avLst/>
          </a:prstGeom>
          <a:noFill/>
        </p:spPr>
        <p:txBody>
          <a:bodyPr wrap="square" lIns="94310" tIns="47155" rIns="94310" bIns="47155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9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88E7732-B8C9-D949-E49D-A678D5A52C9E}"/>
              </a:ext>
            </a:extLst>
          </p:cNvPr>
          <p:cNvSpPr txBox="1"/>
          <p:nvPr/>
        </p:nvSpPr>
        <p:spPr>
          <a:xfrm>
            <a:off x="5827655" y="7634529"/>
            <a:ext cx="3506447" cy="614325"/>
          </a:xfrm>
          <a:prstGeom prst="rect">
            <a:avLst/>
          </a:prstGeom>
          <a:noFill/>
        </p:spPr>
        <p:txBody>
          <a:bodyPr wrap="square" lIns="94310" tIns="47155" rIns="94310" bIns="47155" rtlCol="0">
            <a:spAutoFit/>
          </a:bodyPr>
          <a:lstStyle/>
          <a:p>
            <a:endParaRPr lang="en-US" sz="33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184A480-1F37-954B-B69D-EF8FF6BCFB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8</a:t>
            </a:fld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142643E7-3FCC-40A1-BD1B-ED105180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65" y="3405726"/>
            <a:ext cx="15762969" cy="641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613D6ACF-DAFF-108D-D8F0-881F1D3EAC91}"/>
              </a:ext>
            </a:extLst>
          </p:cNvPr>
          <p:cNvSpPr/>
          <p:nvPr/>
        </p:nvSpPr>
        <p:spPr>
          <a:xfrm>
            <a:off x="12367468" y="1537640"/>
            <a:ext cx="8162498" cy="304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10" tIns="47155" rIns="94310" bIns="47155" rtlCol="0" anchor="ctr"/>
          <a:lstStyle/>
          <a:p>
            <a:pPr algn="ctr"/>
            <a:endParaRPr lang="ru-RU"/>
          </a:p>
        </p:txBody>
      </p:sp>
      <p:grpSp>
        <p:nvGrpSpPr>
          <p:cNvPr id="2" name="object 2"/>
          <p:cNvGrpSpPr/>
          <p:nvPr/>
        </p:nvGrpSpPr>
        <p:grpSpPr>
          <a:xfrm>
            <a:off x="-383" y="1"/>
            <a:ext cx="20523584" cy="118808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186CDFE2-9CEB-4216-B653-94E5E52CC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09" y="6020476"/>
            <a:ext cx="1944713" cy="2001266"/>
          </a:xfrm>
          <a:prstGeom prst="rect">
            <a:avLst/>
          </a:prstGeom>
        </p:spPr>
      </p:pic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xmlns="" id="{3BF2D2BA-9EEA-3E48-BEFB-3F263DC2C2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9</a:t>
            </a:fld>
            <a:endParaRPr lang="ru-RU"/>
          </a:p>
        </p:txBody>
      </p:sp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834932" y="1777791"/>
            <a:ext cx="13581872" cy="775991"/>
          </a:xfrm>
        </p:spPr>
        <p:txBody>
          <a:bodyPr/>
          <a:lstStyle/>
          <a:p>
            <a:r>
              <a:rPr lang="ru-RU" sz="4900" dirty="0"/>
              <a:t>Удаление встроенных шрифтов</a:t>
            </a:r>
          </a:p>
        </p:txBody>
      </p:sp>
    </p:spTree>
    <p:extLst>
      <p:ext uri="{BB962C8B-B14F-4D97-AF65-F5344CB8AC3E}">
        <p14:creationId xmlns:p14="http://schemas.microsoft.com/office/powerpoint/2010/main" val="28086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8D44663A8B0B448F8D49ED3B7273C4" ma:contentTypeVersion="8" ma:contentTypeDescription="Создание документа." ma:contentTypeScope="" ma:versionID="da1da8e9fefa72c7a260867e3f5b7ddc">
  <xsd:schema xmlns:xsd="http://www.w3.org/2001/XMLSchema" xmlns:xs="http://www.w3.org/2001/XMLSchema" xmlns:p="http://schemas.microsoft.com/office/2006/metadata/properties" xmlns:ns2="ee52b0be-089a-4697-b28b-8a2ad284917b" targetNamespace="http://schemas.microsoft.com/office/2006/metadata/properties" ma:root="true" ma:fieldsID="0753c5a3f35804de4691de2ba518f8b6" ns2:_="">
    <xsd:import namespace="ee52b0be-089a-4697-b28b-8a2ad28491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2b0be-089a-4697-b28b-8a2ad2849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364E16-51D3-474A-A476-37CAACA52F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587C30-353B-4F3C-BCEF-1529C2BF81A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e52b0be-089a-4697-b28b-8a2ad284917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EC4F45D-88D0-4A80-A35C-44C2118FDA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2b0be-089a-4697-b28b-8a2ad28491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5872</TotalTime>
  <Words>155</Words>
  <Application>Microsoft Office PowerPoint</Application>
  <PresentationFormat>Произвольный</PresentationFormat>
  <Paragraphs>53</Paragraphs>
  <Slides>11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Южный федеральный университет  Институт математики, механики и компьютерных наук  им. И. И. Воровича</vt:lpstr>
      <vt:lpstr>Презентация PowerPoint</vt:lpstr>
      <vt:lpstr>Сохранение в формате DOCX</vt:lpstr>
      <vt:lpstr>Презентация PowerPoint</vt:lpstr>
      <vt:lpstr>Презентация PowerPoint</vt:lpstr>
      <vt:lpstr>Сжатие картинки</vt:lpstr>
      <vt:lpstr>Презентация PowerPoint</vt:lpstr>
      <vt:lpstr>Презентация PowerPoint</vt:lpstr>
      <vt:lpstr>Удаление встроенных шрифтов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БАЗОВЫХ ЭЛЕМЕНТОВ ФИРМЕННОГО СТИЛЯ ЮФУ С ПРИОРИТЕТНЫМ РАЗМЕЩЕНИЕМ ЛОГОТИПА УНИВЕРСИТЕТА</dc:title>
  <dc:creator>GTX</dc:creator>
  <cp:lastModifiedBy>Rawerdor</cp:lastModifiedBy>
  <cp:revision>103</cp:revision>
  <dcterms:created xsi:type="dcterms:W3CDTF">2023-09-03T13:34:07Z</dcterms:created>
  <dcterms:modified xsi:type="dcterms:W3CDTF">2024-03-22T11:12:24Z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Adobe InDesign 18.5 (Windows)</vt:lpwstr>
  </property>
  <property fmtid="{D5CDD505-2E9C-101B-9397-08002B2CF9AE}" pid="4" name="LastSaved">
    <vt:filetime>2023-09-03T00:00:00Z</vt:filetime>
  </property>
  <property fmtid="{D5CDD505-2E9C-101B-9397-08002B2CF9AE}" pid="5" name="Producer">
    <vt:lpwstr>Adobe PDF Library 17.0</vt:lpwstr>
  </property>
  <property fmtid="{D5CDD505-2E9C-101B-9397-08002B2CF9AE}" pid="6" name="ContentTypeId">
    <vt:lpwstr>0x0101004C8D44663A8B0B448F8D49ED3B7273C4</vt:lpwstr>
  </property>
</Properties>
</file>