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82" r:id="rId5"/>
    <p:sldId id="301" r:id="rId6"/>
    <p:sldId id="305" r:id="rId7"/>
    <p:sldId id="306" r:id="rId8"/>
    <p:sldId id="309" r:id="rId9"/>
    <p:sldId id="310" r:id="rId10"/>
    <p:sldId id="312" r:id="rId11"/>
    <p:sldId id="313" r:id="rId12"/>
    <p:sldId id="283" r:id="rId13"/>
    <p:sldId id="299" r:id="rId14"/>
    <p:sldId id="302" r:id="rId15"/>
    <p:sldId id="304" r:id="rId16"/>
    <p:sldId id="303" r:id="rId17"/>
    <p:sldId id="307" r:id="rId18"/>
    <p:sldId id="308" r:id="rId19"/>
    <p:sldId id="291" r:id="rId20"/>
    <p:sldId id="298" r:id="rId21"/>
    <p:sldId id="297" r:id="rId22"/>
    <p:sldId id="284"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F3D"/>
    <a:srgbClr val="299ACE"/>
    <a:srgbClr val="F0AD1C"/>
    <a:srgbClr val="E34F25"/>
    <a:srgbClr val="B8B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88" d="100"/>
          <a:sy n="88" d="100"/>
        </p:scale>
        <p:origin x="494" y="6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4/4/2020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4/4/2020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imf.org/external/index.htm"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mailto:mdavoudi@unb.ca" TargetMode="External"/><Relationship Id="rId3" Type="http://schemas.openxmlformats.org/officeDocument/2006/relationships/image" Target="../media/image20.png"/><Relationship Id="rId7" Type="http://schemas.openxmlformats.org/officeDocument/2006/relationships/image" Target="../media/image19.svg"/><Relationship Id="rId12" Type="http://schemas.openxmlformats.org/officeDocument/2006/relationships/hyperlink" Target="mailto:jason.tozer@unb.ca" TargetMode="External"/><Relationship Id="rId2" Type="http://schemas.openxmlformats.org/officeDocument/2006/relationships/image" Target="../media/image19.jpg"/><Relationship Id="rId1" Type="http://schemas.openxmlformats.org/officeDocument/2006/relationships/slideLayout" Target="../slideLayouts/slideLayout10.xml"/><Relationship Id="rId6" Type="http://schemas.openxmlformats.org/officeDocument/2006/relationships/image" Target="../media/image22.png"/><Relationship Id="rId11" Type="http://schemas.openxmlformats.org/officeDocument/2006/relationships/hyperlink" Target="mailto:sushil.surwase@unb.ca" TargetMode="External"/><Relationship Id="rId5" Type="http://schemas.openxmlformats.org/officeDocument/2006/relationships/image" Target="../media/image17.svg"/><Relationship Id="rId10" Type="http://schemas.openxmlformats.org/officeDocument/2006/relationships/hyperlink" Target="mailto:mohitul.haque@unb.ca" TargetMode="External"/><Relationship Id="rId4" Type="http://schemas.openxmlformats.org/officeDocument/2006/relationships/image" Target="../media/image21.png"/><Relationship Id="rId9" Type="http://schemas.openxmlformats.org/officeDocument/2006/relationships/hyperlink" Target="mailto:damian.dmonte@unb.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xmlns=""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Presentation Title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Lorem ipsum dolor sit amet, consectetur adipiscing elit.</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xmlns=""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A close up of a blackboard&#10;&#10;Description automatically generated">
            <a:extLst>
              <a:ext uri="{FF2B5EF4-FFF2-40B4-BE49-F238E27FC236}">
                <a16:creationId xmlns:a16="http://schemas.microsoft.com/office/drawing/2014/main" id="{A5E6B2ED-6D6E-4824-B26C-E557338DAE4B}"/>
              </a:ext>
            </a:extLst>
          </p:cNvPr>
          <p:cNvPicPr>
            <a:picLocks noGrp="1" noChangeAspect="1"/>
          </p:cNvPicPr>
          <p:nvPr>
            <p:ph type="pic" sz="quarter" idx="10"/>
          </p:nvPr>
        </p:nvPicPr>
        <p:blipFill>
          <a:blip r:embed="rId2"/>
          <a:srcRect l="6302" r="6302"/>
          <a:stretch>
            <a:fillRect/>
          </a:stretch>
        </p:blipFill>
        <p:spPr/>
      </p:pic>
      <p:sp>
        <p:nvSpPr>
          <p:cNvPr id="13" name="TextBox 12">
            <a:extLst>
              <a:ext uri="{FF2B5EF4-FFF2-40B4-BE49-F238E27FC236}">
                <a16:creationId xmlns:a16="http://schemas.microsoft.com/office/drawing/2014/main" id="{809BD11D-4713-4165-97B6-15118E02AD81}"/>
              </a:ext>
              <a:ext uri="{C183D7F6-B498-43B3-948B-1728B52AA6E4}">
                <adec:decorative xmlns:adec="http://schemas.microsoft.com/office/drawing/2017/decorative" xmlns="" val="1"/>
              </a:ext>
            </a:extLst>
          </p:cNvPr>
          <p:cNvSpPr txBox="1">
            <a:spLocks/>
          </p:cNvSpPr>
          <p:nvPr/>
        </p:nvSpPr>
        <p:spPr>
          <a:xfrm flipH="1">
            <a:off x="-17347" y="3786182"/>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4" name="Isosceles Triangle 13">
            <a:extLst>
              <a:ext uri="{FF2B5EF4-FFF2-40B4-BE49-F238E27FC236}">
                <a16:creationId xmlns:a16="http://schemas.microsoft.com/office/drawing/2014/main" id="{715B2D00-AC43-44C2-9110-7C589A568FF8}"/>
              </a:ext>
              <a:ext uri="{C183D7F6-B498-43B3-948B-1728B52AA6E4}">
                <adec:decorative xmlns:adec="http://schemas.microsoft.com/office/drawing/2017/decorative" xmlns="" val="1"/>
              </a:ext>
            </a:extLst>
          </p:cNvPr>
          <p:cNvSpPr/>
          <p:nvPr/>
        </p:nvSpPr>
        <p:spPr>
          <a:xfrm rot="10800000" flipH="1">
            <a:off x="985192" y="5561486"/>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2">
            <a:extLst>
              <a:ext uri="{FF2B5EF4-FFF2-40B4-BE49-F238E27FC236}">
                <a16:creationId xmlns:a16="http://schemas.microsoft.com/office/drawing/2014/main" id="{D9FB1D77-FF6F-4C8A-848B-9C7B6B875E0F}"/>
              </a:ext>
            </a:extLst>
          </p:cNvPr>
          <p:cNvSpPr txBox="1">
            <a:spLocks/>
          </p:cNvSpPr>
          <p:nvPr/>
        </p:nvSpPr>
        <p:spPr>
          <a:xfrm>
            <a:off x="1000837" y="3124154"/>
            <a:ext cx="4459766" cy="2514635"/>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r>
              <a:rPr lang="en-US" dirty="0"/>
              <a:t>Gross Domestic Product (GDP) Prediction </a:t>
            </a:r>
          </a:p>
          <a:p>
            <a:r>
              <a:rPr lang="en-US" dirty="0"/>
              <a:t>2019-2020</a:t>
            </a:r>
          </a:p>
        </p:txBody>
      </p:sp>
      <p:sp>
        <p:nvSpPr>
          <p:cNvPr id="11" name="Title 2">
            <a:extLst>
              <a:ext uri="{FF2B5EF4-FFF2-40B4-BE49-F238E27FC236}">
                <a16:creationId xmlns:a16="http://schemas.microsoft.com/office/drawing/2014/main" id="{200B3D2B-613A-41BE-987D-E6A1324B456D}"/>
              </a:ext>
            </a:extLst>
          </p:cNvPr>
          <p:cNvSpPr txBox="1">
            <a:spLocks/>
          </p:cNvSpPr>
          <p:nvPr/>
        </p:nvSpPr>
        <p:spPr>
          <a:xfrm>
            <a:off x="7376160" y="-17416"/>
            <a:ext cx="4772295" cy="4476205"/>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vert="horz"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r>
              <a:rPr lang="en-US" sz="2800" dirty="0" smtClean="0"/>
              <a:t>Group Name:</a:t>
            </a:r>
            <a:r>
              <a:rPr lang="en-US" sz="3200" dirty="0" smtClean="0"/>
              <a:t/>
            </a:r>
            <a:br>
              <a:rPr lang="en-US" sz="3200" dirty="0" smtClean="0"/>
            </a:br>
            <a:r>
              <a:rPr lang="en-US" sz="3200" dirty="0" smtClean="0"/>
              <a:t>	</a:t>
            </a:r>
            <a:r>
              <a:rPr lang="en-US" sz="2800" b="0" dirty="0" err="1" smtClean="0"/>
              <a:t>Inferentia</a:t>
            </a:r>
            <a:r>
              <a:rPr lang="en-US" sz="2800" dirty="0" smtClean="0"/>
              <a:t/>
            </a:r>
            <a:br>
              <a:rPr lang="en-US" sz="2800" dirty="0" smtClean="0"/>
            </a:br>
            <a:r>
              <a:rPr lang="en-US" sz="2800" dirty="0" smtClean="0"/>
              <a:t>Members:</a:t>
            </a:r>
            <a:br>
              <a:rPr lang="en-US" sz="2800" dirty="0" smtClean="0"/>
            </a:br>
            <a:r>
              <a:rPr lang="en-US" sz="2800" dirty="0" smtClean="0"/>
              <a:t>	</a:t>
            </a:r>
            <a:r>
              <a:rPr lang="en-US" sz="2800" b="0" dirty="0" err="1" smtClean="0"/>
              <a:t>Mahtab</a:t>
            </a:r>
            <a:r>
              <a:rPr lang="en-US" sz="2800" b="0" dirty="0" smtClean="0"/>
              <a:t> </a:t>
            </a:r>
            <a:r>
              <a:rPr lang="en-US" sz="2800" b="0" dirty="0" err="1" smtClean="0"/>
              <a:t>Davoudi</a:t>
            </a:r>
            <a:r>
              <a:rPr lang="en-US" sz="2800" b="0" dirty="0" smtClean="0"/>
              <a:t>  	</a:t>
            </a:r>
            <a:br>
              <a:rPr lang="en-US" sz="2800" b="0" dirty="0" smtClean="0"/>
            </a:br>
            <a:r>
              <a:rPr lang="en-US" sz="2800" b="0" dirty="0" smtClean="0"/>
              <a:t>	Damian </a:t>
            </a:r>
            <a:r>
              <a:rPr lang="en-US" sz="2800" b="0" dirty="0" err="1" smtClean="0"/>
              <a:t>Diago</a:t>
            </a:r>
            <a:r>
              <a:rPr lang="en-US" sz="2800" b="0" dirty="0" smtClean="0"/>
              <a:t> Dmonte </a:t>
            </a:r>
            <a:br>
              <a:rPr lang="en-US" sz="2800" b="0" dirty="0" smtClean="0"/>
            </a:br>
            <a:r>
              <a:rPr lang="en-US" sz="2800" b="0" dirty="0" smtClean="0"/>
              <a:t>	</a:t>
            </a:r>
            <a:r>
              <a:rPr lang="en-US" sz="2800" b="0" dirty="0" err="1" smtClean="0"/>
              <a:t>Md</a:t>
            </a:r>
            <a:r>
              <a:rPr lang="en-US" sz="2800" b="0" dirty="0" smtClean="0"/>
              <a:t> </a:t>
            </a:r>
            <a:r>
              <a:rPr lang="en-US" sz="2800" b="0" dirty="0" err="1" smtClean="0"/>
              <a:t>Mohitul</a:t>
            </a:r>
            <a:r>
              <a:rPr lang="en-US" sz="2800" b="0" dirty="0" smtClean="0"/>
              <a:t> </a:t>
            </a:r>
            <a:r>
              <a:rPr lang="en-US" sz="2800" b="0" dirty="0" err="1" smtClean="0"/>
              <a:t>Haque</a:t>
            </a:r>
            <a:r>
              <a:rPr lang="en-US" sz="2800" b="0" dirty="0" smtClean="0"/>
              <a:t> </a:t>
            </a:r>
            <a:br>
              <a:rPr lang="en-US" sz="2800" b="0" dirty="0" smtClean="0"/>
            </a:br>
            <a:r>
              <a:rPr lang="en-US" sz="2800" b="0" dirty="0" smtClean="0"/>
              <a:t>	</a:t>
            </a:r>
            <a:r>
              <a:rPr lang="en-US" sz="2800" b="0" dirty="0" err="1" smtClean="0"/>
              <a:t>Sushil</a:t>
            </a:r>
            <a:r>
              <a:rPr lang="en-US" sz="2800" b="0" dirty="0" smtClean="0"/>
              <a:t> </a:t>
            </a:r>
            <a:r>
              <a:rPr lang="en-US" sz="2800" b="0" dirty="0" err="1" smtClean="0"/>
              <a:t>Kashinath</a:t>
            </a:r>
            <a:r>
              <a:rPr lang="en-US" sz="2800" b="0" dirty="0" smtClean="0"/>
              <a:t> </a:t>
            </a:r>
            <a:r>
              <a:rPr lang="en-US" sz="2800" b="0" dirty="0" err="1" smtClean="0"/>
              <a:t>Surwase</a:t>
            </a:r>
            <a:r>
              <a:rPr lang="en-US" sz="2800" b="0" dirty="0" smtClean="0"/>
              <a:t> </a:t>
            </a:r>
            <a:br>
              <a:rPr lang="en-US" sz="2800" b="0" dirty="0" smtClean="0"/>
            </a:br>
            <a:r>
              <a:rPr lang="en-US" sz="2800" b="0" dirty="0" smtClean="0"/>
              <a:t>	Jason Douglas Tozer</a:t>
            </a:r>
            <a:r>
              <a:rPr lang="en-US" sz="2800" dirty="0" smtClean="0"/>
              <a:t/>
            </a:r>
            <a:br>
              <a:rPr lang="en-US" sz="2800" dirty="0" smtClean="0"/>
            </a:br>
            <a:r>
              <a:rPr lang="en-US" sz="3200" dirty="0" smtClean="0"/>
              <a:t/>
            </a:r>
            <a:br>
              <a:rPr lang="en-US" sz="3200" dirty="0" smtClean="0"/>
            </a:br>
            <a:endParaRPr lang="en-US" sz="4400"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74AF3D"/>
                </a:solidFill>
              </a:rPr>
              <a:t>How do we apply Machine Learning to predict GDP?</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15833"/>
            <a:ext cx="5472000" cy="4761409"/>
          </a:xfrm>
        </p:spPr>
        <p:txBody>
          <a:bodyPr/>
          <a:lstStyle/>
          <a:p>
            <a:r>
              <a:rPr lang="en-US" sz="2000" b="0" dirty="0"/>
              <a:t>What we need to do is to collect massive amount of data then, feed them into the ML algorithms, and create models for prediction. </a:t>
            </a:r>
          </a:p>
          <a:p>
            <a:r>
              <a:rPr lang="en-US" sz="2000" b="0" dirty="0"/>
              <a:t>However, we need to address two specific questions:</a:t>
            </a:r>
          </a:p>
          <a:p>
            <a:pPr marL="342900" indent="-342900">
              <a:buFont typeface="Arial" panose="020B0604020202020204" pitchFamily="34" charset="0"/>
              <a:buChar char="•"/>
            </a:pPr>
            <a:r>
              <a:rPr lang="en-US" sz="2000" b="0" dirty="0"/>
              <a:t>What is our dataset</a:t>
            </a:r>
          </a:p>
          <a:p>
            <a:pPr marL="342900" indent="-342900">
              <a:buFont typeface="Arial" panose="020B0604020202020204" pitchFamily="34" charset="0"/>
              <a:buChar char="•"/>
            </a:pPr>
            <a:r>
              <a:rPr lang="en-US" sz="2000" b="0" dirty="0"/>
              <a:t> What is our prediction model</a:t>
            </a:r>
          </a:p>
          <a:p>
            <a:endParaRPr lang="en-US" sz="2000" b="0" dirty="0"/>
          </a:p>
          <a:p>
            <a:r>
              <a:rPr lang="en-US" sz="2000" b="0" dirty="0"/>
              <a:t>In general, we classify our approach as follows:</a:t>
            </a:r>
          </a:p>
          <a:p>
            <a:pPr marL="342900" indent="-342900">
              <a:buFont typeface="Arial" panose="020B0604020202020204" pitchFamily="34" charset="0"/>
              <a:buChar char="•"/>
            </a:pPr>
            <a:r>
              <a:rPr lang="en-US" sz="2000" b="0" dirty="0"/>
              <a:t>Feature selection</a:t>
            </a:r>
          </a:p>
          <a:p>
            <a:pPr marL="342900" indent="-342900">
              <a:buFont typeface="Arial" panose="020B0604020202020204" pitchFamily="34" charset="0"/>
              <a:buChar char="•"/>
            </a:pPr>
            <a:r>
              <a:rPr lang="en-US" sz="2000" b="0" dirty="0"/>
              <a:t>Train ML models</a:t>
            </a:r>
          </a:p>
          <a:p>
            <a:pPr marL="342900" indent="-342900">
              <a:buFont typeface="Arial" panose="020B0604020202020204" pitchFamily="34" charset="0"/>
              <a:buChar char="•"/>
            </a:pPr>
            <a:r>
              <a:rPr lang="en-US" sz="2000" b="0" dirty="0"/>
              <a:t>Validate  ML models</a:t>
            </a:r>
          </a:p>
          <a:p>
            <a:endParaRPr lang="en-US" sz="2000" dirty="0"/>
          </a:p>
          <a:p>
            <a:endParaRPr lang="en-US" sz="2000" dirty="0"/>
          </a:p>
          <a:p>
            <a:endParaRPr lang="en-US" sz="2000" dirty="0"/>
          </a:p>
        </p:txBody>
      </p:sp>
      <p:sp>
        <p:nvSpPr>
          <p:cNvPr id="6" name="Text Placeholder 5">
            <a:extLst>
              <a:ext uri="{FF2B5EF4-FFF2-40B4-BE49-F238E27FC236}">
                <a16:creationId xmlns:a16="http://schemas.microsoft.com/office/drawing/2014/main" id="{1DA4C740-5339-4E9E-BDBF-5DB7A3F3A6AC}"/>
              </a:ext>
            </a:extLst>
          </p:cNvPr>
          <p:cNvSpPr>
            <a:spLocks noGrp="1"/>
          </p:cNvSpPr>
          <p:nvPr>
            <p:ph type="body" sz="quarter" idx="13"/>
          </p:nvPr>
        </p:nvSpPr>
        <p:spPr>
          <a:xfrm>
            <a:off x="6300000" y="1516359"/>
            <a:ext cx="5472000" cy="4875732"/>
          </a:xfrm>
        </p:spPr>
        <p:txBody>
          <a:bodyPr/>
          <a:lstStyle/>
          <a:p>
            <a:r>
              <a:rPr lang="en-US" sz="2000" dirty="0"/>
              <a:t>Feature Selection:</a:t>
            </a:r>
          </a:p>
          <a:p>
            <a:r>
              <a:rPr lang="en-US" sz="2000" b="0" dirty="0"/>
              <a:t>is a process of collecting a dataset columns (aka, features or attributes) in such a way as they </a:t>
            </a:r>
            <a:r>
              <a:rPr lang="en-US" sz="2000" dirty="0"/>
              <a:t> </a:t>
            </a:r>
            <a:r>
              <a:rPr lang="en-US" sz="2000" b="0" dirty="0"/>
              <a:t>contribute most to the prediction variables our outputs. </a:t>
            </a:r>
          </a:p>
          <a:p>
            <a:r>
              <a:rPr lang="en-US" sz="2000" dirty="0"/>
              <a:t>Train ML models:</a:t>
            </a:r>
          </a:p>
          <a:p>
            <a:r>
              <a:rPr lang="en-US" sz="2000" b="0" dirty="0"/>
              <a:t>There are a wide range of ML models, according to our dataset, we need to give some of them a try and make sure which one fits our problem the most.</a:t>
            </a:r>
          </a:p>
          <a:p>
            <a:r>
              <a:rPr lang="en-US" sz="2000" dirty="0"/>
              <a:t>Validate ML models:</a:t>
            </a:r>
          </a:p>
          <a:p>
            <a:r>
              <a:rPr lang="en-US" sz="2000" b="0" dirty="0"/>
              <a:t>After finding the desire ML models and train them on our training dataset, we need to test the models on our validation set (test dataset) to see our accurate our models are.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425135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74AF3D"/>
                </a:solidFill>
              </a:rPr>
              <a:t>Hypothesis and Observations: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sz="quarter" idx="32"/>
          </p:nvPr>
        </p:nvSpPr>
        <p:spPr>
          <a:xfrm>
            <a:off x="432000" y="1204947"/>
            <a:ext cx="11339513" cy="360000"/>
          </a:xfrm>
        </p:spPr>
        <p:txBody>
          <a:bodyPr/>
          <a:lstStyle/>
          <a:p>
            <a:r>
              <a:rPr lang="en-US" sz="2000" b="0" dirty="0"/>
              <a:t>We have performed EDA for almost around 35 variables and found that many show a strong positive and a strong negative correlation with the Nominal GDP of years between 2009 and 2016. Following shows a few of those.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11</a:t>
            </a:fld>
            <a:endParaRPr lang="en-US" dirty="0"/>
          </a:p>
        </p:txBody>
      </p:sp>
      <p:pic>
        <p:nvPicPr>
          <p:cNvPr id="5" name="Picture 4" descr="A close up of a device&#10;&#10;Description automatically generated">
            <a:extLst>
              <a:ext uri="{FF2B5EF4-FFF2-40B4-BE49-F238E27FC236}">
                <a16:creationId xmlns:a16="http://schemas.microsoft.com/office/drawing/2014/main" id="{2EC2E808-AB5B-4686-92A9-C1A8AB4CC939}"/>
              </a:ext>
            </a:extLst>
          </p:cNvPr>
          <p:cNvPicPr>
            <a:picLocks noChangeAspect="1"/>
          </p:cNvPicPr>
          <p:nvPr/>
        </p:nvPicPr>
        <p:blipFill>
          <a:blip r:embed="rId2"/>
          <a:stretch>
            <a:fillRect/>
          </a:stretch>
        </p:blipFill>
        <p:spPr>
          <a:xfrm>
            <a:off x="1177587" y="1925781"/>
            <a:ext cx="3774240" cy="2398820"/>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EEC8AB03-5463-4449-9730-BFB51D729FA0}"/>
              </a:ext>
            </a:extLst>
          </p:cNvPr>
          <p:cNvPicPr>
            <a:picLocks noChangeAspect="1"/>
          </p:cNvPicPr>
          <p:nvPr/>
        </p:nvPicPr>
        <p:blipFill>
          <a:blip r:embed="rId3"/>
          <a:stretch>
            <a:fillRect/>
          </a:stretch>
        </p:blipFill>
        <p:spPr>
          <a:xfrm>
            <a:off x="6979896" y="1905894"/>
            <a:ext cx="3774241" cy="2418707"/>
          </a:xfrm>
          <a:prstGeom prst="rect">
            <a:avLst/>
          </a:prstGeom>
        </p:spPr>
      </p:pic>
      <p:pic>
        <p:nvPicPr>
          <p:cNvPr id="11" name="Picture 10">
            <a:extLst>
              <a:ext uri="{FF2B5EF4-FFF2-40B4-BE49-F238E27FC236}">
                <a16:creationId xmlns:a16="http://schemas.microsoft.com/office/drawing/2014/main" id="{E7222CC1-FC88-4855-99BC-4EDA2309757D}"/>
              </a:ext>
            </a:extLst>
          </p:cNvPr>
          <p:cNvPicPr>
            <a:picLocks noChangeAspect="1"/>
          </p:cNvPicPr>
          <p:nvPr/>
        </p:nvPicPr>
        <p:blipFill>
          <a:blip r:embed="rId4"/>
          <a:stretch>
            <a:fillRect/>
          </a:stretch>
        </p:blipFill>
        <p:spPr>
          <a:xfrm>
            <a:off x="1177587" y="4480766"/>
            <a:ext cx="3774240" cy="2196665"/>
          </a:xfrm>
          <a:prstGeom prst="rect">
            <a:avLst/>
          </a:prstGeom>
        </p:spPr>
      </p:pic>
      <p:pic>
        <p:nvPicPr>
          <p:cNvPr id="13" name="Picture 12" descr="A close up of a device&#10;&#10;Description automatically generated">
            <a:extLst>
              <a:ext uri="{FF2B5EF4-FFF2-40B4-BE49-F238E27FC236}">
                <a16:creationId xmlns:a16="http://schemas.microsoft.com/office/drawing/2014/main" id="{D02BC767-EAD7-4E26-BADF-A5CB9D7C4B32}"/>
              </a:ext>
            </a:extLst>
          </p:cNvPr>
          <p:cNvPicPr>
            <a:picLocks noChangeAspect="1"/>
          </p:cNvPicPr>
          <p:nvPr/>
        </p:nvPicPr>
        <p:blipFill>
          <a:blip r:embed="rId5"/>
          <a:stretch>
            <a:fillRect/>
          </a:stretch>
        </p:blipFill>
        <p:spPr>
          <a:xfrm>
            <a:off x="6979896" y="4480765"/>
            <a:ext cx="3774241" cy="2196665"/>
          </a:xfrm>
          <a:prstGeom prst="rect">
            <a:avLst/>
          </a:prstGeom>
        </p:spPr>
      </p:pic>
    </p:spTree>
    <p:extLst>
      <p:ext uri="{BB962C8B-B14F-4D97-AF65-F5344CB8AC3E}">
        <p14:creationId xmlns:p14="http://schemas.microsoft.com/office/powerpoint/2010/main" val="13595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a:solidFill>
                  <a:srgbClr val="E34F25"/>
                </a:solidFill>
              </a:rPr>
              <a:t>High Correlated Features:</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p:txBody>
          <a:bodyPr/>
          <a:lstStyle/>
          <a:p>
            <a:r>
              <a:rPr lang="en-US" dirty="0"/>
              <a:t>The other thing needs to be done is finding the correlation between the features. </a:t>
            </a:r>
          </a:p>
          <a:p>
            <a:r>
              <a:rPr lang="en-US" dirty="0"/>
              <a:t>The correlation between the features shows us the dependency of the features.</a:t>
            </a:r>
          </a:p>
          <a:p>
            <a:r>
              <a:rPr lang="en-US" dirty="0"/>
              <a:t>What we are interested in are independent variables (features).  In other words, the features with low correlation.</a:t>
            </a:r>
          </a:p>
          <a:p>
            <a:r>
              <a:rPr lang="en-US" dirty="0"/>
              <a:t>Table below shows a small part of this high correlation matrix.  </a:t>
            </a:r>
          </a:p>
          <a:p>
            <a:r>
              <a:rPr lang="en-US" b="1" i="1" dirty="0"/>
              <a:t>Matrix &lt;- </a:t>
            </a:r>
            <a:r>
              <a:rPr lang="en-US" b="1" i="1" dirty="0" err="1"/>
              <a:t>cor</a:t>
            </a:r>
            <a:r>
              <a:rPr lang="en-US" b="1" i="1" dirty="0"/>
              <a:t> (</a:t>
            </a:r>
            <a:r>
              <a:rPr lang="en-US" b="1" i="1" dirty="0" err="1"/>
              <a:t>dataframe</a:t>
            </a:r>
            <a:r>
              <a:rPr lang="en-US" b="1" i="1" dirty="0"/>
              <a:t>)</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graphicFrame>
        <p:nvGraphicFramePr>
          <p:cNvPr id="6" name="Table 5">
            <a:extLst>
              <a:ext uri="{FF2B5EF4-FFF2-40B4-BE49-F238E27FC236}">
                <a16:creationId xmlns:a16="http://schemas.microsoft.com/office/drawing/2014/main" id="{DBD3C138-E551-4EAA-B2C3-FCFDFCDC5640}"/>
              </a:ext>
            </a:extLst>
          </p:cNvPr>
          <p:cNvGraphicFramePr>
            <a:graphicFrameLocks noGrp="1"/>
          </p:cNvGraphicFramePr>
          <p:nvPr>
            <p:extLst>
              <p:ext uri="{D42A27DB-BD31-4B8C-83A1-F6EECF244321}">
                <p14:modId xmlns:p14="http://schemas.microsoft.com/office/powerpoint/2010/main" val="632251016"/>
              </p:ext>
            </p:extLst>
          </p:nvPr>
        </p:nvGraphicFramePr>
        <p:xfrm>
          <a:off x="2160104" y="2944120"/>
          <a:ext cx="5886175" cy="3134580"/>
        </p:xfrm>
        <a:graphic>
          <a:graphicData uri="http://schemas.openxmlformats.org/drawingml/2006/table">
            <a:tbl>
              <a:tblPr firstRow="1" firstCol="1">
                <a:tableStyleId>{5C22544A-7EE6-4342-B048-85BDC9FD1C3A}</a:tableStyleId>
              </a:tblPr>
              <a:tblGrid>
                <a:gridCol w="1177235">
                  <a:extLst>
                    <a:ext uri="{9D8B030D-6E8A-4147-A177-3AD203B41FA5}">
                      <a16:colId xmlns:a16="http://schemas.microsoft.com/office/drawing/2014/main" val="1806801095"/>
                    </a:ext>
                  </a:extLst>
                </a:gridCol>
                <a:gridCol w="1177235">
                  <a:extLst>
                    <a:ext uri="{9D8B030D-6E8A-4147-A177-3AD203B41FA5}">
                      <a16:colId xmlns:a16="http://schemas.microsoft.com/office/drawing/2014/main" val="502922820"/>
                    </a:ext>
                  </a:extLst>
                </a:gridCol>
                <a:gridCol w="1177235">
                  <a:extLst>
                    <a:ext uri="{9D8B030D-6E8A-4147-A177-3AD203B41FA5}">
                      <a16:colId xmlns:a16="http://schemas.microsoft.com/office/drawing/2014/main" val="2052264844"/>
                    </a:ext>
                  </a:extLst>
                </a:gridCol>
                <a:gridCol w="1177235">
                  <a:extLst>
                    <a:ext uri="{9D8B030D-6E8A-4147-A177-3AD203B41FA5}">
                      <a16:colId xmlns:a16="http://schemas.microsoft.com/office/drawing/2014/main" val="2515265212"/>
                    </a:ext>
                  </a:extLst>
                </a:gridCol>
                <a:gridCol w="1177235">
                  <a:extLst>
                    <a:ext uri="{9D8B030D-6E8A-4147-A177-3AD203B41FA5}">
                      <a16:colId xmlns:a16="http://schemas.microsoft.com/office/drawing/2014/main" val="672438658"/>
                    </a:ext>
                  </a:extLst>
                </a:gridCol>
              </a:tblGrid>
              <a:tr h="579074">
                <a:tc>
                  <a:txBody>
                    <a:bodyPr/>
                    <a:lstStyle/>
                    <a:p>
                      <a:pPr algn="ctr"/>
                      <a:endParaRPr lang="en-ZA" sz="16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ZA" sz="1600" b="1">
                          <a:solidFill>
                            <a:schemeClr val="tx1"/>
                          </a:solidFill>
                          <a:latin typeface="+mn-lt"/>
                        </a:rPr>
                        <a:t>tval</a:t>
                      </a:r>
                      <a:endParaRPr lang="en-ZA" sz="1600" b="1" dirty="0">
                        <a:solidFill>
                          <a:schemeClr val="tx1"/>
                        </a:solidFill>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1">
                          <a:solidFill>
                            <a:schemeClr val="tx1"/>
                          </a:solidFill>
                          <a:latin typeface="+mn-lt"/>
                        </a:rPr>
                        <a:t>tvol</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600" b="1" i="0" kern="1200">
                          <a:solidFill>
                            <a:schemeClr val="tx1"/>
                          </a:solidFill>
                          <a:effectLst/>
                          <a:latin typeface="+mn-lt"/>
                          <a:ea typeface="+mn-ea"/>
                          <a:cs typeface="+mn-cs"/>
                        </a:rPr>
                        <a:t>bond_10yr</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sz="1600" b="1" i="0" kern="1200">
                          <a:solidFill>
                            <a:schemeClr val="tx1"/>
                          </a:solidFill>
                          <a:effectLst/>
                          <a:latin typeface="+mn-lt"/>
                          <a:ea typeface="+mn-ea"/>
                          <a:cs typeface="+mn-cs"/>
                        </a:rPr>
                        <a:t>eur_cad</a:t>
                      </a:r>
                      <a:endParaRPr lang="en-ZA" sz="16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649432520"/>
                  </a:ext>
                </a:extLst>
              </a:tr>
              <a:tr h="638802">
                <a:tc>
                  <a:txBody>
                    <a:bodyPr/>
                    <a:lstStyle/>
                    <a:p>
                      <a:pPr algn="ctr"/>
                      <a:r>
                        <a:rPr lang="en-ZA" sz="1600" b="1">
                          <a:solidFill>
                            <a:schemeClr val="tx1"/>
                          </a:solidFill>
                          <a:latin typeface="+mn-lt"/>
                        </a:rPr>
                        <a:t>tval</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0.8117383</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i="0" kern="1200" dirty="0">
                          <a:solidFill>
                            <a:schemeClr val="dk1"/>
                          </a:solidFill>
                          <a:effectLst/>
                          <a:latin typeface="+mn-lt"/>
                          <a:ea typeface="+mn-ea"/>
                          <a:cs typeface="+mn-cs"/>
                        </a:rPr>
                        <a:t>0.3646789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i="0" kern="1200" dirty="0">
                          <a:solidFill>
                            <a:schemeClr val="dk1"/>
                          </a:solidFill>
                          <a:effectLst/>
                          <a:latin typeface="+mn-lt"/>
                          <a:ea typeface="+mn-ea"/>
                          <a:cs typeface="+mn-cs"/>
                        </a:rPr>
                        <a:t>0.4122590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2292431"/>
                  </a:ext>
                </a:extLst>
              </a:tr>
              <a:tr h="639100">
                <a:tc>
                  <a:txBody>
                    <a:bodyPr/>
                    <a:lstStyle/>
                    <a:p>
                      <a:pPr algn="ctr"/>
                      <a:r>
                        <a:rPr lang="en-ZA" sz="1600" b="1">
                          <a:solidFill>
                            <a:schemeClr val="tx1"/>
                          </a:solidFill>
                          <a:latin typeface="+mn-lt"/>
                        </a:rPr>
                        <a:t>tvol</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0.8117383</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0.6872932</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0.5446076</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1157870"/>
                  </a:ext>
                </a:extLst>
              </a:tr>
              <a:tr h="638802">
                <a:tc>
                  <a:txBody>
                    <a:bodyPr/>
                    <a:lstStyle/>
                    <a:p>
                      <a:pPr algn="ctr"/>
                      <a:r>
                        <a:rPr lang="en-US" sz="1600" b="1" i="0" dirty="0">
                          <a:solidFill>
                            <a:schemeClr val="tx1"/>
                          </a:solidFill>
                          <a:effectLst/>
                          <a:latin typeface="+mn-lt"/>
                        </a:rPr>
                        <a:t>bond_10yr</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0.3646789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0.6872932</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0.2276029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2881221"/>
                  </a:ext>
                </a:extLst>
              </a:tr>
              <a:tr h="638802">
                <a:tc>
                  <a:txBody>
                    <a:bodyPr/>
                    <a:lstStyle/>
                    <a:p>
                      <a:pPr algn="ctr"/>
                      <a:r>
                        <a:rPr lang="en-ZA" sz="1600" b="1" dirty="0">
                          <a:solidFill>
                            <a:schemeClr val="tx1"/>
                          </a:solidFill>
                          <a:latin typeface="+mn-lt"/>
                        </a:rPr>
                        <a:t>eur_cad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kern="1200" dirty="0">
                          <a:solidFill>
                            <a:schemeClr val="dk1"/>
                          </a:solidFill>
                          <a:effectLst/>
                          <a:latin typeface="+mn-lt"/>
                          <a:ea typeface="+mn-ea"/>
                          <a:cs typeface="+mn-cs"/>
                        </a:rPr>
                        <a:t>0.4122590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0.5446076</a:t>
                      </a:r>
                      <a:endParaRPr lang="en-ZA" sz="1600" b="1" dirty="0">
                        <a:solidFill>
                          <a:schemeClr val="tx1"/>
                        </a:solidFill>
                        <a:latin typeface="+mn-lt"/>
                      </a:endParaRP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0.2276029</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800" b="0" i="0" kern="1200" dirty="0">
                          <a:solidFill>
                            <a:schemeClr val="dk1"/>
                          </a:solidFill>
                          <a:effectLst/>
                          <a:latin typeface="+mn-lt"/>
                          <a:ea typeface="+mn-ea"/>
                          <a:cs typeface="+mn-cs"/>
                        </a:rPr>
                        <a:t>1.0000000</a:t>
                      </a:r>
                      <a:endParaRPr lang="en-ZA" sz="1600" b="1" dirty="0">
                        <a:solidFill>
                          <a:schemeClr val="tx1"/>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274420"/>
                  </a:ext>
                </a:extLst>
              </a:tr>
            </a:tbl>
          </a:graphicData>
        </a:graphic>
      </p:graphicFrame>
    </p:spTree>
    <p:extLst>
      <p:ext uri="{BB962C8B-B14F-4D97-AF65-F5344CB8AC3E}">
        <p14:creationId xmlns:p14="http://schemas.microsoft.com/office/powerpoint/2010/main" val="280600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F0AD1C"/>
                </a:solidFill>
              </a:rPr>
              <a:t>Train ML models: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197782"/>
            <a:ext cx="9122817" cy="360000"/>
          </a:xfrm>
        </p:spPr>
        <p:txBody>
          <a:bodyPr/>
          <a:lstStyle/>
          <a:p>
            <a:r>
              <a:rPr lang="en-US" sz="2000" b="0" dirty="0"/>
              <a:t>According to the previous steps, we will generate our training and validation data sets.</a:t>
            </a:r>
          </a:p>
          <a:p>
            <a:r>
              <a:rPr lang="en-US" sz="2000" b="0" dirty="0"/>
              <a:t>We have trained Random Forest and Linear model. We have tested them on the validation dataset. We have gotten 100% accuracy. We got results 1.65 and 1.70 for 2017 and 2018 respectively from both of the models. </a:t>
            </a:r>
          </a:p>
          <a:p>
            <a:r>
              <a:rPr lang="en-US" sz="2000" b="0" dirty="0"/>
              <a:t>In the following, we will explain Random Forest and Linear Model in details. </a:t>
            </a:r>
          </a:p>
          <a:p>
            <a:r>
              <a:rPr lang="en-US" sz="2000" dirty="0">
                <a:solidFill>
                  <a:srgbClr val="F0AD1C"/>
                </a:solidFill>
              </a:rPr>
              <a:t>Random Forest:</a:t>
            </a:r>
          </a:p>
          <a:p>
            <a:r>
              <a:rPr lang="en-US" sz="2000" i="1" dirty="0">
                <a:solidFill>
                  <a:schemeClr val="tx1"/>
                </a:solidFill>
              </a:rPr>
              <a:t>rf &lt;- </a:t>
            </a:r>
            <a:r>
              <a:rPr lang="en-US" sz="2000" i="1" dirty="0" err="1">
                <a:solidFill>
                  <a:schemeClr val="tx1"/>
                </a:solidFill>
              </a:rPr>
              <a:t>randomForest</a:t>
            </a:r>
            <a:r>
              <a:rPr lang="en-US" sz="2000" i="1" dirty="0">
                <a:solidFill>
                  <a:schemeClr val="tx1"/>
                </a:solidFill>
              </a:rPr>
              <a:t>(</a:t>
            </a:r>
            <a:r>
              <a:rPr lang="en-US" sz="2000" i="1" dirty="0" err="1">
                <a:solidFill>
                  <a:schemeClr val="tx1"/>
                </a:solidFill>
              </a:rPr>
              <a:t>EDA_DF$ngdp</a:t>
            </a:r>
            <a:r>
              <a:rPr lang="en-US" sz="2000" i="1" dirty="0">
                <a:solidFill>
                  <a:schemeClr val="tx1"/>
                </a:solidFill>
              </a:rPr>
              <a:t> ~ ., data = EDA_DF_NC, </a:t>
            </a:r>
            <a:r>
              <a:rPr lang="en-US" sz="2000" i="1" dirty="0" err="1">
                <a:solidFill>
                  <a:schemeClr val="tx1"/>
                </a:solidFill>
              </a:rPr>
              <a:t>ntree</a:t>
            </a:r>
            <a:r>
              <a:rPr lang="en-US" sz="2000" i="1" dirty="0">
                <a:solidFill>
                  <a:schemeClr val="tx1"/>
                </a:solidFill>
              </a:rPr>
              <a:t> = 1000, </a:t>
            </a:r>
            <a:r>
              <a:rPr lang="en-US" sz="2000" i="1" dirty="0" err="1">
                <a:solidFill>
                  <a:schemeClr val="tx1"/>
                </a:solidFill>
              </a:rPr>
              <a:t>mtry</a:t>
            </a:r>
            <a:r>
              <a:rPr lang="en-US" sz="2000" i="1" dirty="0">
                <a:solidFill>
                  <a:schemeClr val="tx1"/>
                </a:solidFill>
              </a:rPr>
              <a:t> = 21, 		    importance = TRUE)</a:t>
            </a:r>
          </a:p>
          <a:p>
            <a:r>
              <a:rPr lang="en-US" sz="2000" i="1" dirty="0" err="1">
                <a:solidFill>
                  <a:schemeClr val="tx1"/>
                </a:solidFill>
              </a:rPr>
              <a:t>ntree</a:t>
            </a:r>
            <a:r>
              <a:rPr lang="en-US" sz="2000" i="1" dirty="0">
                <a:solidFill>
                  <a:schemeClr val="tx1"/>
                </a:solidFill>
              </a:rPr>
              <a:t>: </a:t>
            </a:r>
            <a:r>
              <a:rPr lang="en-US" sz="2000" b="0" i="1" dirty="0">
                <a:solidFill>
                  <a:schemeClr val="tx1"/>
                </a:solidFill>
              </a:rPr>
              <a:t># of trees in the forest </a:t>
            </a:r>
          </a:p>
          <a:p>
            <a:r>
              <a:rPr lang="en-US" sz="2000" i="1" dirty="0" err="1">
                <a:solidFill>
                  <a:schemeClr val="tx1"/>
                </a:solidFill>
              </a:rPr>
              <a:t>mtry</a:t>
            </a:r>
            <a:r>
              <a:rPr lang="en-US" sz="2000" i="1" dirty="0">
                <a:solidFill>
                  <a:schemeClr val="tx1"/>
                </a:solidFill>
              </a:rPr>
              <a:t>: </a:t>
            </a:r>
            <a:r>
              <a:rPr lang="en-US" sz="2000" b="0" i="1" dirty="0">
                <a:solidFill>
                  <a:schemeClr val="tx1"/>
                </a:solidFill>
              </a:rPr>
              <a:t># of features that must be used in the model. In the above model, we have used all the twenty one features. </a:t>
            </a:r>
          </a:p>
          <a:p>
            <a:r>
              <a:rPr lang="en-US" sz="2000" i="1" dirty="0">
                <a:solidFill>
                  <a:schemeClr val="tx1"/>
                </a:solidFill>
              </a:rPr>
              <a:t>Importance: </a:t>
            </a:r>
            <a:r>
              <a:rPr lang="en-US" sz="2000" b="0" i="1" dirty="0">
                <a:solidFill>
                  <a:schemeClr val="tx1"/>
                </a:solidFill>
              </a:rPr>
              <a:t>Shows the importance of each feature in the model. We can use this information to build our model based on the features. </a:t>
            </a:r>
          </a:p>
          <a:p>
            <a:endParaRPr lang="en-US" sz="2000" i="1" dirty="0">
              <a:solidFill>
                <a:schemeClr val="tx1"/>
              </a:solidFill>
            </a:endParaRPr>
          </a:p>
          <a:p>
            <a:r>
              <a:rPr lang="en-US" sz="2000" dirty="0"/>
              <a:t>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113187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80569"/>
            <a:ext cx="11340000" cy="432000"/>
          </a:xfrm>
        </p:spPr>
        <p:txBody>
          <a:bodyPr/>
          <a:lstStyle/>
          <a:p>
            <a:r>
              <a:rPr lang="en-US" dirty="0">
                <a:solidFill>
                  <a:srgbClr val="F0AD1C"/>
                </a:solidFill>
              </a:rPr>
              <a:t>Train ML models: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707452"/>
            <a:ext cx="9122817" cy="360000"/>
          </a:xfrm>
        </p:spPr>
        <p:txBody>
          <a:bodyPr/>
          <a:lstStyle/>
          <a:p>
            <a:r>
              <a:rPr lang="en-US" sz="2000" dirty="0">
                <a:solidFill>
                  <a:srgbClr val="F0AD1C"/>
                </a:solidFill>
              </a:rPr>
              <a:t>Random Forest:</a:t>
            </a:r>
          </a:p>
          <a:p>
            <a:pPr>
              <a:lnSpc>
                <a:spcPct val="100000"/>
              </a:lnSpc>
            </a:pPr>
            <a:r>
              <a:rPr lang="en-US" sz="2000" dirty="0"/>
              <a:t> </a:t>
            </a:r>
            <a:r>
              <a:rPr lang="en-US" sz="1800" i="1" dirty="0"/>
              <a:t>imp = importance(rf, type=2, class=</a:t>
            </a:r>
            <a:r>
              <a:rPr lang="en-US" sz="1800" i="1" dirty="0" err="1"/>
              <a:t>NULL,scale</a:t>
            </a:r>
            <a:r>
              <a:rPr lang="en-US" sz="1800" i="1" dirty="0"/>
              <a:t>=TRUE) </a:t>
            </a:r>
          </a:p>
          <a:p>
            <a:pPr>
              <a:lnSpc>
                <a:spcPct val="100000"/>
              </a:lnSpc>
            </a:pPr>
            <a:r>
              <a:rPr lang="en-US" sz="2000" b="0" dirty="0"/>
              <a:t>Based on the importance function outputs, we have selected the following features to build random forest model. </a:t>
            </a:r>
          </a:p>
          <a:p>
            <a:pPr>
              <a:lnSpc>
                <a:spcPct val="100000"/>
              </a:lnSpc>
            </a:pPr>
            <a:r>
              <a:rPr lang="en-US" sz="2000" i="1" dirty="0"/>
              <a:t>rf &lt;- </a:t>
            </a:r>
            <a:r>
              <a:rPr lang="en-US" sz="2000" i="1" dirty="0" err="1"/>
              <a:t>randomForest</a:t>
            </a:r>
            <a:r>
              <a:rPr lang="en-US" sz="2000" i="1" dirty="0"/>
              <a:t>(</a:t>
            </a:r>
            <a:r>
              <a:rPr lang="en-US" sz="2000" i="1" dirty="0" err="1"/>
              <a:t>EDA_DF$ngdp</a:t>
            </a:r>
            <a:r>
              <a:rPr lang="en-US" sz="2000" i="1" dirty="0"/>
              <a:t> ~ </a:t>
            </a:r>
            <a:r>
              <a:rPr lang="en-US" sz="2000" i="1" dirty="0" err="1"/>
              <a:t>tval+RealInterestRate</a:t>
            </a:r>
            <a:r>
              <a:rPr lang="en-US" sz="2000" i="1" dirty="0"/>
              <a:t> +interest_rate+RefPop+inflation+RailwaysPass+RemRec+EnergyUse+AgrLand,data = EDA_DF_NC, </a:t>
            </a:r>
            <a:r>
              <a:rPr lang="en-US" sz="2000" i="1" dirty="0" err="1"/>
              <a:t>ntree</a:t>
            </a:r>
            <a:r>
              <a:rPr lang="en-US" sz="2000" i="1" dirty="0"/>
              <a:t> = 1000, </a:t>
            </a:r>
            <a:r>
              <a:rPr lang="en-US" sz="2000" i="1" dirty="0" err="1"/>
              <a:t>mtry</a:t>
            </a:r>
            <a:r>
              <a:rPr lang="en-US" sz="2000" i="1" dirty="0"/>
              <a:t> = 9,importance = TRUE)</a:t>
            </a:r>
          </a:p>
          <a:p>
            <a:pPr>
              <a:lnSpc>
                <a:spcPct val="100000"/>
              </a:lnSpc>
            </a:pPr>
            <a:r>
              <a:rPr lang="en-US" sz="2000" dirty="0">
                <a:solidFill>
                  <a:srgbClr val="F0AD1C"/>
                </a:solidFill>
              </a:rPr>
              <a:t>Train the Random Forest model:</a:t>
            </a:r>
            <a:endParaRPr lang="en-US" sz="2000" i="1" dirty="0">
              <a:solidFill>
                <a:srgbClr val="F0AD1C"/>
              </a:solidFill>
            </a:endParaRPr>
          </a:p>
          <a:p>
            <a:pPr>
              <a:lnSpc>
                <a:spcPct val="100000"/>
              </a:lnSpc>
            </a:pPr>
            <a:r>
              <a:rPr lang="en-US" sz="2000" i="1" dirty="0" err="1"/>
              <a:t>rf_training</a:t>
            </a:r>
            <a:r>
              <a:rPr lang="en-US" sz="2000" i="1" dirty="0"/>
              <a:t>&lt;- predict(rf, training)</a:t>
            </a:r>
          </a:p>
          <a:p>
            <a:pPr>
              <a:lnSpc>
                <a:spcPct val="100000"/>
              </a:lnSpc>
            </a:pPr>
            <a:r>
              <a:rPr lang="en-US" sz="2000" dirty="0">
                <a:solidFill>
                  <a:srgbClr val="F0AD1C"/>
                </a:solidFill>
              </a:rPr>
              <a:t>Validate the Random Forest model:</a:t>
            </a:r>
            <a:endParaRPr lang="en-US" sz="2000" b="0" dirty="0">
              <a:solidFill>
                <a:srgbClr val="F0AD1C"/>
              </a:solidFill>
            </a:endParaRPr>
          </a:p>
          <a:p>
            <a:pPr>
              <a:lnSpc>
                <a:spcPct val="100000"/>
              </a:lnSpc>
            </a:pPr>
            <a:r>
              <a:rPr lang="en-US" sz="2000" i="1" dirty="0" err="1"/>
              <a:t>rf_validation</a:t>
            </a:r>
            <a:r>
              <a:rPr lang="en-US" sz="2000" i="1" dirty="0"/>
              <a:t> &lt;- predict(rf, </a:t>
            </a:r>
            <a:r>
              <a:rPr lang="en-US" sz="2000" i="1" dirty="0" err="1"/>
              <a:t>newdata</a:t>
            </a:r>
            <a:r>
              <a:rPr lang="en-US" sz="2000" i="1" dirty="0"/>
              <a:t>= test) </a:t>
            </a:r>
          </a:p>
          <a:p>
            <a:pPr>
              <a:lnSpc>
                <a:spcPct val="100000"/>
              </a:lnSpc>
            </a:pPr>
            <a:r>
              <a:rPr lang="en-US" sz="1600" i="1" dirty="0"/>
              <a:t>#The predicted values for 2017 and 2018 are 1.655 and 1.70 respectively. Which are the </a:t>
            </a:r>
            <a:r>
              <a:rPr lang="en-US" sz="1600" i="1" dirty="0" err="1"/>
              <a:t>ngdp</a:t>
            </a:r>
            <a:r>
              <a:rPr lang="en-US" sz="1600" i="1" dirty="0"/>
              <a:t> values that we have expected.</a:t>
            </a:r>
          </a:p>
          <a:p>
            <a:pPr>
              <a:lnSpc>
                <a:spcPct val="100000"/>
              </a:lnSpc>
            </a:pPr>
            <a:endParaRPr lang="en-US" sz="2000" i="1"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14</a:t>
            </a:fld>
            <a:endParaRPr lang="en-US" dirty="0"/>
          </a:p>
        </p:txBody>
      </p:sp>
    </p:spTree>
    <p:extLst>
      <p:ext uri="{BB962C8B-B14F-4D97-AF65-F5344CB8AC3E}">
        <p14:creationId xmlns:p14="http://schemas.microsoft.com/office/powerpoint/2010/main" val="390934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180569"/>
            <a:ext cx="11340000" cy="432000"/>
          </a:xfrm>
        </p:spPr>
        <p:txBody>
          <a:bodyPr/>
          <a:lstStyle/>
          <a:p>
            <a:r>
              <a:rPr lang="en-US" dirty="0">
                <a:solidFill>
                  <a:srgbClr val="F0AD1C"/>
                </a:solidFill>
              </a:rPr>
              <a:t>Train ML models:</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707452"/>
            <a:ext cx="9122817" cy="360000"/>
          </a:xfrm>
        </p:spPr>
        <p:txBody>
          <a:bodyPr/>
          <a:lstStyle/>
          <a:p>
            <a:r>
              <a:rPr lang="en-US" sz="2000" dirty="0">
                <a:solidFill>
                  <a:srgbClr val="F0AD1C"/>
                </a:solidFill>
              </a:rPr>
              <a:t>Linear Model:</a:t>
            </a:r>
          </a:p>
          <a:p>
            <a:pPr>
              <a:lnSpc>
                <a:spcPct val="100000"/>
              </a:lnSpc>
            </a:pPr>
            <a:r>
              <a:rPr lang="en-US" sz="2000" i="1" dirty="0" err="1"/>
              <a:t>fitModel</a:t>
            </a:r>
            <a:r>
              <a:rPr lang="en-US" sz="2000" i="1" dirty="0"/>
              <a:t> &lt;- </a:t>
            </a:r>
            <a:r>
              <a:rPr lang="en-US" sz="2000" i="1" dirty="0" err="1"/>
              <a:t>lm</a:t>
            </a:r>
            <a:r>
              <a:rPr lang="en-US" sz="2000" i="1" dirty="0"/>
              <a:t>(</a:t>
            </a:r>
            <a:r>
              <a:rPr lang="en-US" sz="2000" i="1" dirty="0" err="1"/>
              <a:t>EDA_DF$ngdp</a:t>
            </a:r>
            <a:r>
              <a:rPr lang="en-US" sz="2000" i="1" dirty="0"/>
              <a:t> ~ ., data = EDA_DF_NC)</a:t>
            </a:r>
          </a:p>
          <a:p>
            <a:pPr>
              <a:lnSpc>
                <a:spcPct val="100000"/>
              </a:lnSpc>
            </a:pPr>
            <a:r>
              <a:rPr lang="en-US" sz="2000" i="1" dirty="0"/>
              <a:t>summary(</a:t>
            </a:r>
            <a:r>
              <a:rPr lang="en-US" sz="2000" i="1" dirty="0" err="1"/>
              <a:t>fitModel</a:t>
            </a:r>
            <a:r>
              <a:rPr lang="en-US" sz="2000" i="1" dirty="0"/>
              <a:t>)</a:t>
            </a:r>
            <a:endParaRPr lang="en-US" sz="2000" b="0" dirty="0"/>
          </a:p>
          <a:p>
            <a:pPr>
              <a:lnSpc>
                <a:spcPct val="100000"/>
              </a:lnSpc>
            </a:pPr>
            <a:r>
              <a:rPr lang="en-US" sz="2000" b="0" dirty="0"/>
              <a:t>We build linear model base on all the features. W</a:t>
            </a:r>
            <a:r>
              <a:rPr lang="en-US" sz="2000" b="0" i="1" dirty="0"/>
              <a:t>e select the features based on the p-values we got from the summary function in the previous step. </a:t>
            </a:r>
          </a:p>
          <a:p>
            <a:pPr>
              <a:lnSpc>
                <a:spcPct val="100000"/>
              </a:lnSpc>
            </a:pPr>
            <a:r>
              <a:rPr lang="en-US" sz="2000" i="1" dirty="0" err="1"/>
              <a:t>fitModel</a:t>
            </a:r>
            <a:r>
              <a:rPr lang="en-US" sz="2000" i="1" dirty="0"/>
              <a:t> &lt;- </a:t>
            </a:r>
            <a:r>
              <a:rPr lang="en-US" sz="2000" i="1" dirty="0" err="1"/>
              <a:t>lm</a:t>
            </a:r>
            <a:r>
              <a:rPr lang="en-US" sz="2000" i="1" dirty="0"/>
              <a:t>(</a:t>
            </a:r>
            <a:r>
              <a:rPr lang="en-US" sz="2000" i="1" dirty="0" err="1"/>
              <a:t>EDA_DF$ngdp</a:t>
            </a:r>
            <a:r>
              <a:rPr lang="en-US" sz="2000" i="1" dirty="0"/>
              <a:t> ~ </a:t>
            </a:r>
            <a:r>
              <a:rPr lang="en-US" sz="2000" i="1" dirty="0" err="1"/>
              <a:t>EnergyUse+RefPop+AgrLand+interest_rate,data</a:t>
            </a:r>
            <a:r>
              <a:rPr lang="en-US" sz="2000" i="1" dirty="0"/>
              <a:t> = 		EDA_DF_NC)</a:t>
            </a:r>
          </a:p>
          <a:p>
            <a:pPr>
              <a:lnSpc>
                <a:spcPct val="100000"/>
              </a:lnSpc>
            </a:pPr>
            <a:r>
              <a:rPr lang="en-US" sz="2000" dirty="0">
                <a:solidFill>
                  <a:srgbClr val="F0AD1C"/>
                </a:solidFill>
              </a:rPr>
              <a:t>Train the Random Forest model:</a:t>
            </a:r>
          </a:p>
          <a:p>
            <a:pPr>
              <a:lnSpc>
                <a:spcPct val="100000"/>
              </a:lnSpc>
            </a:pPr>
            <a:r>
              <a:rPr lang="en-US" sz="2000" i="1" dirty="0" err="1"/>
              <a:t>predictTrain</a:t>
            </a:r>
            <a:r>
              <a:rPr lang="en-US" sz="2000" i="1" dirty="0"/>
              <a:t>&lt;- predict(</a:t>
            </a:r>
            <a:r>
              <a:rPr lang="en-US" sz="2000" i="1" dirty="0" err="1"/>
              <a:t>fitModel</a:t>
            </a:r>
            <a:r>
              <a:rPr lang="en-US" sz="2000" i="1" dirty="0"/>
              <a:t>, training)</a:t>
            </a:r>
            <a:endParaRPr lang="en-US" sz="2000" i="1" dirty="0">
              <a:solidFill>
                <a:srgbClr val="E34F25"/>
              </a:solidFill>
            </a:endParaRPr>
          </a:p>
          <a:p>
            <a:pPr>
              <a:lnSpc>
                <a:spcPct val="100000"/>
              </a:lnSpc>
            </a:pPr>
            <a:r>
              <a:rPr lang="en-US" sz="2000" dirty="0">
                <a:solidFill>
                  <a:srgbClr val="F0AD1C"/>
                </a:solidFill>
              </a:rPr>
              <a:t>Validate the Random Forest model:</a:t>
            </a:r>
            <a:endParaRPr lang="en-US" sz="2000" i="1" dirty="0">
              <a:solidFill>
                <a:srgbClr val="F0AD1C"/>
              </a:solidFill>
            </a:endParaRPr>
          </a:p>
          <a:p>
            <a:pPr>
              <a:lnSpc>
                <a:spcPct val="100000"/>
              </a:lnSpc>
            </a:pPr>
            <a:r>
              <a:rPr lang="en-US" sz="2000" i="1" dirty="0" err="1"/>
              <a:t>predictTest</a:t>
            </a:r>
            <a:r>
              <a:rPr lang="en-US" sz="2000" i="1" dirty="0"/>
              <a:t>&lt;-predict(</a:t>
            </a:r>
            <a:r>
              <a:rPr lang="en-US" sz="2000" i="1" dirty="0" err="1"/>
              <a:t>fitModel</a:t>
            </a:r>
            <a:r>
              <a:rPr lang="en-US" sz="2000" i="1" dirty="0"/>
              <a:t>, </a:t>
            </a:r>
            <a:r>
              <a:rPr lang="en-US" sz="2000" i="1" dirty="0" err="1"/>
              <a:t>newdata</a:t>
            </a:r>
            <a:r>
              <a:rPr lang="en-US" sz="2000" i="1" dirty="0"/>
              <a:t>=test)</a:t>
            </a:r>
          </a:p>
          <a:p>
            <a:pPr>
              <a:lnSpc>
                <a:spcPct val="100000"/>
              </a:lnSpc>
            </a:pPr>
            <a:r>
              <a:rPr lang="en-US" sz="2000" i="1" dirty="0"/>
              <a:t>#The predicted values for 2017 and 2018 are 1.65 and 1.70 respectively. The values that we have expected.</a:t>
            </a:r>
          </a:p>
          <a:p>
            <a:pPr>
              <a:lnSpc>
                <a:spcPct val="100000"/>
              </a:lnSpc>
            </a:pPr>
            <a:endParaRPr lang="en-US" sz="2000" i="1"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15</a:t>
            </a:fld>
            <a:endParaRPr lang="en-US" dirty="0"/>
          </a:p>
        </p:txBody>
      </p:sp>
    </p:spTree>
    <p:extLst>
      <p:ext uri="{BB962C8B-B14F-4D97-AF65-F5344CB8AC3E}">
        <p14:creationId xmlns:p14="http://schemas.microsoft.com/office/powerpoint/2010/main" val="322317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340224"/>
            <a:ext cx="3932237" cy="571888"/>
          </a:xfrm>
        </p:spPr>
        <p:txBody>
          <a:bodyPr/>
          <a:lstStyle/>
          <a:p>
            <a:r>
              <a:rPr lang="en-US" dirty="0">
                <a:solidFill>
                  <a:srgbClr val="299ACE"/>
                </a:solidFill>
              </a:rPr>
              <a:t>What is GDP?</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16</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0" y="1163310"/>
            <a:ext cx="3932237" cy="3811588"/>
          </a:xfrm>
        </p:spPr>
        <p:txBody>
          <a:bodyPr/>
          <a:lstStyle/>
          <a:p>
            <a:r>
              <a:rPr lang="en-US" sz="2000" dirty="0"/>
              <a:t>GDP is the abbreviation of Gross Domestic Product.</a:t>
            </a:r>
          </a:p>
          <a:p>
            <a:endParaRPr lang="en-US" sz="2000" dirty="0"/>
          </a:p>
          <a:p>
            <a:r>
              <a:rPr lang="en-US" sz="2000" dirty="0"/>
              <a:t>GDP measures the monetary value of final goods and services produced in a country within a specific period of time. </a:t>
            </a:r>
          </a:p>
          <a:p>
            <a:endParaRPr lang="en-US" sz="2000" dirty="0"/>
          </a:p>
          <a:p>
            <a:r>
              <a:rPr lang="en-US" sz="2000" dirty="0"/>
              <a:t>GDP defines an overview of economy of a country. </a:t>
            </a:r>
          </a:p>
          <a:p>
            <a:r>
              <a:rPr lang="en-US" sz="2000" dirty="0"/>
              <a:t>Three categories need to be considered to calculate GDP:</a:t>
            </a:r>
          </a:p>
          <a:p>
            <a:pPr marL="285750" indent="-285750">
              <a:buFont typeface="Arial" panose="020B0604020202020204" pitchFamily="34" charset="0"/>
              <a:buChar char="•"/>
            </a:pPr>
            <a:r>
              <a:rPr lang="en-US" sz="2000" dirty="0"/>
              <a:t>production </a:t>
            </a:r>
          </a:p>
          <a:p>
            <a:pPr marL="285750" indent="-285750">
              <a:buFont typeface="Arial" panose="020B0604020202020204" pitchFamily="34" charset="0"/>
              <a:buChar char="•"/>
            </a:pPr>
            <a:r>
              <a:rPr lang="en-US" sz="2000" dirty="0"/>
              <a:t>expenditure </a:t>
            </a:r>
          </a:p>
          <a:p>
            <a:pPr marL="285750" indent="-285750">
              <a:buFont typeface="Arial" panose="020B0604020202020204" pitchFamily="34" charset="0"/>
              <a:buChar char="•"/>
            </a:pPr>
            <a:r>
              <a:rPr lang="en-US" sz="2000" dirty="0"/>
              <a:t>Income</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r>
              <a:rPr lang="en-US" dirty="0"/>
              <a:t> </a:t>
            </a:r>
          </a:p>
        </p:txBody>
      </p:sp>
      <p:pic>
        <p:nvPicPr>
          <p:cNvPr id="16" name="Content Placeholder 15" descr="A picture containing meter&#10;&#10;Description automatically generated">
            <a:extLst>
              <a:ext uri="{FF2B5EF4-FFF2-40B4-BE49-F238E27FC236}">
                <a16:creationId xmlns:a16="http://schemas.microsoft.com/office/drawing/2014/main" id="{12CD81A7-DFA8-48A0-AEF4-D9BF0132AB9C}"/>
              </a:ext>
            </a:extLst>
          </p:cNvPr>
          <p:cNvPicPr>
            <a:picLocks noGrp="1" noChangeAspect="1"/>
          </p:cNvPicPr>
          <p:nvPr>
            <p:ph idx="1"/>
          </p:nvPr>
        </p:nvPicPr>
        <p:blipFill>
          <a:blip r:embed="rId2"/>
          <a:stretch>
            <a:fillRect/>
          </a:stretch>
        </p:blipFill>
        <p:spPr>
          <a:xfrm>
            <a:off x="4473870" y="1884742"/>
            <a:ext cx="7144747" cy="3896269"/>
          </a:xfrm>
        </p:spPr>
      </p:pic>
    </p:spTree>
    <p:extLst>
      <p:ext uri="{BB962C8B-B14F-4D97-AF65-F5344CB8AC3E}">
        <p14:creationId xmlns:p14="http://schemas.microsoft.com/office/powerpoint/2010/main" val="364070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564753"/>
            <a:ext cx="3932237" cy="694717"/>
          </a:xfrm>
        </p:spPr>
        <p:txBody>
          <a:bodyPr/>
          <a:lstStyle/>
          <a:p>
            <a:r>
              <a:rPr lang="en-US" dirty="0">
                <a:solidFill>
                  <a:srgbClr val="299ACE"/>
                </a:solidFill>
              </a:rPr>
              <a:t>Why is GDP important?</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17</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1" y="1523206"/>
            <a:ext cx="3932237" cy="3811588"/>
          </a:xfrm>
        </p:spPr>
        <p:txBody>
          <a:bodyPr/>
          <a:lstStyle/>
          <a:p>
            <a:r>
              <a:rPr lang="en-US" sz="2000" dirty="0"/>
              <a:t>GDP gives information about how economy of a country is performing.</a:t>
            </a:r>
          </a:p>
          <a:p>
            <a:endParaRPr lang="en-US" sz="2000" dirty="0"/>
          </a:p>
          <a:p>
            <a:r>
              <a:rPr lang="en-US" sz="2000" dirty="0"/>
              <a:t>Growth rate of GDP is an indicator of a country’s economy performance. </a:t>
            </a:r>
          </a:p>
          <a:p>
            <a:endParaRPr lang="en-US" sz="2000" dirty="0"/>
          </a:p>
          <a:p>
            <a:r>
              <a:rPr lang="en-US" sz="2000" dirty="0"/>
              <a:t>e.g., an increase in GDP means increase in employment. </a:t>
            </a:r>
          </a:p>
          <a:p>
            <a:endParaRPr lang="en-US" sz="2000" dirty="0"/>
          </a:p>
          <a:p>
            <a:r>
              <a:rPr lang="en-US" sz="1800" dirty="0"/>
              <a:t>According to IMF, Canada is the 10</a:t>
            </a:r>
            <a:r>
              <a:rPr lang="en-US" sz="1800" baseline="30000" dirty="0"/>
              <a:t>th</a:t>
            </a:r>
            <a:r>
              <a:rPr lang="en-US" sz="1800" dirty="0"/>
              <a:t> largest GDP by nominal in 2019. </a:t>
            </a:r>
          </a:p>
          <a:p>
            <a:endParaRPr lang="en-US" dirty="0"/>
          </a:p>
          <a:p>
            <a:r>
              <a:rPr lang="en-US" dirty="0"/>
              <a:t> [1] IMF (International Monetary Fund)</a:t>
            </a:r>
          </a:p>
          <a:p>
            <a:r>
              <a:rPr lang="en-US" dirty="0">
                <a:hlinkClick r:id="rId2"/>
              </a:rPr>
              <a:t>https://www.imf.org/external/index.htm</a:t>
            </a:r>
            <a:endParaRPr lang="en-US" dirty="0"/>
          </a:p>
        </p:txBody>
      </p:sp>
      <p:pic>
        <p:nvPicPr>
          <p:cNvPr id="9" name="Picture Placeholder 8" descr="A screenshot of a cell phone&#10;&#10;Description automatically generated">
            <a:extLst>
              <a:ext uri="{FF2B5EF4-FFF2-40B4-BE49-F238E27FC236}">
                <a16:creationId xmlns:a16="http://schemas.microsoft.com/office/drawing/2014/main" id="{C9C724B3-04E9-452B-B9BA-6ABE6DB3357D}"/>
              </a:ext>
            </a:extLst>
          </p:cNvPr>
          <p:cNvPicPr>
            <a:picLocks noGrp="1" noChangeAspect="1"/>
          </p:cNvPicPr>
          <p:nvPr>
            <p:ph idx="1"/>
          </p:nvPr>
        </p:nvPicPr>
        <p:blipFill>
          <a:blip r:embed="rId3"/>
          <a:stretch>
            <a:fillRect/>
          </a:stretch>
        </p:blipFill>
        <p:spPr>
          <a:xfrm>
            <a:off x="5363366" y="1855160"/>
            <a:ext cx="5639278" cy="3371933"/>
          </a:xfrm>
        </p:spPr>
      </p:pic>
      <p:sp>
        <p:nvSpPr>
          <p:cNvPr id="66" name="Freeform 5">
            <a:extLst>
              <a:ext uri="{FF2B5EF4-FFF2-40B4-BE49-F238E27FC236}">
                <a16:creationId xmlns:a16="http://schemas.microsoft.com/office/drawing/2014/main" id="{3EEE5409-3F6C-485D-B4C2-5247917F1018}"/>
              </a:ext>
              <a:ext uri="{C183D7F6-B498-43B3-948B-1728B52AA6E4}">
                <adec:decorative xmlns:adec="http://schemas.microsoft.com/office/drawing/2017/decorative" xmlns="" val="1"/>
              </a:ext>
            </a:extLst>
          </p:cNvPr>
          <p:cNvSpPr>
            <a:spLocks noChangeAspect="1"/>
          </p:cNvSpPr>
          <p:nvPr/>
        </p:nvSpPr>
        <p:spPr bwMode="auto">
          <a:xfrm>
            <a:off x="4444040" y="4948645"/>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70378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4061" y="381168"/>
            <a:ext cx="3932237" cy="530944"/>
          </a:xfrm>
        </p:spPr>
        <p:txBody>
          <a:bodyPr/>
          <a:lstStyle/>
          <a:p>
            <a:r>
              <a:rPr lang="en-US" dirty="0">
                <a:solidFill>
                  <a:srgbClr val="299ACE"/>
                </a:solidFill>
              </a:rPr>
              <a:t>How to predict GDP?</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18</a:t>
            </a:fld>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half" idx="2"/>
          </p:nvPr>
        </p:nvSpPr>
        <p:spPr>
          <a:xfrm>
            <a:off x="434061" y="1239658"/>
            <a:ext cx="4544384" cy="3811588"/>
          </a:xfrm>
        </p:spPr>
        <p:txBody>
          <a:bodyPr/>
          <a:lstStyle/>
          <a:p>
            <a:endParaRPr lang="en-US" dirty="0"/>
          </a:p>
          <a:p>
            <a:r>
              <a:rPr lang="en-US" sz="2000" dirty="0"/>
              <a:t>One of the most efficient approaches can be  summarized in the following steps:</a:t>
            </a:r>
          </a:p>
          <a:p>
            <a:pPr marL="342900" indent="-342900">
              <a:buFont typeface="Arial" panose="020B0604020202020204" pitchFamily="34" charset="0"/>
              <a:buChar char="•"/>
            </a:pPr>
            <a:r>
              <a:rPr lang="en-US" sz="2000" dirty="0"/>
              <a:t>Collect data from various data sources</a:t>
            </a:r>
          </a:p>
          <a:p>
            <a:pPr marL="342900" indent="-342900">
              <a:buFont typeface="Arial" panose="020B0604020202020204" pitchFamily="34" charset="0"/>
              <a:buChar char="•"/>
            </a:pPr>
            <a:r>
              <a:rPr lang="en-US" sz="2000" dirty="0"/>
              <a:t>Sanitize data </a:t>
            </a:r>
          </a:p>
          <a:p>
            <a:pPr marL="342900" indent="-342900">
              <a:buFont typeface="Arial" panose="020B0604020202020204" pitchFamily="34" charset="0"/>
              <a:buChar char="•"/>
            </a:pPr>
            <a:r>
              <a:rPr lang="en-US" sz="2000" dirty="0"/>
              <a:t>Find the patterns and trends in massive amount of data</a:t>
            </a:r>
          </a:p>
          <a:p>
            <a:pPr marL="342900" indent="-342900">
              <a:buFont typeface="Arial" panose="020B0604020202020204" pitchFamily="34" charset="0"/>
              <a:buChar char="•"/>
            </a:pPr>
            <a:r>
              <a:rPr lang="en-US" sz="2000" dirty="0"/>
              <a:t>Create a model based on available data</a:t>
            </a:r>
          </a:p>
          <a:p>
            <a:pPr marL="342900" indent="-342900">
              <a:buFont typeface="Arial" panose="020B0604020202020204" pitchFamily="34" charset="0"/>
              <a:buChar char="•"/>
            </a:pPr>
            <a:r>
              <a:rPr lang="en-US" sz="2000" dirty="0"/>
              <a:t>Predict  future data according to the model</a:t>
            </a:r>
          </a:p>
          <a:p>
            <a:r>
              <a:rPr lang="en-US" sz="2000" dirty="0"/>
              <a:t>There are many data analysis methods. In the following slides, we introduce one the most popular techniques in data analysis and statistics. </a:t>
            </a:r>
          </a:p>
          <a:p>
            <a:endParaRPr lang="en-US" sz="2000" dirty="0"/>
          </a:p>
        </p:txBody>
      </p:sp>
      <p:pic>
        <p:nvPicPr>
          <p:cNvPr id="21" name="Picture Placeholder 20" descr="A close up of a device&#10;&#10;Description automatically generated">
            <a:extLst>
              <a:ext uri="{FF2B5EF4-FFF2-40B4-BE49-F238E27FC236}">
                <a16:creationId xmlns:a16="http://schemas.microsoft.com/office/drawing/2014/main" id="{B04578FB-FE05-414C-B86D-5E0222DE1CF0}"/>
              </a:ext>
            </a:extLst>
          </p:cNvPr>
          <p:cNvPicPr>
            <a:picLocks noGrp="1" noChangeAspect="1"/>
          </p:cNvPicPr>
          <p:nvPr>
            <p:ph type="pic" idx="1"/>
          </p:nvPr>
        </p:nvPicPr>
        <p:blipFill>
          <a:blip r:embed="rId2"/>
          <a:srcRect l="18823" r="18823"/>
          <a:stretch>
            <a:fillRect/>
          </a:stretch>
        </p:blipFill>
        <p:spPr>
          <a:xfrm>
            <a:off x="5183981" y="1828800"/>
            <a:ext cx="6543675" cy="4189863"/>
          </a:xfrm>
        </p:spPr>
      </p:pic>
    </p:spTree>
    <p:extLst>
      <p:ext uri="{BB962C8B-B14F-4D97-AF65-F5344CB8AC3E}">
        <p14:creationId xmlns:p14="http://schemas.microsoft.com/office/powerpoint/2010/main" val="289385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nchor="ctr">
            <a:normAutofit/>
          </a:bodyPr>
          <a:lstStyle/>
          <a:p>
            <a:r>
              <a:rPr lang="en-US" sz="3000" dirty="0">
                <a:solidFill>
                  <a:srgbClr val="299ACE"/>
                </a:solidFill>
              </a:rPr>
              <a:t>What is Machine Learning?</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27656" y="6277243"/>
            <a:ext cx="464344" cy="400188"/>
          </a:xfrm>
        </p:spPr>
        <p:txBody>
          <a:bodyPr anchor="ctr">
            <a:normAutofit/>
          </a:bodyPr>
          <a:lstStyle/>
          <a:p>
            <a:pPr>
              <a:spcAft>
                <a:spcPts val="600"/>
              </a:spcAft>
            </a:pPr>
            <a:fld id="{19B51A1E-902D-48AF-9020-955120F399B6}" type="slidenum">
              <a:rPr lang="en-US" smtClean="0"/>
              <a:pPr>
                <a:spcAft>
                  <a:spcPts val="600"/>
                </a:spcAft>
              </a:pPr>
              <a:t>19</a:t>
            </a:fld>
            <a:endParaRPr lang="en-US"/>
          </a:p>
        </p:txBody>
      </p:sp>
      <p:pic>
        <p:nvPicPr>
          <p:cNvPr id="19" name="Picture 18" descr="A screenshot of a cell phone&#10;&#10;Description automatically generated">
            <a:extLst>
              <a:ext uri="{FF2B5EF4-FFF2-40B4-BE49-F238E27FC236}">
                <a16:creationId xmlns:a16="http://schemas.microsoft.com/office/drawing/2014/main" id="{41B23E89-C2E0-446E-B033-B6FB5DC2D11E}"/>
              </a:ext>
            </a:extLst>
          </p:cNvPr>
          <p:cNvPicPr>
            <a:picLocks noChangeAspect="1"/>
          </p:cNvPicPr>
          <p:nvPr/>
        </p:nvPicPr>
        <p:blipFill>
          <a:blip r:embed="rId2"/>
          <a:stretch>
            <a:fillRect/>
          </a:stretch>
        </p:blipFill>
        <p:spPr>
          <a:xfrm>
            <a:off x="6267542" y="2567778"/>
            <a:ext cx="5460114" cy="3218873"/>
          </a:xfrm>
          <a:prstGeom prst="rect">
            <a:avLst/>
          </a:prstGeom>
          <a:noFill/>
        </p:spPr>
      </p:pic>
      <p:sp>
        <p:nvSpPr>
          <p:cNvPr id="4" name="Text Placeholder 3">
            <a:extLst>
              <a:ext uri="{FF2B5EF4-FFF2-40B4-BE49-F238E27FC236}">
                <a16:creationId xmlns:a16="http://schemas.microsoft.com/office/drawing/2014/main" id="{6AB259A0-0017-492F-A0DC-4B70C7052AE0}"/>
              </a:ext>
            </a:extLst>
          </p:cNvPr>
          <p:cNvSpPr>
            <a:spLocks noGrp="1"/>
          </p:cNvSpPr>
          <p:nvPr>
            <p:ph sz="half" idx="1"/>
          </p:nvPr>
        </p:nvSpPr>
        <p:spPr>
          <a:xfrm>
            <a:off x="456816" y="1511250"/>
            <a:ext cx="5460114" cy="4665713"/>
          </a:xfrm>
        </p:spPr>
        <p:txBody>
          <a:bodyPr>
            <a:normAutofit/>
          </a:bodyPr>
          <a:lstStyle/>
          <a:p>
            <a:r>
              <a:rPr lang="en-US"/>
              <a:t>Machine learning algorithm is a process that uses statistics to find trends and patterns in a tremendous amount of data. </a:t>
            </a:r>
          </a:p>
          <a:p>
            <a:endParaRPr lang="en-US"/>
          </a:p>
          <a:p>
            <a:r>
              <a:rPr lang="en-US"/>
              <a:t>Machine learning algorithms are used for decision-making or prediction. </a:t>
            </a:r>
          </a:p>
          <a:p>
            <a:endParaRPr lang="en-US"/>
          </a:p>
          <a:p>
            <a:r>
              <a:rPr lang="en-US"/>
              <a:t>Nowadays, machine learning algorithms are widely used ranging from recommendation systems, such as Netflix, search engines like Google, social-media feeds like Twitter, etc.</a:t>
            </a:r>
          </a:p>
          <a:p>
            <a:endParaRPr lang="en-US"/>
          </a:p>
          <a:p>
            <a:endParaRPr lang="en-US"/>
          </a:p>
        </p:txBody>
      </p:sp>
    </p:spTree>
    <p:extLst>
      <p:ext uri="{BB962C8B-B14F-4D97-AF65-F5344CB8AC3E}">
        <p14:creationId xmlns:p14="http://schemas.microsoft.com/office/powerpoint/2010/main" val="318883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14583"/>
            <a:ext cx="11340000" cy="432000"/>
          </a:xfrm>
        </p:spPr>
        <p:txBody>
          <a:bodyPr/>
          <a:lstStyle/>
          <a:p>
            <a:r>
              <a:rPr lang="en-US" dirty="0">
                <a:solidFill>
                  <a:srgbClr val="74AF3D"/>
                </a:solidFill>
              </a:rPr>
              <a:t>Feature Selection:</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515834"/>
            <a:ext cx="5472000" cy="4972052"/>
          </a:xfrm>
        </p:spPr>
        <p:txBody>
          <a:bodyPr/>
          <a:lstStyle/>
          <a:p>
            <a:r>
              <a:rPr lang="en-US" sz="2000" b="0" dirty="0" smtClean="0"/>
              <a:t>Identifying </a:t>
            </a:r>
            <a:r>
              <a:rPr lang="en-US" sz="2000" b="0" dirty="0"/>
              <a:t>important </a:t>
            </a:r>
            <a:r>
              <a:rPr lang="en-US" sz="2000" b="0" dirty="0" smtClean="0"/>
              <a:t>features which are the leading and lagging indicators </a:t>
            </a:r>
            <a:r>
              <a:rPr lang="en-US" sz="2000" b="0" dirty="0"/>
              <a:t>is vital, since our final  model will predict the future GDP based on these features. </a:t>
            </a:r>
          </a:p>
          <a:p>
            <a:r>
              <a:rPr lang="en-US" sz="2000" b="0" dirty="0"/>
              <a:t>To our best of knowledge, the best critical features </a:t>
            </a:r>
            <a:r>
              <a:rPr lang="en-US" sz="2000" b="0" dirty="0" smtClean="0"/>
              <a:t>were identifies as </a:t>
            </a:r>
            <a:r>
              <a:rPr lang="en-US" sz="2000" b="0" dirty="0"/>
              <a:t>follows:</a:t>
            </a:r>
          </a:p>
          <a:p>
            <a:pPr marL="342900" indent="-342900">
              <a:buFont typeface="Arial" panose="020B0604020202020204" pitchFamily="34" charset="0"/>
              <a:buChar char="•"/>
            </a:pPr>
            <a:r>
              <a:rPr lang="en-US" sz="2000" dirty="0"/>
              <a:t>Population </a:t>
            </a:r>
            <a:r>
              <a:rPr lang="en-US" sz="2000" dirty="0" smtClean="0"/>
              <a:t>&amp; Refugee Population</a:t>
            </a:r>
            <a:endParaRPr lang="en-US" sz="2000" dirty="0"/>
          </a:p>
          <a:p>
            <a:pPr marL="342900" indent="-342900">
              <a:buFont typeface="Arial" panose="020B0604020202020204" pitchFamily="34" charset="0"/>
              <a:buChar char="•"/>
            </a:pPr>
            <a:r>
              <a:rPr lang="en-US" sz="2000" dirty="0" smtClean="0"/>
              <a:t>Percentage </a:t>
            </a:r>
            <a:r>
              <a:rPr lang="en-US" sz="2000" dirty="0"/>
              <a:t>of Real  Interest Rate</a:t>
            </a:r>
          </a:p>
          <a:p>
            <a:pPr marL="342900" indent="-342900">
              <a:buFont typeface="Arial" panose="020B0604020202020204" pitchFamily="34" charset="0"/>
              <a:buChar char="•"/>
            </a:pPr>
            <a:r>
              <a:rPr lang="en-US" sz="2000" dirty="0"/>
              <a:t>Number of Domestic Companies</a:t>
            </a:r>
          </a:p>
          <a:p>
            <a:pPr marL="342900" indent="-342900">
              <a:buFont typeface="Arial" panose="020B0604020202020204" pitchFamily="34" charset="0"/>
              <a:buChar char="•"/>
            </a:pPr>
            <a:r>
              <a:rPr lang="en-US" sz="2000" dirty="0"/>
              <a:t>Travel Services ( </a:t>
            </a:r>
            <a:r>
              <a:rPr lang="en-US" sz="2000" dirty="0"/>
              <a:t>%</a:t>
            </a:r>
            <a:r>
              <a:rPr lang="en-US" sz="2000" dirty="0" smtClean="0"/>
              <a:t> </a:t>
            </a:r>
            <a:r>
              <a:rPr lang="en-US" sz="2000" dirty="0"/>
              <a:t>of Import Services -</a:t>
            </a:r>
            <a:r>
              <a:rPr lang="en-US" sz="2000" dirty="0" err="1"/>
              <a:t>BoP</a:t>
            </a:r>
            <a:r>
              <a:rPr lang="en-US" sz="2000" dirty="0" smtClean="0"/>
              <a:t>)</a:t>
            </a:r>
          </a:p>
          <a:p>
            <a:pPr marL="342900" indent="-342900">
              <a:buFont typeface="Arial" panose="020B0604020202020204" pitchFamily="34" charset="0"/>
              <a:buChar char="•"/>
            </a:pPr>
            <a:r>
              <a:rPr lang="en-US" sz="2000" dirty="0" smtClean="0"/>
              <a:t>Tax Revenue</a:t>
            </a:r>
          </a:p>
          <a:p>
            <a:pPr marL="342900" indent="-342900">
              <a:buFont typeface="Arial" panose="020B0604020202020204" pitchFamily="34" charset="0"/>
              <a:buChar char="•"/>
            </a:pPr>
            <a:r>
              <a:rPr lang="en-US" sz="2000" dirty="0" smtClean="0"/>
              <a:t>Housing Market</a:t>
            </a:r>
            <a:endParaRPr lang="en-US" sz="2000" dirty="0"/>
          </a:p>
          <a:p>
            <a:endParaRPr lang="en-US" sz="2000" dirty="0"/>
          </a:p>
          <a:p>
            <a:endParaRPr lang="en-US" sz="2000" dirty="0"/>
          </a:p>
        </p:txBody>
      </p:sp>
      <p:sp>
        <p:nvSpPr>
          <p:cNvPr id="6" name="Text Placeholder 5">
            <a:extLst>
              <a:ext uri="{FF2B5EF4-FFF2-40B4-BE49-F238E27FC236}">
                <a16:creationId xmlns:a16="http://schemas.microsoft.com/office/drawing/2014/main" id="{1DA4C740-5339-4E9E-BDBF-5DB7A3F3A6AC}"/>
              </a:ext>
            </a:extLst>
          </p:cNvPr>
          <p:cNvSpPr>
            <a:spLocks noGrp="1"/>
          </p:cNvSpPr>
          <p:nvPr>
            <p:ph type="body" sz="quarter" idx="13"/>
          </p:nvPr>
        </p:nvSpPr>
        <p:spPr>
          <a:xfrm>
            <a:off x="6300000" y="1516359"/>
            <a:ext cx="5472000" cy="5161072"/>
          </a:xfrm>
        </p:spPr>
        <p:txBody>
          <a:bodyPr/>
          <a:lstStyle/>
          <a:p>
            <a:pPr marL="342900" indent="-342900">
              <a:buFont typeface="Arial" panose="020B0604020202020204" pitchFamily="34" charset="0"/>
              <a:buChar char="•"/>
            </a:pPr>
            <a:r>
              <a:rPr lang="en-US" sz="2000" dirty="0" smtClean="0"/>
              <a:t>Personal </a:t>
            </a:r>
            <a:r>
              <a:rPr lang="en-US" sz="2000" dirty="0"/>
              <a:t>Remittances (</a:t>
            </a:r>
            <a:r>
              <a:rPr lang="en-US" sz="2000" dirty="0" smtClean="0"/>
              <a:t>Received &amp; Paid </a:t>
            </a:r>
            <a:r>
              <a:rPr lang="en-US" sz="2000" dirty="0"/>
              <a:t>in USD</a:t>
            </a:r>
            <a:r>
              <a:rPr lang="en-US" sz="2000" dirty="0" smtClean="0"/>
              <a:t>)</a:t>
            </a:r>
          </a:p>
          <a:p>
            <a:pPr marL="342900" indent="-342900">
              <a:buFont typeface="Arial" panose="020B0604020202020204" pitchFamily="34" charset="0"/>
              <a:buChar char="•"/>
            </a:pPr>
            <a:r>
              <a:rPr lang="en-US" sz="2000" dirty="0" smtClean="0"/>
              <a:t>Passengers </a:t>
            </a:r>
            <a:r>
              <a:rPr lang="en-US" sz="2000" dirty="0"/>
              <a:t>carried by Railways</a:t>
            </a:r>
          </a:p>
          <a:p>
            <a:pPr marL="342900" indent="-342900">
              <a:buFont typeface="Arial" panose="020B0604020202020204" pitchFamily="34" charset="0"/>
              <a:buChar char="•"/>
            </a:pPr>
            <a:r>
              <a:rPr lang="en-US" sz="2000" dirty="0" smtClean="0"/>
              <a:t>Passengers </a:t>
            </a:r>
            <a:r>
              <a:rPr lang="en-US" sz="2000" dirty="0"/>
              <a:t>carried by Air Transports</a:t>
            </a:r>
          </a:p>
          <a:p>
            <a:pPr marL="342900" indent="-342900">
              <a:buFont typeface="Arial" panose="020B0604020202020204" pitchFamily="34" charset="0"/>
              <a:buChar char="•"/>
            </a:pPr>
            <a:r>
              <a:rPr lang="en-US" sz="2000" dirty="0" smtClean="0"/>
              <a:t>Inflation</a:t>
            </a:r>
            <a:endParaRPr lang="en-US" sz="2000" dirty="0"/>
          </a:p>
          <a:p>
            <a:pPr marL="342900" indent="-342900">
              <a:buFont typeface="Arial" panose="020B0604020202020204" pitchFamily="34" charset="0"/>
              <a:buChar char="•"/>
            </a:pPr>
            <a:r>
              <a:rPr lang="en-US" sz="2000" dirty="0"/>
              <a:t>Income </a:t>
            </a:r>
            <a:r>
              <a:rPr lang="en-US" sz="2000" dirty="0" smtClean="0"/>
              <a:t>Growth</a:t>
            </a:r>
            <a:endParaRPr lang="en-US" sz="2000" dirty="0"/>
          </a:p>
          <a:p>
            <a:pPr marL="342900" indent="-342900">
              <a:buFont typeface="Arial" panose="020B0604020202020204" pitchFamily="34" charset="0"/>
              <a:buChar char="•"/>
            </a:pPr>
            <a:r>
              <a:rPr lang="en-US" sz="2000" dirty="0"/>
              <a:t>Unemployment</a:t>
            </a:r>
          </a:p>
          <a:p>
            <a:pPr marL="342900" indent="-342900">
              <a:buFont typeface="Arial" panose="020B0604020202020204" pitchFamily="34" charset="0"/>
              <a:buChar char="•"/>
            </a:pPr>
            <a:r>
              <a:rPr lang="en-US" sz="2000" dirty="0" smtClean="0"/>
              <a:t>Government Deficit</a:t>
            </a:r>
          </a:p>
          <a:p>
            <a:pPr marL="342900" indent="-342900">
              <a:buFont typeface="Arial" panose="020B0604020202020204" pitchFamily="34" charset="0"/>
              <a:buChar char="•"/>
            </a:pPr>
            <a:r>
              <a:rPr lang="en-US" sz="2000" dirty="0" smtClean="0"/>
              <a:t>Consumer Price Index &amp; Commodity Price Index</a:t>
            </a:r>
            <a:endParaRPr lang="en-US" sz="2000" dirty="0"/>
          </a:p>
          <a:p>
            <a:pPr marL="342900" indent="-342900">
              <a:buFont typeface="Arial" panose="020B0604020202020204" pitchFamily="34" charset="0"/>
              <a:buChar char="•"/>
            </a:pPr>
            <a:r>
              <a:rPr lang="en-US" sz="2000" dirty="0" smtClean="0"/>
              <a:t>EUR to CAD and </a:t>
            </a:r>
            <a:r>
              <a:rPr lang="en-US" sz="2000" dirty="0" smtClean="0"/>
              <a:t>USD to CAD </a:t>
            </a:r>
            <a:r>
              <a:rPr lang="en-US" sz="2000" dirty="0" smtClean="0"/>
              <a:t>conversion rate</a:t>
            </a:r>
          </a:p>
          <a:p>
            <a:pPr marL="342900" indent="-342900">
              <a:buFont typeface="Arial" panose="020B0604020202020204" pitchFamily="34" charset="0"/>
              <a:buChar char="•"/>
            </a:pPr>
            <a:r>
              <a:rPr lang="en-US" sz="2000" dirty="0" smtClean="0"/>
              <a:t>Toronto Stock Exchange traded value/volume.</a:t>
            </a:r>
          </a:p>
          <a:p>
            <a:pPr marL="342900" indent="-342900">
              <a:buFont typeface="Arial" panose="020B0604020202020204" pitchFamily="34" charset="0"/>
              <a:buChar char="•"/>
            </a:pPr>
            <a:r>
              <a:rPr lang="en-US" sz="2000" dirty="0" smtClean="0"/>
              <a:t>Incoming International Tourists</a:t>
            </a:r>
          </a:p>
          <a:p>
            <a:pPr marL="342900" indent="-342900">
              <a:buFont typeface="Arial" panose="020B0604020202020204" pitchFamily="34" charset="0"/>
              <a:buChar char="•"/>
            </a:pPr>
            <a:r>
              <a:rPr lang="en-US" sz="2000" dirty="0" smtClean="0"/>
              <a:t>Government Bond Yield 10yr rate</a:t>
            </a:r>
            <a:endParaRPr lang="en-US" sz="2000" dirty="0"/>
          </a:p>
          <a:p>
            <a:pPr marL="342900" indent="-342900">
              <a:buFont typeface="Arial" panose="020B0604020202020204" pitchFamily="34" charset="0"/>
              <a:buChar char="•"/>
            </a:pPr>
            <a:r>
              <a:rPr lang="en-US" sz="2000" dirty="0" smtClean="0"/>
              <a:t>Labor Productivity</a:t>
            </a:r>
            <a:endParaRPr lang="en-US" sz="2000" dirty="0"/>
          </a:p>
          <a:p>
            <a:pPr marL="342900" indent="-342900">
              <a:buFont typeface="Arial" panose="020B0604020202020204" pitchFamily="34" charset="0"/>
              <a:buChar char="•"/>
            </a:pPr>
            <a:endParaRPr lang="en-US" sz="2000"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390927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xmlns=""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xmlns=""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0" name="Picture Placeholder 9" descr="A picture containing drawing&#10;&#10;Description automatically generated">
            <a:extLst>
              <a:ext uri="{FF2B5EF4-FFF2-40B4-BE49-F238E27FC236}">
                <a16:creationId xmlns:a16="http://schemas.microsoft.com/office/drawing/2014/main" id="{127CA641-6A77-4023-BF98-74B856D1DA17}"/>
              </a:ext>
            </a:extLst>
          </p:cNvPr>
          <p:cNvPicPr>
            <a:picLocks noGrp="1" noChangeAspect="1"/>
          </p:cNvPicPr>
          <p:nvPr>
            <p:ph type="pic" sz="quarter" idx="10"/>
          </p:nvPr>
        </p:nvPicPr>
        <p:blipFill>
          <a:blip r:embed="rId2"/>
          <a:srcRect l="11209" r="11209"/>
          <a:stretch>
            <a:fillRect/>
          </a:stretch>
        </p:blipFill>
        <p:spPr>
          <a:xfrm>
            <a:off x="2" y="0"/>
            <a:ext cx="10467832" cy="6858000"/>
          </a:xfrm>
        </p:spPr>
      </p:pic>
      <p:sp>
        <p:nvSpPr>
          <p:cNvPr id="17" name="TextBox 16">
            <a:extLst>
              <a:ext uri="{FF2B5EF4-FFF2-40B4-BE49-F238E27FC236}">
                <a16:creationId xmlns:a16="http://schemas.microsoft.com/office/drawing/2014/main" id="{BAF50846-18EF-4AD0-B214-3D611F96A383}"/>
              </a:ext>
              <a:ext uri="{C183D7F6-B498-43B3-948B-1728B52AA6E4}">
                <adec:decorative xmlns:adec="http://schemas.microsoft.com/office/drawing/2017/decorative" xmlns="" val="1"/>
              </a:ext>
            </a:extLst>
          </p:cNvPr>
          <p:cNvSpPr txBox="1">
            <a:spLocks/>
          </p:cNvSpPr>
          <p:nvPr/>
        </p:nvSpPr>
        <p:spPr>
          <a:xfrm>
            <a:off x="11345001" y="4265480"/>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pic>
        <p:nvPicPr>
          <p:cNvPr id="11" name="Picture 10">
            <a:extLst>
              <a:ext uri="{FF2B5EF4-FFF2-40B4-BE49-F238E27FC236}">
                <a16:creationId xmlns:a16="http://schemas.microsoft.com/office/drawing/2014/main" id="{BD681962-2F8A-4058-AA8F-30DF2B500A0E}"/>
              </a:ext>
            </a:extLst>
          </p:cNvPr>
          <p:cNvPicPr>
            <a:picLocks noChangeAspect="1"/>
          </p:cNvPicPr>
          <p:nvPr/>
        </p:nvPicPr>
        <p:blipFill>
          <a:blip r:embed="rId3"/>
          <a:stretch>
            <a:fillRect/>
          </a:stretch>
        </p:blipFill>
        <p:spPr>
          <a:xfrm>
            <a:off x="11345001" y="5882776"/>
            <a:ext cx="487722" cy="432854"/>
          </a:xfrm>
          <a:prstGeom prst="rect">
            <a:avLst/>
          </a:prstGeom>
        </p:spPr>
      </p:pic>
      <p:sp>
        <p:nvSpPr>
          <p:cNvPr id="21" name="Title 19">
            <a:extLst>
              <a:ext uri="{FF2B5EF4-FFF2-40B4-BE49-F238E27FC236}">
                <a16:creationId xmlns:a16="http://schemas.microsoft.com/office/drawing/2014/main" id="{A3C6BE42-73BB-4B27-96B9-1AA3BC5C4230}"/>
              </a:ext>
            </a:extLst>
          </p:cNvPr>
          <p:cNvSpPr>
            <a:spLocks noGrp="1"/>
          </p:cNvSpPr>
          <p:nvPr>
            <p:ph type="ctrTitle"/>
          </p:nvPr>
        </p:nvSpPr>
        <p:spPr>
          <a:xfrm>
            <a:off x="7410052" y="1143105"/>
            <a:ext cx="4459766" cy="4739671"/>
          </a:xfrm>
        </p:spPr>
        <p:txBody>
          <a:bodyPr/>
          <a:lstStyle/>
          <a:p>
            <a:r>
              <a:rPr lang="en-US" dirty="0"/>
              <a:t>Thank You</a:t>
            </a:r>
          </a:p>
        </p:txBody>
      </p:sp>
      <p:pic>
        <p:nvPicPr>
          <p:cNvPr id="22" name="Graphic 21" descr="User" title="Icon - Presenter Name">
            <a:extLst>
              <a:ext uri="{FF2B5EF4-FFF2-40B4-BE49-F238E27FC236}">
                <a16:creationId xmlns:a16="http://schemas.microsoft.com/office/drawing/2014/main" id="{C5866EA8-8D1E-43A8-A9B5-8AF89E5A9CE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7567445" y="2136110"/>
            <a:ext cx="218900" cy="218900"/>
          </a:xfrm>
          <a:prstGeom prst="rect">
            <a:avLst/>
          </a:prstGeom>
        </p:spPr>
      </p:pic>
      <p:sp>
        <p:nvSpPr>
          <p:cNvPr id="13" name="TextBox 12">
            <a:extLst>
              <a:ext uri="{FF2B5EF4-FFF2-40B4-BE49-F238E27FC236}">
                <a16:creationId xmlns:a16="http://schemas.microsoft.com/office/drawing/2014/main" id="{C9421038-AE4A-4471-B620-10318CF42FAE}"/>
              </a:ext>
            </a:extLst>
          </p:cNvPr>
          <p:cNvSpPr txBox="1"/>
          <p:nvPr/>
        </p:nvSpPr>
        <p:spPr>
          <a:xfrm>
            <a:off x="8024884" y="2111216"/>
            <a:ext cx="2743200" cy="1477328"/>
          </a:xfrm>
          <a:prstGeom prst="rect">
            <a:avLst/>
          </a:prstGeom>
          <a:noFill/>
        </p:spPr>
        <p:txBody>
          <a:bodyPr wrap="square" rtlCol="0">
            <a:spAutoFit/>
          </a:bodyPr>
          <a:lstStyle/>
          <a:p>
            <a:pPr lvl="0">
              <a:spcBef>
                <a:spcPts val="1000"/>
              </a:spcBef>
            </a:pPr>
            <a:r>
              <a:rPr lang="en-US" dirty="0">
                <a:solidFill>
                  <a:srgbClr val="FFFFFF">
                    <a:lumMod val="95000"/>
                  </a:srgbClr>
                </a:solidFill>
              </a:rPr>
              <a:t>Mahtab Davoudi  	</a:t>
            </a:r>
            <a:br>
              <a:rPr lang="en-US" dirty="0">
                <a:solidFill>
                  <a:srgbClr val="FFFFFF">
                    <a:lumMod val="95000"/>
                  </a:srgbClr>
                </a:solidFill>
              </a:rPr>
            </a:br>
            <a:r>
              <a:rPr lang="en-US" dirty="0">
                <a:solidFill>
                  <a:srgbClr val="FFFFFF">
                    <a:lumMod val="95000"/>
                  </a:srgbClr>
                </a:solidFill>
              </a:rPr>
              <a:t>Damian </a:t>
            </a:r>
            <a:r>
              <a:rPr lang="en-US" dirty="0" err="1">
                <a:solidFill>
                  <a:srgbClr val="FFFFFF">
                    <a:lumMod val="95000"/>
                  </a:srgbClr>
                </a:solidFill>
              </a:rPr>
              <a:t>Diago</a:t>
            </a:r>
            <a:r>
              <a:rPr lang="en-US" dirty="0">
                <a:solidFill>
                  <a:srgbClr val="FFFFFF">
                    <a:lumMod val="95000"/>
                  </a:srgbClr>
                </a:solidFill>
              </a:rPr>
              <a:t> </a:t>
            </a:r>
            <a:r>
              <a:rPr lang="en-US" dirty="0" err="1">
                <a:solidFill>
                  <a:srgbClr val="FFFFFF">
                    <a:lumMod val="95000"/>
                  </a:srgbClr>
                </a:solidFill>
              </a:rPr>
              <a:t>Dmonte</a:t>
            </a:r>
            <a:r>
              <a:rPr lang="en-US" dirty="0">
                <a:solidFill>
                  <a:srgbClr val="FFFFFF">
                    <a:lumMod val="95000"/>
                  </a:srgbClr>
                </a:solidFill>
              </a:rPr>
              <a:t>    Md </a:t>
            </a:r>
            <a:r>
              <a:rPr lang="en-US" dirty="0" err="1">
                <a:solidFill>
                  <a:srgbClr val="FFFFFF">
                    <a:lumMod val="95000"/>
                  </a:srgbClr>
                </a:solidFill>
              </a:rPr>
              <a:t>Mohitul</a:t>
            </a:r>
            <a:r>
              <a:rPr lang="en-US" dirty="0">
                <a:solidFill>
                  <a:srgbClr val="FFFFFF">
                    <a:lumMod val="95000"/>
                  </a:srgbClr>
                </a:solidFill>
              </a:rPr>
              <a:t> Haque </a:t>
            </a:r>
            <a:br>
              <a:rPr lang="en-US" dirty="0">
                <a:solidFill>
                  <a:srgbClr val="FFFFFF">
                    <a:lumMod val="95000"/>
                  </a:srgbClr>
                </a:solidFill>
              </a:rPr>
            </a:br>
            <a:r>
              <a:rPr lang="en-US" dirty="0">
                <a:solidFill>
                  <a:srgbClr val="FFFFFF">
                    <a:lumMod val="95000"/>
                  </a:srgbClr>
                </a:solidFill>
              </a:rPr>
              <a:t>Sushil Kashinath </a:t>
            </a:r>
            <a:r>
              <a:rPr lang="en-US" dirty="0" err="1">
                <a:solidFill>
                  <a:srgbClr val="FFFFFF">
                    <a:lumMod val="95000"/>
                  </a:srgbClr>
                </a:solidFill>
              </a:rPr>
              <a:t>Surwase</a:t>
            </a:r>
            <a:r>
              <a:rPr lang="en-US" dirty="0">
                <a:solidFill>
                  <a:srgbClr val="FFFFFF">
                    <a:lumMod val="95000"/>
                  </a:srgbClr>
                </a:solidFill>
              </a:rPr>
              <a:t> </a:t>
            </a:r>
            <a:br>
              <a:rPr lang="en-US" dirty="0">
                <a:solidFill>
                  <a:srgbClr val="FFFFFF">
                    <a:lumMod val="95000"/>
                  </a:srgbClr>
                </a:solidFill>
              </a:rPr>
            </a:br>
            <a:r>
              <a:rPr lang="en-US" dirty="0">
                <a:solidFill>
                  <a:srgbClr val="FFFFFF">
                    <a:lumMod val="95000"/>
                  </a:srgbClr>
                </a:solidFill>
              </a:rPr>
              <a:t>Jason Douglas Tozer</a:t>
            </a:r>
          </a:p>
        </p:txBody>
      </p:sp>
      <p:pic>
        <p:nvPicPr>
          <p:cNvPr id="23" name="Graphic 22" descr="Envelope" title="Icon Presenter Email">
            <a:extLst>
              <a:ext uri="{FF2B5EF4-FFF2-40B4-BE49-F238E27FC236}">
                <a16:creationId xmlns:a16="http://schemas.microsoft.com/office/drawing/2014/main" id="{D4B709C4-6129-43C1-B989-81EEEEBCE87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7567445" y="3859066"/>
            <a:ext cx="218900" cy="218900"/>
          </a:xfrm>
          <a:prstGeom prst="rect">
            <a:avLst/>
          </a:prstGeom>
        </p:spPr>
      </p:pic>
      <p:sp>
        <p:nvSpPr>
          <p:cNvPr id="14" name="TextBox 13">
            <a:extLst>
              <a:ext uri="{FF2B5EF4-FFF2-40B4-BE49-F238E27FC236}">
                <a16:creationId xmlns:a16="http://schemas.microsoft.com/office/drawing/2014/main" id="{F1EE63E5-4087-4CF6-AF41-70BC6BF937AF}"/>
              </a:ext>
            </a:extLst>
          </p:cNvPr>
          <p:cNvSpPr txBox="1"/>
          <p:nvPr/>
        </p:nvSpPr>
        <p:spPr>
          <a:xfrm>
            <a:off x="8024884" y="3731840"/>
            <a:ext cx="3138985" cy="1754326"/>
          </a:xfrm>
          <a:prstGeom prst="rect">
            <a:avLst/>
          </a:prstGeom>
          <a:noFill/>
        </p:spPr>
        <p:txBody>
          <a:bodyPr wrap="square" rtlCol="0">
            <a:spAutoFit/>
          </a:bodyPr>
          <a:lstStyle/>
          <a:p>
            <a:r>
              <a:rPr lang="en-US">
                <a:hlinkClick r:id="rId8"/>
              </a:rPr>
              <a:t>mdavoudi@unb.ca</a:t>
            </a:r>
            <a:endParaRPr lang="en-US"/>
          </a:p>
          <a:p>
            <a:r>
              <a:rPr lang="en-US">
                <a:hlinkClick r:id="rId9"/>
              </a:rPr>
              <a:t>damian.dmonte@unb.ca</a:t>
            </a:r>
            <a:endParaRPr lang="en-US"/>
          </a:p>
          <a:p>
            <a:r>
              <a:rPr lang="en-US">
                <a:hlinkClick r:id="rId10"/>
              </a:rPr>
              <a:t>mohitul.haque@unb.ca</a:t>
            </a:r>
            <a:endParaRPr lang="en-US"/>
          </a:p>
          <a:p>
            <a:pPr>
              <a:lnSpc>
                <a:spcPct val="100000"/>
              </a:lnSpc>
            </a:pPr>
            <a:r>
              <a:rPr lang="en-US">
                <a:hlinkClick r:id="rId11"/>
              </a:rPr>
              <a:t>sushil.surwase@unb.ca</a:t>
            </a:r>
            <a:endParaRPr lang="en-US"/>
          </a:p>
          <a:p>
            <a:pPr>
              <a:lnSpc>
                <a:spcPct val="100000"/>
              </a:lnSpc>
            </a:pPr>
            <a:r>
              <a:rPr lang="en-US">
                <a:hlinkClick r:id="rId12"/>
              </a:rPr>
              <a:t>jason.tozer@unb.ca</a:t>
            </a:r>
            <a:endParaRPr lang="en-US"/>
          </a:p>
          <a:p>
            <a:pPr>
              <a:lnSpc>
                <a:spcPct val="100000"/>
              </a:lnSpc>
            </a:pPr>
            <a:endParaRPr lang="en-US" dirty="0"/>
          </a:p>
        </p:txBody>
      </p:sp>
    </p:spTree>
    <p:extLst>
      <p:ext uri="{BB962C8B-B14F-4D97-AF65-F5344CB8AC3E}">
        <p14:creationId xmlns:p14="http://schemas.microsoft.com/office/powerpoint/2010/main" val="228607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dirty="0" smtClean="0">
                <a:solidFill>
                  <a:srgbClr val="E34F25"/>
                </a:solidFill>
              </a:rPr>
              <a:t>Data Preparation</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31800" y="1007999"/>
            <a:ext cx="11339513" cy="4957371"/>
          </a:xfrm>
        </p:spPr>
        <p:txBody>
          <a:bodyPr/>
          <a:lstStyle/>
          <a:p>
            <a:endParaRPr lang="en-US" dirty="0"/>
          </a:p>
          <a:p>
            <a:pPr marL="285750" indent="-285750">
              <a:buFont typeface="Arial" panose="020B0604020202020204" pitchFamily="34" charset="0"/>
              <a:buChar char="•"/>
            </a:pPr>
            <a:r>
              <a:rPr lang="en-US" dirty="0"/>
              <a:t>In this work, we utilize public datasets of Canada, such as those provided by Statistics Canada, World bank, and various other websites</a:t>
            </a:r>
            <a:r>
              <a:rPr lang="en-US" dirty="0" smtClean="0"/>
              <a:t>. The links are included inn the code.</a:t>
            </a:r>
          </a:p>
          <a:p>
            <a:pPr marL="285750" indent="-285750">
              <a:buFont typeface="Arial" panose="020B0604020202020204" pitchFamily="34" charset="0"/>
              <a:buChar char="•"/>
            </a:pPr>
            <a:r>
              <a:rPr lang="en-US" dirty="0" smtClean="0"/>
              <a:t>We collect data for each and every variable for the years 2009 – 2018 and create a raw data frame.</a:t>
            </a:r>
          </a:p>
          <a:p>
            <a:pPr marL="285750" indent="-285750">
              <a:buFont typeface="Arial" panose="020B0604020202020204" pitchFamily="34" charset="0"/>
              <a:buChar char="•"/>
            </a:pPr>
            <a:r>
              <a:rPr lang="en-US" dirty="0" smtClean="0"/>
              <a:t>We divide the raw data frame in two data frames :</a:t>
            </a:r>
          </a:p>
          <a:p>
            <a:r>
              <a:rPr lang="en-US" dirty="0"/>
              <a:t>	</a:t>
            </a:r>
            <a:r>
              <a:rPr lang="en-US" dirty="0" smtClean="0"/>
              <a:t>Training Set : 2009 - 2016</a:t>
            </a:r>
          </a:p>
          <a:p>
            <a:r>
              <a:rPr lang="en-US" dirty="0"/>
              <a:t>	</a:t>
            </a:r>
            <a:r>
              <a:rPr lang="en-US" dirty="0" smtClean="0"/>
              <a:t>Validation Set : 2017 - 2018  </a:t>
            </a:r>
            <a:endParaRPr lang="en-US" dirty="0"/>
          </a:p>
          <a:p>
            <a:pPr marL="285750" indent="-285750">
              <a:buFont typeface="Arial" panose="020B0604020202020204" pitchFamily="34" charset="0"/>
              <a:buChar char="•"/>
            </a:pPr>
            <a:r>
              <a:rPr lang="en-US" dirty="0" smtClean="0"/>
              <a:t>To check the whether the data is normal we </a:t>
            </a:r>
            <a:r>
              <a:rPr lang="en-US" dirty="0"/>
              <a:t>use the Shapiro Wilk Normality </a:t>
            </a:r>
            <a:r>
              <a:rPr lang="en-US" dirty="0" smtClean="0"/>
              <a:t>Test.</a:t>
            </a:r>
          </a:p>
          <a:p>
            <a:pPr marL="285750" indent="-285750">
              <a:buFont typeface="Arial" panose="020B0604020202020204" pitchFamily="34" charset="0"/>
              <a:buChar char="•"/>
            </a:pPr>
            <a:r>
              <a:rPr lang="en-US" dirty="0" smtClean="0"/>
              <a:t>All variables except 3 are having their p-value greater than 0.05, which indicates that they are normal.</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322977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p:txBody>
          <a:bodyPr/>
          <a:lstStyle/>
          <a:p>
            <a:r>
              <a:rPr lang="en-US" dirty="0" smtClean="0">
                <a:solidFill>
                  <a:srgbClr val="E34F25"/>
                </a:solidFill>
              </a:rPr>
              <a:t>EDA : Data Normalization </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p:txBody>
          <a:bodyPr/>
          <a:lstStyle/>
          <a:p>
            <a:endParaRPr lang="en-US" dirty="0"/>
          </a:p>
          <a:p>
            <a:r>
              <a:rPr lang="en-US" dirty="0"/>
              <a:t> </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pic>
        <p:nvPicPr>
          <p:cNvPr id="6" name="Picture 5" descr="A screenshot of a cell phone&#10;&#10;Description automatically generated">
            <a:extLst>
              <a:ext uri="{FF2B5EF4-FFF2-40B4-BE49-F238E27FC236}">
                <a16:creationId xmlns:a16="http://schemas.microsoft.com/office/drawing/2014/main" id="{B6C5998F-C25A-46EA-86D5-004DBD800C0F}"/>
              </a:ext>
            </a:extLst>
          </p:cNvPr>
          <p:cNvPicPr>
            <a:picLocks noChangeAspect="1"/>
          </p:cNvPicPr>
          <p:nvPr/>
        </p:nvPicPr>
        <p:blipFill>
          <a:blip r:embed="rId2"/>
          <a:stretch>
            <a:fillRect/>
          </a:stretch>
        </p:blipFill>
        <p:spPr>
          <a:xfrm>
            <a:off x="431799" y="3751334"/>
            <a:ext cx="4563112" cy="24673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475B297-6C56-480B-A010-4EBA22A4071D}"/>
              </a:ext>
            </a:extLst>
          </p:cNvPr>
          <p:cNvPicPr>
            <a:picLocks noChangeAspect="1"/>
          </p:cNvPicPr>
          <p:nvPr/>
        </p:nvPicPr>
        <p:blipFill>
          <a:blip r:embed="rId3"/>
          <a:stretch>
            <a:fillRect/>
          </a:stretch>
        </p:blipFill>
        <p:spPr>
          <a:xfrm>
            <a:off x="6736194" y="3706150"/>
            <a:ext cx="4553585" cy="2486372"/>
          </a:xfrm>
          <a:prstGeom prst="rect">
            <a:avLst/>
          </a:prstGeom>
        </p:spPr>
      </p:pic>
      <p:sp>
        <p:nvSpPr>
          <p:cNvPr id="9" name="TextBox 8">
            <a:extLst>
              <a:ext uri="{FF2B5EF4-FFF2-40B4-BE49-F238E27FC236}">
                <a16:creationId xmlns:a16="http://schemas.microsoft.com/office/drawing/2014/main" id="{A3723376-978C-4F26-B867-E54ED8CE46BE}"/>
              </a:ext>
            </a:extLst>
          </p:cNvPr>
          <p:cNvSpPr txBox="1"/>
          <p:nvPr/>
        </p:nvSpPr>
        <p:spPr>
          <a:xfrm>
            <a:off x="431799" y="1188000"/>
            <a:ext cx="10474739"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 </a:t>
            </a:r>
            <a:r>
              <a:rPr lang="en-US" dirty="0" err="1" smtClean="0"/>
              <a:t>dnorm</a:t>
            </a:r>
            <a:r>
              <a:rPr lang="en-US" dirty="0" smtClean="0"/>
              <a:t> function on each feature to </a:t>
            </a:r>
            <a:r>
              <a:rPr lang="en-US" dirty="0"/>
              <a:t>n</a:t>
            </a:r>
            <a:r>
              <a:rPr lang="en-US" dirty="0" smtClean="0"/>
              <a:t>ormalize and standardize the data</a:t>
            </a:r>
            <a:r>
              <a:rPr lang="en-US" dirty="0"/>
              <a:t>. </a:t>
            </a:r>
            <a:r>
              <a:rPr lang="en-US" dirty="0" smtClean="0"/>
              <a:t>The </a:t>
            </a:r>
            <a:r>
              <a:rPr lang="en-US" dirty="0" err="1" smtClean="0"/>
              <a:t>dnorm</a:t>
            </a:r>
            <a:r>
              <a:rPr lang="en-US" dirty="0" smtClean="0"/>
              <a:t> </a:t>
            </a:r>
            <a:r>
              <a:rPr lang="en-US" dirty="0"/>
              <a:t>function is probability density function for a standard normal </a:t>
            </a:r>
            <a:r>
              <a:rPr lang="en-US" dirty="0" smtClean="0"/>
              <a:t>distribution. Its does work same as the formula :</a:t>
            </a:r>
          </a:p>
          <a:p>
            <a:r>
              <a:rPr lang="en-US" dirty="0" smtClean="0"/>
              <a:t>			1/</a:t>
            </a:r>
            <a:r>
              <a:rPr lang="en-US" dirty="0" err="1" smtClean="0"/>
              <a:t>sqrt</a:t>
            </a:r>
            <a:r>
              <a:rPr lang="en-US" dirty="0" smtClean="0"/>
              <a:t>(2*pi</a:t>
            </a:r>
            <a:r>
              <a:rPr lang="en-US" dirty="0"/>
              <a:t>)*</a:t>
            </a:r>
            <a:r>
              <a:rPr lang="en-US" dirty="0" err="1"/>
              <a:t>exp</a:t>
            </a:r>
            <a:r>
              <a:rPr lang="en-US" dirty="0"/>
              <a:t>(-0.5*x^2)</a:t>
            </a:r>
          </a:p>
          <a:p>
            <a:endParaRPr lang="en-US" dirty="0" smtClean="0"/>
          </a:p>
          <a:p>
            <a:pPr marL="285750" indent="-285750">
              <a:buFont typeface="Arial" panose="020B0604020202020204" pitchFamily="34" charset="0"/>
              <a:buChar char="•"/>
            </a:pPr>
            <a:r>
              <a:rPr lang="en-US" dirty="0" smtClean="0"/>
              <a:t>Ex: </a:t>
            </a:r>
            <a:r>
              <a:rPr lang="en-US" dirty="0" err="1" smtClean="0"/>
              <a:t>AirPass</a:t>
            </a:r>
            <a:r>
              <a:rPr lang="en-US" dirty="0" smtClean="0"/>
              <a:t> </a:t>
            </a:r>
            <a:r>
              <a:rPr lang="en-US" dirty="0"/>
              <a:t>shows the number of passengers carried by air transport. </a:t>
            </a:r>
            <a:r>
              <a:rPr lang="en-US" dirty="0" smtClean="0"/>
              <a:t>In </a:t>
            </a:r>
            <a:r>
              <a:rPr lang="en-US" dirty="0"/>
              <a:t>the following slide, we can see the probability distribution plots of </a:t>
            </a:r>
            <a:r>
              <a:rPr lang="en-US" dirty="0" err="1"/>
              <a:t>AirPass</a:t>
            </a:r>
            <a:r>
              <a:rPr lang="en-US" dirty="0"/>
              <a:t> before and after the normalization</a:t>
            </a:r>
            <a:r>
              <a:rPr lang="en-US" dirty="0" smtClean="0"/>
              <a:t>. We were able to achieve similar transformation's on several other features.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Also, we plot the histograms and graphs to analyze the data. </a:t>
            </a:r>
          </a:p>
          <a:p>
            <a:endParaRPr lang="en-US" dirty="0"/>
          </a:p>
          <a:p>
            <a:endParaRPr lang="en-US" dirty="0"/>
          </a:p>
          <a:p>
            <a:endParaRPr lang="en-US" dirty="0"/>
          </a:p>
        </p:txBody>
      </p:sp>
      <p:sp>
        <p:nvSpPr>
          <p:cNvPr id="10" name="TextBox 9">
            <a:extLst>
              <a:ext uri="{FF2B5EF4-FFF2-40B4-BE49-F238E27FC236}">
                <a16:creationId xmlns:a16="http://schemas.microsoft.com/office/drawing/2014/main" id="{547A3528-1064-4E6F-9FFF-17E88167B3F1}"/>
              </a:ext>
            </a:extLst>
          </p:cNvPr>
          <p:cNvSpPr txBox="1"/>
          <p:nvPr/>
        </p:nvSpPr>
        <p:spPr>
          <a:xfrm>
            <a:off x="1245704" y="6135757"/>
            <a:ext cx="2584174" cy="369332"/>
          </a:xfrm>
          <a:prstGeom prst="rect">
            <a:avLst/>
          </a:prstGeom>
          <a:noFill/>
        </p:spPr>
        <p:txBody>
          <a:bodyPr wrap="square" rtlCol="0">
            <a:spAutoFit/>
          </a:bodyPr>
          <a:lstStyle/>
          <a:p>
            <a:pPr algn="ctr"/>
            <a:r>
              <a:rPr lang="en-US" b="1" dirty="0"/>
              <a:t>Before</a:t>
            </a:r>
          </a:p>
        </p:txBody>
      </p:sp>
      <p:sp>
        <p:nvSpPr>
          <p:cNvPr id="11" name="Rectangle 10">
            <a:extLst>
              <a:ext uri="{FF2B5EF4-FFF2-40B4-BE49-F238E27FC236}">
                <a16:creationId xmlns:a16="http://schemas.microsoft.com/office/drawing/2014/main" id="{5156D6AC-9582-43FB-8C73-68139DF4D17F}"/>
              </a:ext>
            </a:extLst>
          </p:cNvPr>
          <p:cNvSpPr/>
          <p:nvPr/>
        </p:nvSpPr>
        <p:spPr>
          <a:xfrm>
            <a:off x="8725431" y="6135757"/>
            <a:ext cx="642484" cy="369332"/>
          </a:xfrm>
          <a:prstGeom prst="rect">
            <a:avLst/>
          </a:prstGeom>
        </p:spPr>
        <p:txBody>
          <a:bodyPr wrap="none">
            <a:spAutoFit/>
          </a:bodyPr>
          <a:lstStyle/>
          <a:p>
            <a:r>
              <a:rPr lang="en-US" b="1" dirty="0"/>
              <a:t>After</a:t>
            </a:r>
            <a:endParaRPr lang="en-US" dirty="0"/>
          </a:p>
        </p:txBody>
      </p:sp>
    </p:spTree>
    <p:extLst>
      <p:ext uri="{BB962C8B-B14F-4D97-AF65-F5344CB8AC3E}">
        <p14:creationId xmlns:p14="http://schemas.microsoft.com/office/powerpoint/2010/main" val="43816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rgbClr val="E34F25"/>
                </a:solidFill>
              </a:rPr>
              <a:t>EDA : High </a:t>
            </a:r>
            <a:r>
              <a:rPr lang="en-US" dirty="0">
                <a:solidFill>
                  <a:srgbClr val="E34F25"/>
                </a:solidFill>
              </a:rPr>
              <a:t>Correlated Features:</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1942011"/>
          </a:xfrm>
        </p:spPr>
        <p:txBody>
          <a:bodyPr/>
          <a:lstStyle/>
          <a:p>
            <a:endParaRPr lang="en-US" dirty="0"/>
          </a:p>
          <a:p>
            <a:r>
              <a:rPr lang="en-US" dirty="0"/>
              <a:t>Now, it is time to find the high correlated features and remove them from our data frame. </a:t>
            </a:r>
            <a:endParaRPr lang="en-US" b="1" i="1" dirty="0"/>
          </a:p>
          <a:p>
            <a:r>
              <a:rPr lang="en-US" b="1" i="1" dirty="0" smtClean="0"/>
              <a:t>	</a:t>
            </a:r>
            <a:r>
              <a:rPr lang="en-US" b="1" i="1" dirty="0" err="1" smtClean="0"/>
              <a:t>findCorrelation</a:t>
            </a:r>
            <a:r>
              <a:rPr lang="en-US" b="1" i="1" dirty="0" smtClean="0"/>
              <a:t>(Matrix</a:t>
            </a:r>
            <a:r>
              <a:rPr lang="en-US" b="1" i="1" dirty="0"/>
              <a:t>, cutoff = 0.9, verbose = TRUE, names = TRUE, exact = </a:t>
            </a:r>
            <a:r>
              <a:rPr lang="en-US" b="1" i="1" dirty="0" err="1"/>
              <a:t>ncol</a:t>
            </a:r>
            <a:r>
              <a:rPr lang="en-US" b="1" i="1" dirty="0"/>
              <a:t>(x) &lt; 100)</a:t>
            </a:r>
          </a:p>
          <a:p>
            <a:r>
              <a:rPr lang="en-US" dirty="0"/>
              <a:t>This function returns the column names with high correlation, we’ll remove those features from our data </a:t>
            </a:r>
            <a:r>
              <a:rPr lang="en-US" dirty="0" smtClean="0"/>
              <a:t>frame and create a new data frame and divide it into training and validation accordingly.</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r>
              <a:rPr lang="fr-FR" dirty="0" err="1" smtClean="0"/>
              <a:t>We</a:t>
            </a:r>
            <a:r>
              <a:rPr lang="fr-FR" dirty="0" smtClean="0"/>
              <a:t> perform PCA for </a:t>
            </a:r>
            <a:r>
              <a:rPr lang="fr-FR" dirty="0" err="1" smtClean="0"/>
              <a:t>reducing</a:t>
            </a:r>
            <a:r>
              <a:rPr lang="fr-FR" dirty="0" smtClean="0"/>
              <a:t> the </a:t>
            </a:r>
            <a:r>
              <a:rPr lang="fr-FR" dirty="0" err="1" smtClean="0"/>
              <a:t>dimensionality</a:t>
            </a:r>
            <a:r>
              <a:rPr lang="fr-FR" dirty="0" smtClean="0"/>
              <a:t> of the data. </a:t>
            </a:r>
            <a:r>
              <a:rPr lang="fr-FR" dirty="0" err="1" smtClean="0"/>
              <a:t>We</a:t>
            </a:r>
            <a:r>
              <a:rPr lang="fr-FR" dirty="0" smtClean="0"/>
              <a:t> have</a:t>
            </a:r>
          </a:p>
          <a:p>
            <a:r>
              <a:rPr lang="fr-FR" dirty="0" err="1" smtClean="0"/>
              <a:t>Used</a:t>
            </a:r>
            <a:r>
              <a:rPr lang="fr-FR" dirty="0" smtClean="0"/>
              <a:t> the </a:t>
            </a:r>
            <a:r>
              <a:rPr lang="fr-FR" dirty="0" err="1" smtClean="0"/>
              <a:t>raw</a:t>
            </a:r>
            <a:r>
              <a:rPr lang="fr-FR" dirty="0" smtClean="0"/>
              <a:t> data frame variables as the PCS </a:t>
            </a:r>
            <a:r>
              <a:rPr lang="fr-FR" dirty="0" err="1" smtClean="0"/>
              <a:t>itself</a:t>
            </a:r>
            <a:r>
              <a:rPr lang="fr-FR" dirty="0" smtClean="0"/>
              <a:t> </a:t>
            </a:r>
            <a:r>
              <a:rPr lang="fr-FR" dirty="0" err="1" smtClean="0"/>
              <a:t>scales</a:t>
            </a:r>
            <a:r>
              <a:rPr lang="fr-FR" dirty="0" smtClean="0"/>
              <a:t> the data.</a:t>
            </a:r>
            <a:endParaRPr lang="fr-FR" dirty="0"/>
          </a:p>
          <a:p>
            <a:r>
              <a:rPr lang="fr-FR" dirty="0" smtClean="0"/>
              <a:t>		</a:t>
            </a:r>
            <a:r>
              <a:rPr lang="fr-FR" b="1" i="1" dirty="0" smtClean="0"/>
              <a:t>pca_2 </a:t>
            </a:r>
            <a:r>
              <a:rPr lang="fr-FR" b="1" i="1" dirty="0"/>
              <a:t>= </a:t>
            </a:r>
            <a:r>
              <a:rPr lang="fr-FR" b="1" i="1" dirty="0" err="1"/>
              <a:t>prcomp</a:t>
            </a:r>
            <a:r>
              <a:rPr lang="fr-FR" b="1" i="1" dirty="0"/>
              <a:t>(</a:t>
            </a:r>
            <a:r>
              <a:rPr lang="fr-FR" b="1" i="1" dirty="0" err="1"/>
              <a:t>raw_train_uni</a:t>
            </a:r>
            <a:r>
              <a:rPr lang="fr-FR" b="1" i="1" dirty="0"/>
              <a:t>[,-1:-2],</a:t>
            </a:r>
            <a:r>
              <a:rPr lang="fr-FR" b="1" i="1" dirty="0" err="1"/>
              <a:t>scale</a:t>
            </a:r>
            <a:r>
              <a:rPr lang="fr-FR" b="1" i="1" dirty="0"/>
              <a:t>. = T)</a:t>
            </a:r>
          </a:p>
          <a:p>
            <a:endParaRPr lang="en-US" dirty="0"/>
          </a:p>
        </p:txBody>
      </p:sp>
      <p:sp>
        <p:nvSpPr>
          <p:cNvPr id="7" name="Title 1">
            <a:extLst>
              <a:ext uri="{FF2B5EF4-FFF2-40B4-BE49-F238E27FC236}">
                <a16:creationId xmlns:a16="http://schemas.microsoft.com/office/drawing/2014/main" id="{DA0DCDA4-A74F-4EB3-B88A-0A98025403EB}"/>
              </a:ext>
            </a:extLst>
          </p:cNvPr>
          <p:cNvSpPr txBox="1">
            <a:spLocks/>
          </p:cNvSpPr>
          <p:nvPr/>
        </p:nvSpPr>
        <p:spPr>
          <a:xfrm>
            <a:off x="436347" y="2987969"/>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dirty="0" smtClean="0">
                <a:solidFill>
                  <a:srgbClr val="E34F25"/>
                </a:solidFill>
              </a:rPr>
              <a:t>EDA : Principal Component Analysis:</a:t>
            </a:r>
            <a:endParaRPr lang="en-US" dirty="0"/>
          </a:p>
        </p:txBody>
      </p:sp>
      <p:pic>
        <p:nvPicPr>
          <p:cNvPr id="9" name="Picture 8"/>
          <p:cNvPicPr>
            <a:picLocks noChangeAspect="1"/>
          </p:cNvPicPr>
          <p:nvPr/>
        </p:nvPicPr>
        <p:blipFill>
          <a:blip r:embed="rId2"/>
          <a:stretch>
            <a:fillRect/>
          </a:stretch>
        </p:blipFill>
        <p:spPr>
          <a:xfrm>
            <a:off x="7029042" y="3951913"/>
            <a:ext cx="4466273" cy="2334034"/>
          </a:xfrm>
          <a:prstGeom prst="rect">
            <a:avLst/>
          </a:prstGeom>
        </p:spPr>
      </p:pic>
    </p:spTree>
    <p:extLst>
      <p:ext uri="{BB962C8B-B14F-4D97-AF65-F5344CB8AC3E}">
        <p14:creationId xmlns:p14="http://schemas.microsoft.com/office/powerpoint/2010/main" val="67358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rgbClr val="E34F25"/>
                </a:solidFill>
              </a:rPr>
              <a:t>Modelling: linear Model</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r>
              <a:rPr lang="en-US" dirty="0" smtClean="0"/>
              <a:t>We train linear model of the PCA values as follows:</a:t>
            </a:r>
          </a:p>
          <a:p>
            <a:r>
              <a:rPr lang="en-US" dirty="0"/>
              <a:t>		</a:t>
            </a:r>
            <a:r>
              <a:rPr lang="en-US" b="1" dirty="0" err="1"/>
              <a:t>lin_mod_uni</a:t>
            </a:r>
            <a:r>
              <a:rPr lang="en-US" b="1" dirty="0"/>
              <a:t> &lt;- lm(</a:t>
            </a:r>
            <a:r>
              <a:rPr lang="en-US" b="1" dirty="0" err="1"/>
              <a:t>tngdp</a:t>
            </a:r>
            <a:r>
              <a:rPr lang="en-US" b="1" dirty="0"/>
              <a:t> ~ PC1 + PC2 + PC4 + PC6 + PC7,data=pca_train4)</a:t>
            </a:r>
          </a:p>
          <a:p>
            <a:r>
              <a:rPr lang="en-US" dirty="0" smtClean="0"/>
              <a:t>The summary of the linear model with above combinations is below. The p-values are significantly </a:t>
            </a:r>
            <a:r>
              <a:rPr lang="en-US" dirty="0"/>
              <a:t>low. </a:t>
            </a:r>
            <a:endParaRPr lang="en-US" dirty="0" smtClean="0"/>
          </a:p>
          <a:p>
            <a:r>
              <a:rPr lang="en-US" dirty="0" smtClean="0"/>
              <a:t>p </a:t>
            </a:r>
            <a:r>
              <a:rPr lang="en-US" dirty="0"/>
              <a:t>Value is less than significance level (&lt; 0.05), we can safely reject the null hypothesis that the co-efficient β of the predictor is zero. In our case, </a:t>
            </a:r>
            <a:r>
              <a:rPr lang="en-US" dirty="0" err="1" smtClean="0"/>
              <a:t>lin_mod_uni</a:t>
            </a:r>
            <a:r>
              <a:rPr lang="en-US" dirty="0" smtClean="0"/>
              <a:t>, these </a:t>
            </a:r>
            <a:r>
              <a:rPr lang="en-US" dirty="0"/>
              <a:t>p-Values are well below the 0.05 threshold, so we can conclude our model is indeed statistically significant.</a:t>
            </a:r>
          </a:p>
          <a:p>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pic>
        <p:nvPicPr>
          <p:cNvPr id="6" name="Picture 5"/>
          <p:cNvPicPr>
            <a:picLocks noChangeAspect="1"/>
          </p:cNvPicPr>
          <p:nvPr/>
        </p:nvPicPr>
        <p:blipFill>
          <a:blip r:embed="rId2"/>
          <a:stretch>
            <a:fillRect/>
          </a:stretch>
        </p:blipFill>
        <p:spPr>
          <a:xfrm>
            <a:off x="520089" y="3183606"/>
            <a:ext cx="5448300" cy="246697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84057740"/>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1.672574</a:t>
                      </a:r>
                      <a:endParaRPr lang="en-CA" dirty="0"/>
                    </a:p>
                  </a:txBody>
                  <a:tcPr/>
                </a:tc>
                <a:tc>
                  <a:txBody>
                    <a:bodyPr/>
                    <a:lstStyle/>
                    <a:p>
                      <a:r>
                        <a:rPr lang="en-CA" dirty="0" smtClean="0">
                          <a:effectLst/>
                        </a:rPr>
                        <a:t>98.81%</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1.747440</a:t>
                      </a:r>
                      <a:endParaRPr lang="en-CA" dirty="0"/>
                    </a:p>
                  </a:txBody>
                  <a:tcPr/>
                </a:tc>
                <a:tc>
                  <a:txBody>
                    <a:bodyPr/>
                    <a:lstStyle/>
                    <a:p>
                      <a:r>
                        <a:rPr lang="en-CA" dirty="0" smtClean="0">
                          <a:effectLst/>
                        </a:rPr>
                        <a:t>97.81%</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20759558"/>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Accuracy</a:t>
                      </a:r>
                      <a:endParaRPr lang="en-CA" dirty="0"/>
                    </a:p>
                  </a:txBody>
                  <a:tcPr/>
                </a:tc>
                <a:tc>
                  <a:txBody>
                    <a:bodyPr/>
                    <a:lstStyle/>
                    <a:p>
                      <a:r>
                        <a:rPr lang="en-CA" dirty="0" smtClean="0"/>
                        <a:t>98.31%</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0.0298</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0.0285</a:t>
                      </a:r>
                      <a:endParaRPr lang="en-CA" dirty="0"/>
                    </a:p>
                  </a:txBody>
                  <a:tcPr/>
                </a:tc>
                <a:extLst>
                  <a:ext uri="{0D108BD9-81ED-4DB2-BD59-A6C34878D82A}">
                    <a16:rowId xmlns:a16="http://schemas.microsoft.com/office/drawing/2014/main" val="4203349973"/>
                  </a:ext>
                </a:extLst>
              </a:tr>
            </a:tbl>
          </a:graphicData>
        </a:graphic>
      </p:graphicFrame>
    </p:spTree>
    <p:extLst>
      <p:ext uri="{BB962C8B-B14F-4D97-AF65-F5344CB8AC3E}">
        <p14:creationId xmlns:p14="http://schemas.microsoft.com/office/powerpoint/2010/main" val="404881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rgbClr val="E34F25"/>
                </a:solidFill>
              </a:rPr>
              <a:t>Modelling: </a:t>
            </a:r>
            <a:r>
              <a:rPr lang="en-US" dirty="0">
                <a:solidFill>
                  <a:srgbClr val="E34F25"/>
                </a:solidFill>
              </a:rPr>
              <a:t>Random Forest (Normalized and Reduced </a:t>
            </a:r>
            <a:r>
              <a:rPr lang="en-US" dirty="0" err="1">
                <a:solidFill>
                  <a:srgbClr val="E34F25"/>
                </a:solidFill>
              </a:rPr>
              <a:t>DataFrame</a:t>
            </a:r>
            <a:r>
              <a:rPr lang="en-US" dirty="0">
                <a:solidFill>
                  <a:srgbClr val="E34F25"/>
                </a:solidFill>
              </a:rPr>
              <a:t>)</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pPr>
              <a:lnSpc>
                <a:spcPct val="100000"/>
              </a:lnSpc>
            </a:pPr>
            <a:r>
              <a:rPr lang="en-US" sz="1600" b="1" i="1" dirty="0"/>
              <a:t>imp = importance(</a:t>
            </a:r>
            <a:r>
              <a:rPr lang="en-US" sz="1600" b="1" i="1" dirty="0" err="1"/>
              <a:t>rf</a:t>
            </a:r>
            <a:r>
              <a:rPr lang="en-US" sz="1600" b="1" i="1" dirty="0"/>
              <a:t>, type=2, class=</a:t>
            </a:r>
            <a:r>
              <a:rPr lang="en-US" sz="1600" b="1" i="1" dirty="0" err="1"/>
              <a:t>NULL,scale</a:t>
            </a:r>
            <a:r>
              <a:rPr lang="en-US" sz="1600" b="1" i="1" dirty="0"/>
              <a:t>=TRUE) </a:t>
            </a:r>
          </a:p>
          <a:p>
            <a:pPr>
              <a:lnSpc>
                <a:spcPct val="100000"/>
              </a:lnSpc>
            </a:pPr>
            <a:r>
              <a:rPr lang="en-US" dirty="0"/>
              <a:t>Based on the importance function outputs, we have selected the following features to build random forest model. </a:t>
            </a:r>
          </a:p>
          <a:p>
            <a:r>
              <a:rPr lang="en-US" b="1" i="1" dirty="0" err="1"/>
              <a:t>rfs</a:t>
            </a:r>
            <a:r>
              <a:rPr lang="en-US" b="1" i="1" dirty="0"/>
              <a:t> &lt;- </a:t>
            </a:r>
            <a:r>
              <a:rPr lang="en-US" b="1" i="1" dirty="0" err="1"/>
              <a:t>randomForest</a:t>
            </a:r>
            <a:r>
              <a:rPr lang="en-US" b="1" i="1" dirty="0"/>
              <a:t>(</a:t>
            </a:r>
            <a:r>
              <a:rPr lang="en-US" b="1" i="1" dirty="0" err="1"/>
              <a:t>minmax_norm_ua_train$ngdp</a:t>
            </a:r>
            <a:r>
              <a:rPr lang="en-US" b="1" i="1" dirty="0"/>
              <a:t> ~ </a:t>
            </a:r>
            <a:r>
              <a:rPr lang="en-US" b="1" i="1" dirty="0" err="1"/>
              <a:t>RemRec</a:t>
            </a:r>
            <a:r>
              <a:rPr lang="en-US" b="1" i="1" dirty="0"/>
              <a:t> </a:t>
            </a:r>
            <a:r>
              <a:rPr lang="en-US" b="1" i="1" dirty="0" smtClean="0"/>
              <a:t>+ </a:t>
            </a:r>
            <a:r>
              <a:rPr lang="en-US" b="1" i="1" dirty="0" err="1" smtClean="0"/>
              <a:t>RealInterestRate</a:t>
            </a:r>
            <a:r>
              <a:rPr lang="en-US" b="1" i="1" dirty="0" smtClean="0"/>
              <a:t> </a:t>
            </a:r>
            <a:r>
              <a:rPr lang="en-US" b="1" i="1" dirty="0"/>
              <a:t>+ </a:t>
            </a:r>
            <a:r>
              <a:rPr lang="en-US" b="1" i="1" dirty="0" err="1"/>
              <a:t>TravelServicesImports</a:t>
            </a:r>
            <a:r>
              <a:rPr lang="en-US" b="1" i="1" dirty="0"/>
              <a:t> </a:t>
            </a:r>
            <a:r>
              <a:rPr lang="en-US" b="1" i="1" dirty="0" smtClean="0"/>
              <a:t>+ bond_10y	      		</a:t>
            </a:r>
            <a:r>
              <a:rPr lang="en-US" b="1" i="1" dirty="0" err="1" smtClean="0"/>
              <a:t>gov_deficit</a:t>
            </a:r>
            <a:r>
              <a:rPr lang="en-US" b="1" i="1" dirty="0" smtClean="0"/>
              <a:t> </a:t>
            </a:r>
            <a:r>
              <a:rPr lang="en-US" b="1" i="1" dirty="0"/>
              <a:t>+ </a:t>
            </a:r>
            <a:r>
              <a:rPr lang="en-US" b="1" i="1" dirty="0" err="1"/>
              <a:t>TotalDomesticCompanies</a:t>
            </a:r>
            <a:r>
              <a:rPr lang="en-US" b="1" i="1" dirty="0"/>
              <a:t> , </a:t>
            </a:r>
            <a:r>
              <a:rPr lang="en-US" b="1" i="1" dirty="0" smtClean="0"/>
              <a:t>data = </a:t>
            </a:r>
            <a:r>
              <a:rPr lang="en-US" b="1" i="1" dirty="0" err="1" smtClean="0"/>
              <a:t>minmax_norm_ua_train</a:t>
            </a:r>
            <a:r>
              <a:rPr lang="en-US" b="1" i="1" dirty="0" smtClean="0"/>
              <a:t>, </a:t>
            </a:r>
            <a:r>
              <a:rPr lang="en-US" b="1" i="1" dirty="0" err="1" smtClean="0"/>
              <a:t>ntree</a:t>
            </a:r>
            <a:r>
              <a:rPr lang="en-US" b="1" i="1" dirty="0" smtClean="0"/>
              <a:t> </a:t>
            </a:r>
            <a:r>
              <a:rPr lang="en-US" b="1" i="1" dirty="0"/>
              <a:t>= 1000, </a:t>
            </a:r>
            <a:r>
              <a:rPr lang="en-US" b="1" i="1" dirty="0" err="1" smtClean="0"/>
              <a:t>mtry</a:t>
            </a:r>
            <a:r>
              <a:rPr lang="en-US" b="1" i="1" dirty="0" smtClean="0"/>
              <a:t> </a:t>
            </a:r>
            <a:r>
              <a:rPr lang="en-US" b="1" i="1" dirty="0"/>
              <a:t>= </a:t>
            </a:r>
            <a:r>
              <a:rPr lang="en-US" b="1" i="1" dirty="0" smtClean="0"/>
              <a:t>6, 			importance </a:t>
            </a:r>
            <a:r>
              <a:rPr lang="en-US" b="1" i="1" dirty="0"/>
              <a:t>= TRUE</a:t>
            </a:r>
            <a:r>
              <a:rPr lang="en-US" b="1" i="1" dirty="0" smtClean="0"/>
              <a:t>)</a:t>
            </a:r>
          </a:p>
          <a:p>
            <a:r>
              <a:rPr lang="en-US" dirty="0" smtClean="0"/>
              <a:t>Below is the graph of model which indicates how the error goes on decreasing as the no of trees are increased.</a:t>
            </a:r>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013505938"/>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1.647364</a:t>
                      </a:r>
                      <a:endParaRPr lang="en-CA" dirty="0"/>
                    </a:p>
                  </a:txBody>
                  <a:tcPr/>
                </a:tc>
                <a:tc>
                  <a:txBody>
                    <a:bodyPr/>
                    <a:lstStyle/>
                    <a:p>
                      <a:r>
                        <a:rPr lang="en-CA" dirty="0" smtClean="0">
                          <a:effectLst/>
                        </a:rPr>
                        <a:t>99.65 %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1.568267</a:t>
                      </a:r>
                      <a:endParaRPr lang="en-CA" dirty="0"/>
                    </a:p>
                  </a:txBody>
                  <a:tcPr/>
                </a:tc>
                <a:tc>
                  <a:txBody>
                    <a:bodyPr/>
                    <a:lstStyle/>
                    <a:p>
                      <a:r>
                        <a:rPr lang="en-CA" dirty="0" smtClean="0">
                          <a:effectLst/>
                        </a:rPr>
                        <a:t>91.71</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87681344"/>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Accuracy</a:t>
                      </a:r>
                      <a:endParaRPr lang="en-CA" dirty="0"/>
                    </a:p>
                  </a:txBody>
                  <a:tcPr/>
                </a:tc>
                <a:tc>
                  <a:txBody>
                    <a:bodyPr/>
                    <a:lstStyle/>
                    <a:p>
                      <a:r>
                        <a:rPr lang="en-CA" dirty="0" smtClean="0"/>
                        <a:t>95.68%</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0.1002</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0.0736</a:t>
                      </a:r>
                      <a:endParaRPr lang="en-CA" dirty="0"/>
                    </a:p>
                  </a:txBody>
                  <a:tcPr/>
                </a:tc>
                <a:extLst>
                  <a:ext uri="{0D108BD9-81ED-4DB2-BD59-A6C34878D82A}">
                    <a16:rowId xmlns:a16="http://schemas.microsoft.com/office/drawing/2014/main" val="4203349973"/>
                  </a:ext>
                </a:extLst>
              </a:tr>
            </a:tbl>
          </a:graphicData>
        </a:graphic>
      </p:graphicFrame>
      <p:pic>
        <p:nvPicPr>
          <p:cNvPr id="7" name="Picture 6"/>
          <p:cNvPicPr>
            <a:picLocks noChangeAspect="1"/>
          </p:cNvPicPr>
          <p:nvPr/>
        </p:nvPicPr>
        <p:blipFill>
          <a:blip r:embed="rId2"/>
          <a:stretch>
            <a:fillRect/>
          </a:stretch>
        </p:blipFill>
        <p:spPr>
          <a:xfrm>
            <a:off x="1066259" y="3037042"/>
            <a:ext cx="4319451" cy="2323555"/>
          </a:xfrm>
          <a:prstGeom prst="rect">
            <a:avLst/>
          </a:prstGeom>
        </p:spPr>
      </p:pic>
      <p:pic>
        <p:nvPicPr>
          <p:cNvPr id="9" name="Picture 8"/>
          <p:cNvPicPr>
            <a:picLocks noChangeAspect="1"/>
          </p:cNvPicPr>
          <p:nvPr/>
        </p:nvPicPr>
        <p:blipFill>
          <a:blip r:embed="rId3"/>
          <a:stretch>
            <a:fillRect/>
          </a:stretch>
        </p:blipFill>
        <p:spPr>
          <a:xfrm>
            <a:off x="1107896" y="5506065"/>
            <a:ext cx="4236176" cy="1047750"/>
          </a:xfrm>
          <a:prstGeom prst="rect">
            <a:avLst/>
          </a:prstGeom>
        </p:spPr>
      </p:pic>
    </p:spTree>
    <p:extLst>
      <p:ext uri="{BB962C8B-B14F-4D97-AF65-F5344CB8AC3E}">
        <p14:creationId xmlns:p14="http://schemas.microsoft.com/office/powerpoint/2010/main" val="61320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CDA4-A74F-4EB3-B88A-0A98025403EB}"/>
              </a:ext>
            </a:extLst>
          </p:cNvPr>
          <p:cNvSpPr>
            <a:spLocks noGrp="1"/>
          </p:cNvSpPr>
          <p:nvPr>
            <p:ph type="title"/>
          </p:nvPr>
        </p:nvSpPr>
        <p:spPr>
          <a:xfrm>
            <a:off x="432000" y="414583"/>
            <a:ext cx="11328000" cy="432000"/>
          </a:xfrm>
        </p:spPr>
        <p:txBody>
          <a:bodyPr/>
          <a:lstStyle/>
          <a:p>
            <a:r>
              <a:rPr lang="en-US" dirty="0" smtClean="0">
                <a:solidFill>
                  <a:srgbClr val="E34F25"/>
                </a:solidFill>
              </a:rPr>
              <a:t>Modelling: Random Forest (Raw Data Frame)</a:t>
            </a:r>
            <a:endParaRPr lang="en-US" dirty="0"/>
          </a:p>
        </p:txBody>
      </p:sp>
      <p:sp>
        <p:nvSpPr>
          <p:cNvPr id="3" name="Text Placeholder 2">
            <a:extLst>
              <a:ext uri="{FF2B5EF4-FFF2-40B4-BE49-F238E27FC236}">
                <a16:creationId xmlns:a16="http://schemas.microsoft.com/office/drawing/2014/main" id="{62D1DCF3-5CEA-4DA7-81A5-F4B533F13A30}"/>
              </a:ext>
            </a:extLst>
          </p:cNvPr>
          <p:cNvSpPr>
            <a:spLocks noGrp="1"/>
          </p:cNvSpPr>
          <p:nvPr>
            <p:ph type="body" sz="quarter" idx="32"/>
          </p:nvPr>
        </p:nvSpPr>
        <p:spPr>
          <a:xfrm>
            <a:off x="452846" y="696683"/>
            <a:ext cx="11309758" cy="5712826"/>
          </a:xfrm>
        </p:spPr>
        <p:txBody>
          <a:bodyPr/>
          <a:lstStyle/>
          <a:p>
            <a:endParaRPr lang="en-US" dirty="0"/>
          </a:p>
          <a:p>
            <a:pPr>
              <a:lnSpc>
                <a:spcPct val="100000"/>
              </a:lnSpc>
            </a:pPr>
            <a:r>
              <a:rPr lang="en-US" sz="1600" b="1" i="1" dirty="0"/>
              <a:t>imp = importance(</a:t>
            </a:r>
            <a:r>
              <a:rPr lang="en-US" sz="1600" b="1" i="1" dirty="0" err="1"/>
              <a:t>rf</a:t>
            </a:r>
            <a:r>
              <a:rPr lang="en-US" sz="1600" b="1" i="1" dirty="0"/>
              <a:t>, type=2, class=</a:t>
            </a:r>
            <a:r>
              <a:rPr lang="en-US" sz="1600" b="1" i="1" dirty="0" err="1"/>
              <a:t>NULL,scale</a:t>
            </a:r>
            <a:r>
              <a:rPr lang="en-US" sz="1600" b="1" i="1" dirty="0"/>
              <a:t>=TRUE) </a:t>
            </a:r>
          </a:p>
          <a:p>
            <a:pPr>
              <a:lnSpc>
                <a:spcPct val="100000"/>
              </a:lnSpc>
            </a:pPr>
            <a:r>
              <a:rPr lang="en-US" dirty="0"/>
              <a:t>Based on the importance function outputs, we have selected the following features to build random forest model. </a:t>
            </a:r>
          </a:p>
          <a:p>
            <a:r>
              <a:rPr lang="en-US" b="1" i="1" dirty="0" err="1" smtClean="0"/>
              <a:t>rf</a:t>
            </a:r>
            <a:r>
              <a:rPr lang="en-US" b="1" i="1" dirty="0"/>
              <a:t>_ &lt;- </a:t>
            </a:r>
            <a:r>
              <a:rPr lang="en-US" b="1" i="1" dirty="0" err="1"/>
              <a:t>randomForest</a:t>
            </a:r>
            <a:r>
              <a:rPr lang="en-US" b="1" i="1" dirty="0"/>
              <a:t>(</a:t>
            </a:r>
            <a:r>
              <a:rPr lang="en-US" b="1" i="1" dirty="0" err="1"/>
              <a:t>ngdp</a:t>
            </a:r>
            <a:r>
              <a:rPr lang="en-US" b="1" i="1" dirty="0"/>
              <a:t> ~ </a:t>
            </a:r>
            <a:r>
              <a:rPr lang="en-US" b="1" i="1" dirty="0" err="1" smtClean="0"/>
              <a:t>tval</a:t>
            </a:r>
            <a:r>
              <a:rPr lang="en-US" b="1" i="1" dirty="0" smtClean="0"/>
              <a:t> + </a:t>
            </a:r>
            <a:r>
              <a:rPr lang="en-US" b="1" i="1" dirty="0" err="1" smtClean="0"/>
              <a:t>RealInterestRate</a:t>
            </a:r>
            <a:r>
              <a:rPr lang="en-US" b="1" i="1" dirty="0" smtClean="0"/>
              <a:t> + inflation + </a:t>
            </a:r>
            <a:r>
              <a:rPr lang="en-US" b="1" i="1" dirty="0" err="1" smtClean="0"/>
              <a:t>RailwaysPass</a:t>
            </a:r>
            <a:r>
              <a:rPr lang="en-US" b="1" i="1" dirty="0" smtClean="0"/>
              <a:t> + </a:t>
            </a:r>
            <a:r>
              <a:rPr lang="en-US" b="1" i="1" dirty="0" err="1" smtClean="0"/>
              <a:t>lab_prod</a:t>
            </a:r>
            <a:r>
              <a:rPr lang="en-US" b="1" i="1" dirty="0" smtClean="0"/>
              <a:t> + </a:t>
            </a:r>
            <a:r>
              <a:rPr lang="en-US" b="1" i="1" dirty="0" err="1" smtClean="0"/>
              <a:t>gov_deficit</a:t>
            </a:r>
            <a:r>
              <a:rPr lang="en-US" b="1" i="1" dirty="0" smtClean="0"/>
              <a:t> + </a:t>
            </a:r>
            <a:r>
              <a:rPr lang="en-US" b="1" i="1" dirty="0" err="1" smtClean="0"/>
              <a:t>housing_mkt</a:t>
            </a:r>
            <a:r>
              <a:rPr lang="en-US" b="1" i="1" dirty="0" smtClean="0"/>
              <a:t> + 			bond_10yr + </a:t>
            </a:r>
            <a:r>
              <a:rPr lang="en-US" b="1" i="1" dirty="0" err="1" smtClean="0"/>
              <a:t>RemPaid</a:t>
            </a:r>
            <a:r>
              <a:rPr lang="en-US" b="1" i="1" dirty="0" smtClean="0"/>
              <a:t> + </a:t>
            </a:r>
            <a:r>
              <a:rPr lang="en-US" b="1" i="1" dirty="0" err="1" smtClean="0"/>
              <a:t>RemRec</a:t>
            </a:r>
            <a:r>
              <a:rPr lang="en-US" b="1" i="1" dirty="0" smtClean="0"/>
              <a:t>, data </a:t>
            </a:r>
            <a:r>
              <a:rPr lang="en-US" b="1" i="1" dirty="0"/>
              <a:t>= </a:t>
            </a:r>
            <a:r>
              <a:rPr lang="en-US" b="1" i="1" dirty="0" err="1" smtClean="0"/>
              <a:t>raw_train_tmp</a:t>
            </a:r>
            <a:r>
              <a:rPr lang="en-US" b="1" i="1" dirty="0" smtClean="0"/>
              <a:t>, </a:t>
            </a:r>
            <a:r>
              <a:rPr lang="en-US" b="1" i="1" dirty="0" err="1" smtClean="0"/>
              <a:t>ntree</a:t>
            </a:r>
            <a:r>
              <a:rPr lang="en-US" b="1" i="1" dirty="0" smtClean="0"/>
              <a:t> </a:t>
            </a:r>
            <a:r>
              <a:rPr lang="en-US" b="1" i="1" dirty="0"/>
              <a:t>= </a:t>
            </a:r>
            <a:r>
              <a:rPr lang="en-US" b="1" i="1" dirty="0" smtClean="0"/>
              <a:t>1000, importance </a:t>
            </a:r>
            <a:r>
              <a:rPr lang="en-US" b="1" i="1" dirty="0"/>
              <a:t>= TRUE</a:t>
            </a:r>
            <a:r>
              <a:rPr lang="en-US" b="1" i="1" dirty="0" smtClean="0"/>
              <a:t>)</a:t>
            </a:r>
          </a:p>
          <a:p>
            <a:r>
              <a:rPr lang="en-US" dirty="0" smtClean="0"/>
              <a:t>Below is the graph of model which indicates how the error goes on decreasing as the no of trees are increased.</a:t>
            </a:r>
            <a:endParaRPr lang="en-US" dirty="0"/>
          </a:p>
        </p:txBody>
      </p:sp>
      <p:sp>
        <p:nvSpPr>
          <p:cNvPr id="4" name="Slide Number Placeholder 3">
            <a:extLst>
              <a:ext uri="{FF2B5EF4-FFF2-40B4-BE49-F238E27FC236}">
                <a16:creationId xmlns:a16="http://schemas.microsoft.com/office/drawing/2014/main" id="{BD9BF5AA-3CA5-4D29-AB68-F2B84D3ABBEF}"/>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
        <p:nvSpPr>
          <p:cNvPr id="5" name="Text Placeholder 2">
            <a:extLst>
              <a:ext uri="{FF2B5EF4-FFF2-40B4-BE49-F238E27FC236}">
                <a16:creationId xmlns:a16="http://schemas.microsoft.com/office/drawing/2014/main" id="{62D1DCF3-5CEA-4DA7-81A5-F4B533F13A30}"/>
              </a:ext>
            </a:extLst>
          </p:cNvPr>
          <p:cNvSpPr txBox="1">
            <a:spLocks/>
          </p:cNvSpPr>
          <p:nvPr/>
        </p:nvSpPr>
        <p:spPr>
          <a:xfrm>
            <a:off x="357052" y="3291835"/>
            <a:ext cx="11414262" cy="19594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33832461"/>
              </p:ext>
            </p:extLst>
          </p:nvPr>
        </p:nvGraphicFramePr>
        <p:xfrm>
          <a:off x="6305009" y="3309260"/>
          <a:ext cx="4946465" cy="1135503"/>
        </p:xfrm>
        <a:graphic>
          <a:graphicData uri="http://schemas.openxmlformats.org/drawingml/2006/table">
            <a:tbl>
              <a:tblPr firstRow="1" bandRow="1">
                <a:tableStyleId>{6E25E649-3F16-4E02-A733-19D2CDBF48F0}</a:tableStyleId>
              </a:tblPr>
              <a:tblGrid>
                <a:gridCol w="848896">
                  <a:extLst>
                    <a:ext uri="{9D8B030D-6E8A-4147-A177-3AD203B41FA5}">
                      <a16:colId xmlns:a16="http://schemas.microsoft.com/office/drawing/2014/main" val="298743550"/>
                    </a:ext>
                  </a:extLst>
                </a:gridCol>
                <a:gridCol w="1241158">
                  <a:extLst>
                    <a:ext uri="{9D8B030D-6E8A-4147-A177-3AD203B41FA5}">
                      <a16:colId xmlns:a16="http://schemas.microsoft.com/office/drawing/2014/main" val="4205007475"/>
                    </a:ext>
                  </a:extLst>
                </a:gridCol>
                <a:gridCol w="1384663">
                  <a:extLst>
                    <a:ext uri="{9D8B030D-6E8A-4147-A177-3AD203B41FA5}">
                      <a16:colId xmlns:a16="http://schemas.microsoft.com/office/drawing/2014/main" val="538034094"/>
                    </a:ext>
                  </a:extLst>
                </a:gridCol>
                <a:gridCol w="1471748">
                  <a:extLst>
                    <a:ext uri="{9D8B030D-6E8A-4147-A177-3AD203B41FA5}">
                      <a16:colId xmlns:a16="http://schemas.microsoft.com/office/drawing/2014/main" val="2619133082"/>
                    </a:ext>
                  </a:extLst>
                </a:gridCol>
              </a:tblGrid>
              <a:tr h="378501">
                <a:tc>
                  <a:txBody>
                    <a:bodyPr/>
                    <a:lstStyle/>
                    <a:p>
                      <a:r>
                        <a:rPr lang="en-CA" dirty="0" smtClean="0"/>
                        <a:t>Year</a:t>
                      </a:r>
                      <a:endParaRPr lang="en-CA" dirty="0"/>
                    </a:p>
                  </a:txBody>
                  <a:tcPr/>
                </a:tc>
                <a:tc>
                  <a:txBody>
                    <a:bodyPr/>
                    <a:lstStyle/>
                    <a:p>
                      <a:r>
                        <a:rPr lang="en-CA" dirty="0" smtClean="0"/>
                        <a:t>Actual</a:t>
                      </a:r>
                      <a:endParaRPr lang="en-CA" dirty="0"/>
                    </a:p>
                  </a:txBody>
                  <a:tcPr/>
                </a:tc>
                <a:tc>
                  <a:txBody>
                    <a:bodyPr/>
                    <a:lstStyle/>
                    <a:p>
                      <a:r>
                        <a:rPr lang="en-CA" dirty="0" smtClean="0"/>
                        <a:t>Predicted</a:t>
                      </a:r>
                      <a:endParaRPr lang="en-CA" dirty="0"/>
                    </a:p>
                  </a:txBody>
                  <a:tcPr/>
                </a:tc>
                <a:tc>
                  <a:txBody>
                    <a:bodyPr/>
                    <a:lstStyle/>
                    <a:p>
                      <a:r>
                        <a:rPr lang="en-CA" dirty="0" smtClean="0"/>
                        <a:t>Accuracy</a:t>
                      </a:r>
                      <a:endParaRPr lang="en-CA" dirty="0"/>
                    </a:p>
                  </a:txBody>
                  <a:tcPr/>
                </a:tc>
                <a:extLst>
                  <a:ext uri="{0D108BD9-81ED-4DB2-BD59-A6C34878D82A}">
                    <a16:rowId xmlns:a16="http://schemas.microsoft.com/office/drawing/2014/main" val="288448945"/>
                  </a:ext>
                </a:extLst>
              </a:tr>
              <a:tr h="378501">
                <a:tc>
                  <a:txBody>
                    <a:bodyPr/>
                    <a:lstStyle/>
                    <a:p>
                      <a:r>
                        <a:rPr lang="en-CA" dirty="0" smtClean="0"/>
                        <a:t>2017</a:t>
                      </a:r>
                      <a:endParaRPr lang="en-CA" dirty="0"/>
                    </a:p>
                  </a:txBody>
                  <a:tcPr/>
                </a:tc>
                <a:tc>
                  <a:txBody>
                    <a:bodyPr/>
                    <a:lstStyle/>
                    <a:p>
                      <a:r>
                        <a:rPr lang="en-CA" dirty="0" smtClean="0"/>
                        <a:t>1.653</a:t>
                      </a:r>
                      <a:endParaRPr lang="en-CA" dirty="0"/>
                    </a:p>
                  </a:txBody>
                  <a:tcPr/>
                </a:tc>
                <a:tc>
                  <a:txBody>
                    <a:bodyPr/>
                    <a:lstStyle/>
                    <a:p>
                      <a:r>
                        <a:rPr lang="en-CA" dirty="0" smtClean="0">
                          <a:effectLst/>
                        </a:rPr>
                        <a:t>1.6738</a:t>
                      </a:r>
                      <a:endParaRPr lang="en-CA" dirty="0"/>
                    </a:p>
                  </a:txBody>
                  <a:tcPr/>
                </a:tc>
                <a:tc>
                  <a:txBody>
                    <a:bodyPr/>
                    <a:lstStyle/>
                    <a:p>
                      <a:r>
                        <a:rPr lang="en-CA" dirty="0" smtClean="0">
                          <a:effectLst/>
                        </a:rPr>
                        <a:t>98.74</a:t>
                      </a:r>
                      <a:r>
                        <a:rPr lang="en-CA" baseline="0" dirty="0" smtClean="0">
                          <a:effectLst/>
                        </a:rPr>
                        <a:t> %</a:t>
                      </a:r>
                      <a:endParaRPr lang="en-CA" dirty="0"/>
                    </a:p>
                  </a:txBody>
                  <a:tcPr/>
                </a:tc>
                <a:extLst>
                  <a:ext uri="{0D108BD9-81ED-4DB2-BD59-A6C34878D82A}">
                    <a16:rowId xmlns:a16="http://schemas.microsoft.com/office/drawing/2014/main" val="4007424695"/>
                  </a:ext>
                </a:extLst>
              </a:tr>
              <a:tr h="378501">
                <a:tc>
                  <a:txBody>
                    <a:bodyPr/>
                    <a:lstStyle/>
                    <a:p>
                      <a:r>
                        <a:rPr lang="en-CA" dirty="0" smtClean="0"/>
                        <a:t>2018</a:t>
                      </a:r>
                      <a:endParaRPr lang="en-CA" dirty="0"/>
                    </a:p>
                  </a:txBody>
                  <a:tcPr/>
                </a:tc>
                <a:tc>
                  <a:txBody>
                    <a:bodyPr/>
                    <a:lstStyle/>
                    <a:p>
                      <a:r>
                        <a:rPr lang="en-CA" dirty="0" smtClean="0"/>
                        <a:t>1.710</a:t>
                      </a:r>
                      <a:endParaRPr lang="en-CA" dirty="0"/>
                    </a:p>
                  </a:txBody>
                  <a:tcPr/>
                </a:tc>
                <a:tc>
                  <a:txBody>
                    <a:bodyPr/>
                    <a:lstStyle/>
                    <a:p>
                      <a:r>
                        <a:rPr lang="en-CA" dirty="0" smtClean="0">
                          <a:effectLst/>
                        </a:rPr>
                        <a:t>1.7056</a:t>
                      </a:r>
                      <a:endParaRPr lang="en-CA" dirty="0"/>
                    </a:p>
                  </a:txBody>
                  <a:tcPr/>
                </a:tc>
                <a:tc>
                  <a:txBody>
                    <a:bodyPr/>
                    <a:lstStyle/>
                    <a:p>
                      <a:r>
                        <a:rPr lang="en-CA" dirty="0" smtClean="0">
                          <a:effectLst/>
                        </a:rPr>
                        <a:t>99.74</a:t>
                      </a:r>
                      <a:r>
                        <a:rPr lang="en-CA" baseline="0" dirty="0" smtClean="0">
                          <a:effectLst/>
                        </a:rPr>
                        <a:t> %</a:t>
                      </a:r>
                      <a:endParaRPr lang="en-CA" dirty="0"/>
                    </a:p>
                  </a:txBody>
                  <a:tcPr/>
                </a:tc>
                <a:extLst>
                  <a:ext uri="{0D108BD9-81ED-4DB2-BD59-A6C34878D82A}">
                    <a16:rowId xmlns:a16="http://schemas.microsoft.com/office/drawing/2014/main" val="140327809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49545637"/>
              </p:ext>
            </p:extLst>
          </p:nvPr>
        </p:nvGraphicFramePr>
        <p:xfrm>
          <a:off x="7071360" y="4624251"/>
          <a:ext cx="3515354" cy="1152933"/>
        </p:xfrm>
        <a:graphic>
          <a:graphicData uri="http://schemas.openxmlformats.org/drawingml/2006/table">
            <a:tbl>
              <a:tblPr firstRow="1" bandRow="1">
                <a:tableStyleId>{6E25E649-3F16-4E02-A733-19D2CDBF48F0}</a:tableStyleId>
              </a:tblPr>
              <a:tblGrid>
                <a:gridCol w="1757677">
                  <a:extLst>
                    <a:ext uri="{9D8B030D-6E8A-4147-A177-3AD203B41FA5}">
                      <a16:colId xmlns:a16="http://schemas.microsoft.com/office/drawing/2014/main" val="3804620424"/>
                    </a:ext>
                  </a:extLst>
                </a:gridCol>
                <a:gridCol w="1757677">
                  <a:extLst>
                    <a:ext uri="{9D8B030D-6E8A-4147-A177-3AD203B41FA5}">
                      <a16:colId xmlns:a16="http://schemas.microsoft.com/office/drawing/2014/main" val="75191936"/>
                    </a:ext>
                  </a:extLst>
                </a:gridCol>
              </a:tblGrid>
              <a:tr h="384311">
                <a:tc>
                  <a:txBody>
                    <a:bodyPr/>
                    <a:lstStyle/>
                    <a:p>
                      <a:r>
                        <a:rPr lang="en-CA" dirty="0" smtClean="0"/>
                        <a:t>Accuracy</a:t>
                      </a:r>
                      <a:endParaRPr lang="en-CA" dirty="0"/>
                    </a:p>
                  </a:txBody>
                  <a:tcPr/>
                </a:tc>
                <a:tc>
                  <a:txBody>
                    <a:bodyPr/>
                    <a:lstStyle/>
                    <a:p>
                      <a:r>
                        <a:rPr lang="en-CA" dirty="0" smtClean="0">
                          <a:effectLst/>
                        </a:rPr>
                        <a:t>99.24</a:t>
                      </a:r>
                      <a:r>
                        <a:rPr lang="en-CA" baseline="0" dirty="0" smtClean="0">
                          <a:effectLst/>
                        </a:rPr>
                        <a:t> %</a:t>
                      </a:r>
                      <a:endParaRPr lang="en-CA" dirty="0"/>
                    </a:p>
                  </a:txBody>
                  <a:tcPr/>
                </a:tc>
                <a:extLst>
                  <a:ext uri="{0D108BD9-81ED-4DB2-BD59-A6C34878D82A}">
                    <a16:rowId xmlns:a16="http://schemas.microsoft.com/office/drawing/2014/main" val="3991143721"/>
                  </a:ext>
                </a:extLst>
              </a:tr>
              <a:tr h="384311">
                <a:tc>
                  <a:txBody>
                    <a:bodyPr/>
                    <a:lstStyle/>
                    <a:p>
                      <a:r>
                        <a:rPr lang="en-CA" dirty="0" smtClean="0"/>
                        <a:t>RMSE</a:t>
                      </a:r>
                      <a:endParaRPr lang="en-CA" dirty="0"/>
                    </a:p>
                  </a:txBody>
                  <a:tcPr/>
                </a:tc>
                <a:tc>
                  <a:txBody>
                    <a:bodyPr/>
                    <a:lstStyle/>
                    <a:p>
                      <a:r>
                        <a:rPr lang="en-CA" dirty="0" smtClean="0">
                          <a:effectLst/>
                        </a:rPr>
                        <a:t>0.0150</a:t>
                      </a:r>
                      <a:endParaRPr lang="en-CA" dirty="0"/>
                    </a:p>
                  </a:txBody>
                  <a:tcPr/>
                </a:tc>
                <a:extLst>
                  <a:ext uri="{0D108BD9-81ED-4DB2-BD59-A6C34878D82A}">
                    <a16:rowId xmlns:a16="http://schemas.microsoft.com/office/drawing/2014/main" val="516530556"/>
                  </a:ext>
                </a:extLst>
              </a:tr>
              <a:tr h="384311">
                <a:tc>
                  <a:txBody>
                    <a:bodyPr/>
                    <a:lstStyle/>
                    <a:p>
                      <a:r>
                        <a:rPr lang="en-CA" dirty="0" smtClean="0"/>
                        <a:t>MAE</a:t>
                      </a:r>
                      <a:endParaRPr lang="en-CA" dirty="0"/>
                    </a:p>
                  </a:txBody>
                  <a:tcPr/>
                </a:tc>
                <a:tc>
                  <a:txBody>
                    <a:bodyPr/>
                    <a:lstStyle/>
                    <a:p>
                      <a:r>
                        <a:rPr lang="en-CA" dirty="0" smtClean="0">
                          <a:effectLst/>
                        </a:rPr>
                        <a:t>0.0125</a:t>
                      </a:r>
                      <a:endParaRPr lang="en-CA" dirty="0"/>
                    </a:p>
                  </a:txBody>
                  <a:tcPr/>
                </a:tc>
                <a:extLst>
                  <a:ext uri="{0D108BD9-81ED-4DB2-BD59-A6C34878D82A}">
                    <a16:rowId xmlns:a16="http://schemas.microsoft.com/office/drawing/2014/main" val="4203349973"/>
                  </a:ext>
                </a:extLst>
              </a:tr>
            </a:tbl>
          </a:graphicData>
        </a:graphic>
      </p:graphicFrame>
      <p:pic>
        <p:nvPicPr>
          <p:cNvPr id="6" name="Picture 5"/>
          <p:cNvPicPr>
            <a:picLocks noChangeAspect="1"/>
          </p:cNvPicPr>
          <p:nvPr/>
        </p:nvPicPr>
        <p:blipFill>
          <a:blip r:embed="rId2"/>
          <a:stretch>
            <a:fillRect/>
          </a:stretch>
        </p:blipFill>
        <p:spPr>
          <a:xfrm>
            <a:off x="1137560" y="5554433"/>
            <a:ext cx="4248150" cy="1009650"/>
          </a:xfrm>
          <a:prstGeom prst="rect">
            <a:avLst/>
          </a:prstGeom>
        </p:spPr>
      </p:pic>
      <p:pic>
        <p:nvPicPr>
          <p:cNvPr id="11" name="Picture 10"/>
          <p:cNvPicPr>
            <a:picLocks noChangeAspect="1"/>
          </p:cNvPicPr>
          <p:nvPr/>
        </p:nvPicPr>
        <p:blipFill>
          <a:blip r:embed="rId3"/>
          <a:stretch>
            <a:fillRect/>
          </a:stretch>
        </p:blipFill>
        <p:spPr>
          <a:xfrm>
            <a:off x="1137560" y="2871786"/>
            <a:ext cx="4160757" cy="2414725"/>
          </a:xfrm>
          <a:prstGeom prst="rect">
            <a:avLst/>
          </a:prstGeom>
        </p:spPr>
      </p:pic>
    </p:spTree>
    <p:extLst>
      <p:ext uri="{BB962C8B-B14F-4D97-AF65-F5344CB8AC3E}">
        <p14:creationId xmlns:p14="http://schemas.microsoft.com/office/powerpoint/2010/main" val="157897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b="1" dirty="0"/>
              <a:t>Outline</a:t>
            </a:r>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xmlns=""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9</a:t>
            </a:fld>
            <a:endParaRPr lang="en-US" dirty="0"/>
          </a:p>
        </p:txBody>
      </p:sp>
      <p:pic>
        <p:nvPicPr>
          <p:cNvPr id="40" name="Picture Placeholder 39" descr="A close up of a logo&#10;&#10;Description automatically generated">
            <a:extLst>
              <a:ext uri="{FF2B5EF4-FFF2-40B4-BE49-F238E27FC236}">
                <a16:creationId xmlns:a16="http://schemas.microsoft.com/office/drawing/2014/main" id="{F7F14344-F496-4FF7-AF1C-02024E467FAC}"/>
              </a:ext>
            </a:extLst>
          </p:cNvPr>
          <p:cNvPicPr>
            <a:picLocks noGrp="1" noChangeAspect="1"/>
          </p:cNvPicPr>
          <p:nvPr>
            <p:ph type="pic" sz="quarter" idx="14"/>
          </p:nvPr>
        </p:nvPicPr>
        <p:blipFill>
          <a:blip r:embed="rId2"/>
          <a:srcRect t="5811" b="5811"/>
          <a:stretch>
            <a:fillRect/>
          </a:stretch>
        </p:blipFill>
        <p:spPr>
          <a:xfrm>
            <a:off x="6470061" y="1205426"/>
            <a:ext cx="5289939" cy="4953986"/>
          </a:xfrm>
        </p:spPr>
      </p:pic>
      <p:sp>
        <p:nvSpPr>
          <p:cNvPr id="46" name="TextBox 45">
            <a:extLst>
              <a:ext uri="{FF2B5EF4-FFF2-40B4-BE49-F238E27FC236}">
                <a16:creationId xmlns:a16="http://schemas.microsoft.com/office/drawing/2014/main" id="{39F16DAD-5C73-4F6C-B390-58459C67910F}"/>
              </a:ext>
            </a:extLst>
          </p:cNvPr>
          <p:cNvSpPr txBox="1"/>
          <p:nvPr/>
        </p:nvSpPr>
        <p:spPr>
          <a:xfrm>
            <a:off x="432000" y="1901685"/>
            <a:ext cx="5838653" cy="4524315"/>
          </a:xfrm>
          <a:prstGeom prst="rect">
            <a:avLst/>
          </a:prstGeom>
          <a:noFill/>
        </p:spPr>
        <p:txBody>
          <a:bodyPr wrap="square" rtlCol="0">
            <a:spAutoFit/>
          </a:bodyPr>
          <a:lstStyle/>
          <a:p>
            <a:pPr>
              <a:lnSpc>
                <a:spcPct val="150000"/>
              </a:lnSpc>
            </a:pPr>
            <a:r>
              <a:rPr lang="en-US" sz="3200" dirty="0">
                <a:solidFill>
                  <a:schemeClr val="bg2">
                    <a:lumMod val="50000"/>
                  </a:schemeClr>
                </a:solidFill>
              </a:rPr>
              <a:t>01. </a:t>
            </a:r>
            <a:r>
              <a:rPr lang="en-US" sz="3200" dirty="0">
                <a:solidFill>
                  <a:srgbClr val="74AF3D"/>
                </a:solidFill>
              </a:rPr>
              <a:t>Motivation and Problem</a:t>
            </a:r>
          </a:p>
          <a:p>
            <a:pPr>
              <a:lnSpc>
                <a:spcPct val="150000"/>
              </a:lnSpc>
            </a:pPr>
            <a:r>
              <a:rPr lang="en-US" sz="3200" dirty="0">
                <a:solidFill>
                  <a:schemeClr val="bg2">
                    <a:lumMod val="50000"/>
                  </a:schemeClr>
                </a:solidFill>
              </a:rPr>
              <a:t>02. </a:t>
            </a:r>
            <a:r>
              <a:rPr lang="en-US" sz="3200" dirty="0">
                <a:solidFill>
                  <a:srgbClr val="E34F25"/>
                </a:solidFill>
              </a:rPr>
              <a:t>Approach and Solution</a:t>
            </a:r>
          </a:p>
          <a:p>
            <a:pPr>
              <a:lnSpc>
                <a:spcPct val="150000"/>
              </a:lnSpc>
            </a:pPr>
            <a:r>
              <a:rPr lang="en-US" sz="3200" dirty="0">
                <a:solidFill>
                  <a:schemeClr val="bg2">
                    <a:lumMod val="50000"/>
                  </a:schemeClr>
                </a:solidFill>
              </a:rPr>
              <a:t>03. </a:t>
            </a:r>
            <a:r>
              <a:rPr lang="en-US" sz="3200" dirty="0">
                <a:solidFill>
                  <a:srgbClr val="F0AD1C"/>
                </a:solidFill>
              </a:rPr>
              <a:t>Evaluation and Conclusion</a:t>
            </a:r>
          </a:p>
          <a:p>
            <a:pPr>
              <a:lnSpc>
                <a:spcPct val="150000"/>
              </a:lnSpc>
            </a:pPr>
            <a:r>
              <a:rPr lang="en-US" sz="3200" dirty="0">
                <a:solidFill>
                  <a:schemeClr val="bg2">
                    <a:lumMod val="50000"/>
                  </a:schemeClr>
                </a:solidFill>
              </a:rPr>
              <a:t>04. </a:t>
            </a:r>
            <a:r>
              <a:rPr lang="en-US" sz="3200" dirty="0">
                <a:solidFill>
                  <a:srgbClr val="299ACE"/>
                </a:solidFill>
              </a:rPr>
              <a:t>Appendix to GDP and ML</a:t>
            </a:r>
          </a:p>
          <a:p>
            <a:endParaRPr lang="en-US" sz="3200" dirty="0"/>
          </a:p>
          <a:p>
            <a:endParaRPr lang="en-US" sz="3200" dirty="0"/>
          </a:p>
          <a:p>
            <a:endParaRPr lang="en-US" sz="3200" dirty="0"/>
          </a:p>
        </p:txBody>
      </p:sp>
    </p:spTree>
    <p:extLst>
      <p:ext uri="{BB962C8B-B14F-4D97-AF65-F5344CB8AC3E}">
        <p14:creationId xmlns:p14="http://schemas.microsoft.com/office/powerpoint/2010/main" val="1329746698"/>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1FE8A-8F15-409F-AF62-619C69C0D537}">
  <ds:schemaRefs>
    <ds:schemaRef ds:uri="http://purl.org/dc/terms/"/>
    <ds:schemaRef ds:uri="http://purl.org/dc/dcmitype/"/>
    <ds:schemaRef ds:uri="http://schemas.microsoft.com/office/infopath/2007/PartnerControls"/>
    <ds:schemaRef ds:uri="http://schemas.microsoft.com/office/2006/documentManagement/types"/>
    <ds:schemaRef ds:uri="16c05727-aa75-4e4a-9b5f-8a80a1165891"/>
    <ds:schemaRef ds:uri="http://www.w3.org/XML/1998/namespace"/>
    <ds:schemaRef ds:uri="http://schemas.microsoft.com/office/2006/metadata/properties"/>
    <ds:schemaRef ds:uri="http://schemas.openxmlformats.org/package/2006/metadata/core-properties"/>
    <ds:schemaRef ds:uri="71af3243-3dd4-4a8d-8c0d-dd76da1f02a5"/>
    <ds:schemaRef ds:uri="http://purl.org/dc/elements/1.1/"/>
  </ds:schemaRefs>
</ds:datastoreItem>
</file>

<file path=customXml/itemProps2.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30687-51F2-44C8-9CE6-D1B3D6E17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1931</Words>
  <Application>Microsoft Office PowerPoint</Application>
  <PresentationFormat>Widescreen</PresentationFormat>
  <Paragraphs>284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Corbel</vt:lpstr>
      <vt:lpstr>Times New Roman</vt:lpstr>
      <vt:lpstr>Office Theme</vt:lpstr>
      <vt:lpstr>Presentation Title</vt:lpstr>
      <vt:lpstr>Feature Selection:</vt:lpstr>
      <vt:lpstr>Data Preparation</vt:lpstr>
      <vt:lpstr>EDA : Data Normalization </vt:lpstr>
      <vt:lpstr>EDA : High Correlated Features:</vt:lpstr>
      <vt:lpstr>Modelling: linear Model</vt:lpstr>
      <vt:lpstr>Modelling: Random Forest (Normalized and Reduced DataFrame)</vt:lpstr>
      <vt:lpstr>Modelling: Random Forest (Raw Data Frame)</vt:lpstr>
      <vt:lpstr>Outline</vt:lpstr>
      <vt:lpstr>How do we apply Machine Learning to predict GDP?</vt:lpstr>
      <vt:lpstr>Hypothesis and Observations:</vt:lpstr>
      <vt:lpstr>High Correlated Features:</vt:lpstr>
      <vt:lpstr>Train ML models:</vt:lpstr>
      <vt:lpstr>Train ML models:</vt:lpstr>
      <vt:lpstr>Train ML models:</vt:lpstr>
      <vt:lpstr>What is GDP?</vt:lpstr>
      <vt:lpstr>Why is GDP important?</vt:lpstr>
      <vt:lpstr>How to predict GDP?</vt:lpstr>
      <vt:lpstr>What is 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2020-03-26T22:25:53Z</dcterms:created>
  <dcterms:modified xsi:type="dcterms:W3CDTF">2020-04-05T06:31:08Z</dcterms:modified>
</cp:coreProperties>
</file>