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28"/>
  </p:notesMasterIdLst>
  <p:sldIdLst>
    <p:sldId id="256" r:id="rId2"/>
    <p:sldId id="258" r:id="rId3"/>
    <p:sldId id="257" r:id="rId4"/>
    <p:sldId id="264" r:id="rId5"/>
    <p:sldId id="365" r:id="rId6"/>
    <p:sldId id="271" r:id="rId7"/>
    <p:sldId id="364" r:id="rId8"/>
    <p:sldId id="274" r:id="rId9"/>
    <p:sldId id="268" r:id="rId10"/>
    <p:sldId id="269" r:id="rId11"/>
    <p:sldId id="270" r:id="rId12"/>
    <p:sldId id="289" r:id="rId13"/>
    <p:sldId id="279" r:id="rId14"/>
    <p:sldId id="277" r:id="rId15"/>
    <p:sldId id="278" r:id="rId16"/>
    <p:sldId id="288" r:id="rId17"/>
    <p:sldId id="267" r:id="rId18"/>
    <p:sldId id="282" r:id="rId19"/>
    <p:sldId id="259" r:id="rId20"/>
    <p:sldId id="280" r:id="rId21"/>
    <p:sldId id="281" r:id="rId22"/>
    <p:sldId id="261" r:id="rId23"/>
    <p:sldId id="286" r:id="rId24"/>
    <p:sldId id="283" r:id="rId25"/>
    <p:sldId id="335" r:id="rId26"/>
    <p:sldId id="284" r:id="rId27"/>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urt Snover" initials="BS" lastIdx="4" clrIdx="0">
    <p:extLst>
      <p:ext uri="{19B8F6BF-5375-455C-9EA6-DF929625EA0E}">
        <p15:presenceInfo xmlns:p15="http://schemas.microsoft.com/office/powerpoint/2012/main" userId="S-1-5-21-4170831575-233351449-3708798867-239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674" autoAdjust="0"/>
    <p:restoredTop sz="64727" autoAdjust="0"/>
  </p:normalViewPr>
  <p:slideViewPr>
    <p:cSldViewPr snapToGrid="0">
      <p:cViewPr varScale="1">
        <p:scale>
          <a:sx n="50" d="100"/>
          <a:sy n="50" d="100"/>
        </p:scale>
        <p:origin x="414"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02B9DD-DB9B-4D34-8F42-6872D5B3F8C0}" type="datetimeFigureOut">
              <a:rPr lang="en-US" smtClean="0"/>
              <a:t>2018-09-28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CE8365-5F3F-44C6-BAC0-A0134DE71B7D}" type="slidenum">
              <a:rPr lang="en-US" smtClean="0"/>
              <a:t>‹#›</a:t>
            </a:fld>
            <a:endParaRPr lang="en-US"/>
          </a:p>
        </p:txBody>
      </p:sp>
    </p:spTree>
    <p:extLst>
      <p:ext uri="{BB962C8B-B14F-4D97-AF65-F5344CB8AC3E}">
        <p14:creationId xmlns:p14="http://schemas.microsoft.com/office/powerpoint/2010/main" val="1188876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Tag Bus Data Framework or TBDF is an open-source LabVIEW framework for creating configurable, latest value, data engines that can acquire data from multiple input sources, process that data, and then route it back to outputs or to data services.
It provides a scalable and extensible plugin architecture.
It supports users in the development of new plugins with a variety of templates…
…and the framework was designed to allow plugins to be reused easily across projects.
Reuse is easy because each plugin can define configuration parameters which can be specified using a configuration editor.  This also allows plugin behavior to change across multiple deployments of the same application.
While applicable to a wide variety of use-cases, the framework was primarily built for applications using a lot of single point I/O:  things like control data or industrial communication protocols.
The plugin architecture helps facilitate </a:t>
            </a:r>
            <a:r>
              <a:rPr lang="en-US" baseline="0" dirty="0" err="1"/>
              <a:t>multideveloper</a:t>
            </a:r>
            <a:r>
              <a:rPr lang="en-US" baseline="0" dirty="0"/>
              <a:t> teams, 
and the framework handles the intricacies of execution timing and error handling for its users.
Finally, while the framework can run on RT, Windows, and Interact with FPGAs, it was built primarily for applications executing on a real-time OS.</a:t>
            </a:r>
          </a:p>
        </p:txBody>
      </p:sp>
      <p:sp>
        <p:nvSpPr>
          <p:cNvPr id="4" name="Slide Number Placeholder 3"/>
          <p:cNvSpPr>
            <a:spLocks noGrp="1"/>
          </p:cNvSpPr>
          <p:nvPr>
            <p:ph type="sldNum" sz="quarter" idx="10"/>
          </p:nvPr>
        </p:nvSpPr>
        <p:spPr/>
        <p:txBody>
          <a:bodyPr/>
          <a:lstStyle/>
          <a:p>
            <a:fld id="{29B424A6-7593-2C46-9CCA-8596FB18DBBE}"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2849257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t>
            </a:r>
            <a:r>
              <a:rPr lang="en-US" dirty="0" err="1"/>
              <a:t>DevGuide</a:t>
            </a:r>
            <a:endParaRPr lang="en-US" dirty="0"/>
          </a:p>
          <a:p>
            <a:endParaRPr lang="en-US" dirty="0"/>
          </a:p>
          <a:p>
            <a:r>
              <a:rPr lang="en-US" dirty="0"/>
              <a:t>**Engine**: State machine that executes *Modules* as defined in the *Configuration Editor* and provides a namespace for *Tags*. The Engine also passes data between its *Modules* according to its *Mappings*.</a:t>
            </a:r>
          </a:p>
          <a:p>
            <a:endParaRPr lang="en-US" dirty="0"/>
          </a:p>
          <a:p>
            <a:r>
              <a:rPr lang="en-US" dirty="0"/>
              <a:t>**Module**: A collection of code of varying functionality that executes within an *Engine* and that can interact with the *Tags* of that *Engine*. Some standard *Modules* are installed with DCAF, but users can also create their own.</a:t>
            </a:r>
          </a:p>
          <a:p>
            <a:endParaRPr lang="en-US" dirty="0"/>
          </a:p>
          <a:p>
            <a:r>
              <a:rPr lang="en-US" dirty="0"/>
              <a:t>**Configuration Editor**: A LabVIEW program used to visually define the functionality of each *Engine* and *Module* in DCAF.</a:t>
            </a:r>
          </a:p>
        </p:txBody>
      </p:sp>
      <p:sp>
        <p:nvSpPr>
          <p:cNvPr id="4" name="Slide Number Placeholder 3"/>
          <p:cNvSpPr>
            <a:spLocks noGrp="1"/>
          </p:cNvSpPr>
          <p:nvPr>
            <p:ph type="sldNum" sz="quarter" idx="10"/>
          </p:nvPr>
        </p:nvSpPr>
        <p:spPr/>
        <p:txBody>
          <a:bodyPr/>
          <a:lstStyle/>
          <a:p>
            <a:fld id="{E78E71CD-9786-4621-AA97-B53C62C3E534}" type="slidenum">
              <a:rPr lang="en-US" smtClean="0"/>
              <a:t>7</a:t>
            </a:fld>
            <a:endParaRPr lang="en-US"/>
          </a:p>
        </p:txBody>
      </p:sp>
    </p:spTree>
    <p:extLst>
      <p:ext uri="{BB962C8B-B14F-4D97-AF65-F5344CB8AC3E}">
        <p14:creationId xmlns:p14="http://schemas.microsoft.com/office/powerpoint/2010/main" val="1650995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is the</a:t>
            </a:r>
            <a:r>
              <a:rPr lang="en-US" baseline="0" dirty="0"/>
              <a:t> first piece that is tied to the Tag Bus Framework framework</a:t>
            </a:r>
            <a:endParaRPr lang="en-US" dirty="0"/>
          </a:p>
        </p:txBody>
      </p:sp>
      <p:sp>
        <p:nvSpPr>
          <p:cNvPr id="4" name="Slide Number Placeholder 3"/>
          <p:cNvSpPr>
            <a:spLocks noGrp="1"/>
          </p:cNvSpPr>
          <p:nvPr>
            <p:ph type="sldNum" sz="quarter" idx="10"/>
          </p:nvPr>
        </p:nvSpPr>
        <p:spPr/>
        <p:txBody>
          <a:bodyPr/>
          <a:lstStyle/>
          <a:p>
            <a:fld id="{3E1821DF-9150-44D1-AB64-81D9B47B2E05}" type="slidenum">
              <a:rPr lang="en-US" smtClean="0"/>
              <a:pPr/>
              <a:t>17</a:t>
            </a:fld>
            <a:endParaRPr lang="en-US"/>
          </a:p>
        </p:txBody>
      </p:sp>
    </p:spTree>
    <p:extLst>
      <p:ext uri="{BB962C8B-B14F-4D97-AF65-F5344CB8AC3E}">
        <p14:creationId xmlns:p14="http://schemas.microsoft.com/office/powerpoint/2010/main" val="3638756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25</a:t>
            </a:fld>
            <a:endParaRPr lang="en-US" dirty="0"/>
          </a:p>
        </p:txBody>
      </p:sp>
    </p:spTree>
    <p:extLst>
      <p:ext uri="{BB962C8B-B14F-4D97-AF65-F5344CB8AC3E}">
        <p14:creationId xmlns:p14="http://schemas.microsoft.com/office/powerpoint/2010/main" val="36456731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External_NI Cov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273196" y="2985870"/>
            <a:ext cx="3657600" cy="886263"/>
          </a:xfrm>
          <a:prstGeom prst="rect">
            <a:avLst/>
          </a:prstGeom>
        </p:spPr>
      </p:pic>
    </p:spTree>
    <p:extLst>
      <p:ext uri="{BB962C8B-B14F-4D97-AF65-F5344CB8AC3E}">
        <p14:creationId xmlns:p14="http://schemas.microsoft.com/office/powerpoint/2010/main" val="629437204"/>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954796920"/>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white logo">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976107"/>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tx2"/>
          </a:solidFill>
          <a:ln>
            <a:noFill/>
          </a:ln>
        </p:spPr>
        <p:txBody>
          <a:bodyPr vert="horz" lIns="0" tIns="45717" rIns="0" bIns="45717" rtlCol="0" anchor="ctr">
            <a:noAutofit/>
          </a:bodyPr>
          <a:lstStyle>
            <a:lvl1pPr marL="243834" indent="-243834" algn="ctr">
              <a:buNone/>
              <a:defRPr lang="en-US" sz="1867" spc="0" dirty="0" smtClean="0">
                <a:solidFill>
                  <a:schemeClr val="bg1"/>
                </a:solidFill>
              </a:defRPr>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4232481714"/>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noChangeAspect="1"/>
          </p:cNvSpPr>
          <p:nvPr>
            <p:ph idx="1" hasCustomPrompt="1"/>
          </p:nvPr>
        </p:nvSpPr>
        <p:spPr>
          <a:xfrm>
            <a:off x="605367" y="975360"/>
            <a:ext cx="6705600" cy="4884331"/>
          </a:xfrm>
          <a:prstGeom prst="rect">
            <a:avLst/>
          </a:prstGeom>
        </p:spPr>
        <p:txBody>
          <a:bodyPr vert="horz" lIns="0" tIns="45720" rIns="0" bIns="45720" rtlCol="0">
            <a:noAutofit/>
          </a:bodyPr>
          <a:lstStyle>
            <a:lvl1pPr>
              <a:defRPr lang="en-US" dirty="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lnSpc>
                <a:spcPct val="90000"/>
              </a:lnSpc>
            </a:pPr>
            <a:endParaRPr lang="en-US" dirty="0"/>
          </a:p>
        </p:txBody>
      </p:sp>
      <p:sp>
        <p:nvSpPr>
          <p:cNvPr id="12" name="Picture Placeholder 11"/>
          <p:cNvSpPr>
            <a:spLocks noGrp="1"/>
          </p:cNvSpPr>
          <p:nvPr>
            <p:ph type="pic" sz="quarter" idx="10" hasCustomPrompt="1"/>
          </p:nvPr>
        </p:nvSpPr>
        <p:spPr>
          <a:xfrm>
            <a:off x="7626219" y="365760"/>
            <a:ext cx="3972224" cy="5493931"/>
          </a:xfrm>
          <a:solidFill>
            <a:schemeClr val="bg1">
              <a:lumMod val="95000"/>
            </a:schemeClr>
          </a:solidFill>
          <a:ln>
            <a:noFill/>
          </a:ln>
        </p:spPr>
        <p:txBody>
          <a:bodyPr anchor="ctr"/>
          <a:lstStyle>
            <a:lvl1pPr marL="0" indent="0" algn="ctr">
              <a:buNone/>
              <a:defRPr sz="1867" spc="0" baseline="0">
                <a:solidFill>
                  <a:schemeClr val="bg2">
                    <a:lumMod val="25000"/>
                  </a:schemeClr>
                </a:solidFill>
              </a:defRPr>
            </a:lvl1pPr>
          </a:lstStyle>
          <a:p>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720617099"/>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593557" y="403084"/>
            <a:ext cx="3978443" cy="5780000"/>
          </a:xfrm>
          <a:solidFill>
            <a:schemeClr val="bg1">
              <a:lumMod val="95000"/>
            </a:schemeClr>
          </a:solidFill>
          <a:ln>
            <a:noFill/>
          </a:ln>
        </p:spPr>
        <p:txBody>
          <a:bodyPr vert="horz" lIns="0" tIns="45717" rIns="0" bIns="45717" rtlCol="0" anchor="ctr">
            <a:noAutofit/>
          </a:bodyPr>
          <a:lstStyle>
            <a:lvl1pPr marL="380990" indent="-380990" algn="ctr">
              <a:buFont typeface="Arial" charset="0"/>
              <a:buNone/>
              <a:defRPr lang="en-US" sz="1867" spc="0" dirty="0" smtClean="0"/>
            </a:lvl1pPr>
          </a:lstStyle>
          <a:p>
            <a:pPr marL="0" lvl="0" indent="0" algn="ctr"/>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81150111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xternal_Image Top">
    <p:spTree>
      <p:nvGrpSpPr>
        <p:cNvPr id="1" name=""/>
        <p:cNvGrpSpPr/>
        <p:nvPr/>
      </p:nvGrpSpPr>
      <p:grpSpPr>
        <a:xfrm>
          <a:off x="0" y="0"/>
          <a:ext cx="0" cy="0"/>
          <a:chOff x="0" y="0"/>
          <a:chExt cx="0" cy="0"/>
        </a:xfrm>
      </p:grpSpPr>
      <p:sp>
        <p:nvSpPr>
          <p:cNvPr id="8" name="Rectangle 7"/>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91781"/>
            <a:ext cx="10981265" cy="576091"/>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noChangeAspect="1"/>
          </p:cNvSpPr>
          <p:nvPr>
            <p:ph idx="1" hasCustomPrompt="1"/>
          </p:nvPr>
        </p:nvSpPr>
        <p:spPr>
          <a:xfrm>
            <a:off x="605366" y="3617299"/>
            <a:ext cx="10981268" cy="2072872"/>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7" name="Picture Placeholder 6"/>
          <p:cNvSpPr>
            <a:spLocks noGrp="1"/>
          </p:cNvSpPr>
          <p:nvPr>
            <p:ph type="pic" sz="quarter" idx="10" hasCustomPrompt="1"/>
          </p:nvPr>
        </p:nvSpPr>
        <p:spPr>
          <a:xfrm>
            <a:off x="0" y="97536"/>
            <a:ext cx="12192000" cy="276013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insert image here. Use minimum width 1500 </a:t>
            </a:r>
            <a:r>
              <a:rPr lang="en-US" dirty="0" err="1"/>
              <a:t>px</a:t>
            </a:r>
            <a:endParaRPr lang="en-US" dirty="0"/>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514051117"/>
      </p:ext>
    </p:extLst>
  </p:cSld>
  <p:clrMapOvr>
    <a:masterClrMapping/>
  </p:clrMapOvr>
  <p:extLst mod="1">
    <p:ext uri="{DCECCB84-F9BA-43D5-87BE-67443E8EF086}">
      <p15:sldGuideLst xmlns:p15="http://schemas.microsoft.com/office/powerpoint/2012/main">
        <p15:guide id="1" orient="horz" pos="1609">
          <p15:clr>
            <a:srgbClr val="FBAE40"/>
          </p15:clr>
        </p15:guide>
        <p15:guide id="2" orient="horz" pos="185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External_Image Top_white logo">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1"/>
            <a:ext cx="12192000" cy="2770651"/>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a:lvl1pPr>
          </a:lstStyle>
          <a:p>
            <a:pPr marL="0" lvl="0" indent="0" algn="ctr"/>
            <a:r>
              <a:rPr lang="en-US" dirty="0"/>
              <a:t>Drag or insert image</a:t>
            </a:r>
          </a:p>
        </p:txBody>
      </p:sp>
      <p:sp>
        <p:nvSpPr>
          <p:cNvPr id="6" name="Rectangle 5"/>
          <p:cNvSpPr/>
          <p:nvPr/>
        </p:nvSpPr>
        <p:spPr>
          <a:xfrm>
            <a:off x="0" y="2770652"/>
            <a:ext cx="12192000" cy="4087349"/>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80657"/>
            <a:ext cx="10981265" cy="576091"/>
          </a:xfrm>
          <a:prstGeom prst="rect">
            <a:avLst/>
          </a:prstGeom>
        </p:spPr>
        <p:txBody>
          <a:bodyPr vert="horz" lIns="0" tIns="45720" rIns="0" bIns="45720" rtlCol="0" anchor="ctr">
            <a:noAutofit/>
          </a:bodyPr>
          <a:lstStyle>
            <a:lvl1pPr>
              <a:defRPr baseline="0">
                <a:solidFill>
                  <a:schemeClr val="bg1"/>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6" y="3614643"/>
            <a:ext cx="10981268" cy="2568443"/>
          </a:xfrm>
          <a:prstGeom prst="rect">
            <a:avLst/>
          </a:prstGeom>
        </p:spPr>
        <p:txBody>
          <a:bodyPr vert="horz" lIns="0" tIns="45720" rIns="0" bIns="45720" rtlCol="0">
            <a:noAutofit/>
          </a:bodyPr>
          <a:lstStyle>
            <a:lvl1pPr>
              <a:lnSpc>
                <a:spcPct val="90000"/>
              </a:lnSpc>
              <a:buClr>
                <a:schemeClr val="bg1"/>
              </a:buClr>
              <a:buSzPct val="90000"/>
              <a:defRPr lang="en-US" dirty="0" smtClean="0">
                <a:solidFill>
                  <a:schemeClr val="bg1"/>
                </a:solidFill>
              </a:defRPr>
            </a:lvl1pPr>
            <a:lvl2pPr>
              <a:buClr>
                <a:schemeClr val="bg1"/>
              </a:buClr>
              <a:buSzPct val="90000"/>
              <a:defRPr lang="en-US" dirty="0" smtClean="0">
                <a:solidFill>
                  <a:schemeClr val="bg1"/>
                </a:solidFill>
              </a:defRPr>
            </a:lvl2pPr>
            <a:lvl3pPr>
              <a:buClr>
                <a:schemeClr val="bg1"/>
              </a:buClr>
              <a:buSzPct val="90000"/>
              <a:defRPr lang="en-US" dirty="0" smtClean="0">
                <a:solidFill>
                  <a:schemeClr val="bg1"/>
                </a:solidFill>
              </a:defRPr>
            </a:lvl3pPr>
            <a:lvl4pPr>
              <a:buClr>
                <a:schemeClr val="bg1"/>
              </a:buClr>
              <a:buSzPct val="90000"/>
              <a:defRPr lang="en-US" dirty="0" smtClean="0">
                <a:solidFill>
                  <a:schemeClr val="bg1"/>
                </a:solidFill>
              </a:defRPr>
            </a:lvl4pPr>
            <a:lvl5pPr>
              <a:buClr>
                <a:schemeClr val="bg1"/>
              </a:buClr>
              <a:buSzPct val="90000"/>
              <a:defRPr lang="en-US" dirty="0">
                <a:solidFill>
                  <a:schemeClr val="bg1"/>
                </a:solidFill>
              </a:defRPr>
            </a:lvl5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388970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External_Quote Slide">
    <p:spTree>
      <p:nvGrpSpPr>
        <p:cNvPr id="1" name=""/>
        <p:cNvGrpSpPr/>
        <p:nvPr/>
      </p:nvGrpSpPr>
      <p:grpSpPr>
        <a:xfrm>
          <a:off x="0" y="0"/>
          <a:ext cx="0" cy="0"/>
          <a:chOff x="0" y="0"/>
          <a:chExt cx="0" cy="0"/>
        </a:xfrm>
      </p:grpSpPr>
      <p:sp>
        <p:nvSpPr>
          <p:cNvPr id="6" name="Rectangle 5"/>
          <p:cNvSpPr/>
          <p:nvPr/>
        </p:nvSpPr>
        <p:spPr>
          <a:xfrm>
            <a:off x="0" y="4027056"/>
            <a:ext cx="12192000" cy="2830944"/>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7" name="Picture Placeholder 6"/>
          <p:cNvSpPr>
            <a:spLocks noGrp="1"/>
          </p:cNvSpPr>
          <p:nvPr>
            <p:ph type="pic" sz="quarter" idx="10" hasCustomPrompt="1"/>
          </p:nvPr>
        </p:nvSpPr>
        <p:spPr>
          <a:xfrm>
            <a:off x="0" y="2"/>
            <a:ext cx="12192000" cy="402705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place image for supporting quote</a:t>
            </a:r>
          </a:p>
        </p:txBody>
      </p:sp>
      <p:sp>
        <p:nvSpPr>
          <p:cNvPr id="5" name="Text Placeholder 2"/>
          <p:cNvSpPr>
            <a:spLocks noGrp="1" noChangeAspect="1"/>
          </p:cNvSpPr>
          <p:nvPr>
            <p:ph idx="1" hasCustomPrompt="1"/>
          </p:nvPr>
        </p:nvSpPr>
        <p:spPr>
          <a:xfrm>
            <a:off x="605366" y="4328160"/>
            <a:ext cx="10981268" cy="1699491"/>
          </a:xfrm>
          <a:prstGeom prst="rect">
            <a:avLst/>
          </a:prstGeom>
        </p:spPr>
        <p:txBody>
          <a:bodyPr vert="horz" lIns="0" tIns="45720" rIns="0" bIns="45720" rtlCol="0">
            <a:noAutofit/>
          </a:bodyPr>
          <a:lstStyle>
            <a:lvl1pPr marL="0" indent="0" algn="ctr">
              <a:lnSpc>
                <a:spcPct val="100000"/>
              </a:lnSpc>
              <a:buFont typeface="Arial" charset="0"/>
              <a:buNone/>
              <a:defRPr sz="1867">
                <a:solidFill>
                  <a:schemeClr val="bg1"/>
                </a:solidFill>
              </a:defRPr>
            </a:lvl1pPr>
            <a:lvl2pPr marL="609585" indent="0">
              <a:buFont typeface="Arial" charset="0"/>
              <a:buNone/>
              <a:defRPr>
                <a:solidFill>
                  <a:schemeClr val="bg1">
                    <a:lumMod val="95000"/>
                  </a:schemeClr>
                </a:solidFill>
              </a:defRPr>
            </a:lvl2pPr>
            <a:lvl3pPr marL="1219170" indent="0">
              <a:buFont typeface="Arial" charset="0"/>
              <a:buNone/>
              <a:defRPr>
                <a:solidFill>
                  <a:schemeClr val="bg1">
                    <a:lumMod val="95000"/>
                  </a:schemeClr>
                </a:solidFill>
              </a:defRPr>
            </a:lvl3pPr>
            <a:lvl4pPr marL="1828754" indent="0">
              <a:buFont typeface="Arial" charset="0"/>
              <a:buNone/>
              <a:defRPr>
                <a:solidFill>
                  <a:schemeClr val="bg1">
                    <a:lumMod val="95000"/>
                  </a:schemeClr>
                </a:solidFill>
              </a:defRPr>
            </a:lvl4pPr>
            <a:lvl5pPr marL="2438339" indent="0">
              <a:buFont typeface="Arial" charset="0"/>
              <a:buNone/>
              <a:defRPr>
                <a:solidFill>
                  <a:schemeClr val="bg1">
                    <a:lumMod val="95000"/>
                  </a:schemeClr>
                </a:solidFill>
              </a:defRPr>
            </a:lvl5pPr>
          </a:lstStyle>
          <a:p>
            <a:pPr algn="ctr">
              <a:defRPr/>
            </a:pPr>
            <a:r>
              <a:rPr lang="en-US" dirty="0">
                <a:solidFill>
                  <a:schemeClr val="bg1"/>
                </a:solidFill>
              </a:rPr>
              <a:t>“Place Quote Here”</a:t>
            </a:r>
          </a:p>
        </p:txBody>
      </p:sp>
      <p:sp>
        <p:nvSpPr>
          <p:cNvPr id="8" name="Text Placeholder 7"/>
          <p:cNvSpPr>
            <a:spLocks noGrp="1"/>
          </p:cNvSpPr>
          <p:nvPr>
            <p:ph type="body" sz="quarter" idx="12" hasCustomPrompt="1"/>
          </p:nvPr>
        </p:nvSpPr>
        <p:spPr>
          <a:xfrm>
            <a:off x="4316400" y="4788439"/>
            <a:ext cx="3708400" cy="334564"/>
          </a:xfrm>
        </p:spPr>
        <p:txBody>
          <a:bodyPr anchor="ctr"/>
          <a:lstStyle>
            <a:lvl1pPr marL="0" marR="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1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–First and Last Name, Title</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11"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7906352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External_Divid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marR="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marL="0" marR="0" lvl="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Topic Divider</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1894670044"/>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External_Resource Link">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indent="0" algn="ctr">
              <a:buFontTx/>
              <a:buNone/>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lvl="0"/>
            <a:r>
              <a:rPr lang="en-US" dirty="0"/>
              <a:t>Resource Link</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1303153447"/>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cSld name="NI Conf 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87401" y="921221"/>
            <a:ext cx="10737849" cy="2498255"/>
          </a:xfrm>
        </p:spPr>
        <p:txBody>
          <a:bodyPr anchor="b">
            <a:normAutofit/>
          </a:bodyPr>
          <a:lstStyle>
            <a:lvl1pPr algn="ctr">
              <a:lnSpc>
                <a:spcPts val="4498"/>
              </a:lnSpc>
              <a:defRPr sz="4500" spc="-150">
                <a:solidFill>
                  <a:schemeClr val="tx2"/>
                </a:solidFill>
                <a:latin typeface="+mn-lt"/>
              </a:defRPr>
            </a:lvl1pPr>
          </a:lstStyle>
          <a:p>
            <a:r>
              <a:rPr lang="en-US" dirty="0"/>
              <a:t>Click to edit title</a:t>
            </a:r>
          </a:p>
        </p:txBody>
      </p:sp>
      <p:sp>
        <p:nvSpPr>
          <p:cNvPr id="3" name="Subtitle 2"/>
          <p:cNvSpPr>
            <a:spLocks noGrp="1"/>
          </p:cNvSpPr>
          <p:nvPr>
            <p:ph type="subTitle" idx="1" hasCustomPrompt="1"/>
          </p:nvPr>
        </p:nvSpPr>
        <p:spPr>
          <a:xfrm>
            <a:off x="787400" y="3634650"/>
            <a:ext cx="10737851" cy="771274"/>
          </a:xfrm>
        </p:spPr>
        <p:txBody>
          <a:bodyPr>
            <a:noAutofit/>
          </a:bodyPr>
          <a:lstStyle>
            <a:lvl1pPr marL="0" indent="0" algn="ctr">
              <a:buNone/>
              <a:defRPr sz="2300">
                <a:solidFill>
                  <a:schemeClr val="tx1">
                    <a:lumMod val="50000"/>
                    <a:lumOff val="50000"/>
                  </a:schemeClr>
                </a:solidFill>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a:t>Click to edit subtitle</a:t>
            </a:r>
          </a:p>
        </p:txBody>
      </p:sp>
    </p:spTree>
    <p:extLst>
      <p:ext uri="{BB962C8B-B14F-4D97-AF65-F5344CB8AC3E}">
        <p14:creationId xmlns:p14="http://schemas.microsoft.com/office/powerpoint/2010/main" val="252642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External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24590948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NI Conf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Master title style</a:t>
            </a:r>
          </a:p>
        </p:txBody>
      </p:sp>
      <p:sp>
        <p:nvSpPr>
          <p:cNvPr id="3" name="Content Placeholder 2"/>
          <p:cNvSpPr>
            <a:spLocks noGrp="1"/>
          </p:cNvSpPr>
          <p:nvPr>
            <p:ph idx="1" hasCustomPrompt="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421601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External_Title Slide w/o Subhea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815167"/>
          </a:xfrm>
        </p:spPr>
        <p:txBody>
          <a:bodyPr anchor="b"/>
          <a:lstStyle>
            <a:lvl1pPr algn="ctr">
              <a:defRPr sz="3733" baseline="0">
                <a:solidFill>
                  <a:schemeClr val="bg1"/>
                </a:solidFill>
              </a:defRPr>
            </a:lvl1pPr>
          </a:lstStyle>
          <a:p>
            <a:r>
              <a:rPr lang="en-US" dirty="0"/>
              <a:t>Presentation Title</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8"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2441803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External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633991390"/>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External_2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2901"/>
            <a:ext cx="10972800" cy="1103713"/>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463547"/>
            <a:ext cx="10972800" cy="4433476"/>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815297527"/>
      </p:ext>
    </p:extLst>
  </p:cSld>
  <p:clrMapOvr>
    <a:masterClrMapping/>
  </p:clrMapOvr>
  <p:extLst mod="1">
    <p:ext uri="{DCECCB84-F9BA-43D5-87BE-67443E8EF086}">
      <p15:sldGuideLst xmlns:p15="http://schemas.microsoft.com/office/powerpoint/2012/main">
        <p15:guide id="2" pos="2880">
          <p15:clr>
            <a:srgbClr val="FBAE40"/>
          </p15:clr>
        </p15:guide>
        <p15:guide id="3" orient="horz" pos="1620">
          <p15:clr>
            <a:srgbClr val="FBAE40"/>
          </p15:clr>
        </p15:guide>
        <p15:guide id="4" orient="horz" pos="8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External_1 Heading with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p:cNvSpPr>
          <p:nvPr>
            <p:ph idx="1" hasCustomPrompt="1"/>
          </p:nvPr>
        </p:nvSpPr>
        <p:spPr>
          <a:xfrm>
            <a:off x="605367" y="1366520"/>
            <a:ext cx="10972800" cy="427920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1" name="Text Placeholder 6"/>
          <p:cNvSpPr>
            <a:spLocks noGrp="1"/>
          </p:cNvSpPr>
          <p:nvPr>
            <p:ph type="body" sz="quarter" idx="10" hasCustomPrompt="1"/>
          </p:nvPr>
        </p:nvSpPr>
        <p:spPr>
          <a:xfrm>
            <a:off x="605368" y="975360"/>
            <a:ext cx="10972800" cy="365760"/>
          </a:xfrm>
        </p:spPr>
        <p:txBody>
          <a:bodyPr anchor="ctr"/>
          <a:lstStyle>
            <a:lvl1pPr marL="0" marR="0" indent="0" algn="l" defTabSz="1219170" rtl="0" eaLnBrk="1" fontAlgn="auto" latinLnBrk="0" hangingPunct="1">
              <a:lnSpc>
                <a:spcPct val="90000"/>
              </a:lnSpc>
              <a:spcBef>
                <a:spcPts val="1333"/>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26696915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External_2 Line Heading w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9335"/>
            <a:ext cx="10972800" cy="1097280"/>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833542"/>
            <a:ext cx="10972800" cy="399822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6" name="Text Placeholder 6"/>
          <p:cNvSpPr>
            <a:spLocks noGrp="1"/>
          </p:cNvSpPr>
          <p:nvPr>
            <p:ph type="body" sz="quarter" idx="10" hasCustomPrompt="1"/>
          </p:nvPr>
        </p:nvSpPr>
        <p:spPr>
          <a:xfrm>
            <a:off x="605368" y="1446615"/>
            <a:ext cx="10972800" cy="365760"/>
          </a:xfrm>
        </p:spPr>
        <p:txBody>
          <a:bodyPr anchor="ctr"/>
          <a:lstStyle>
            <a:lvl1pPr marL="0" marR="0" indent="0" algn="l" defTabSz="1219170" rtl="0" eaLnBrk="1" fontAlgn="auto" latinLnBrk="0" hangingPunct="1">
              <a:lnSpc>
                <a:spcPct val="90000"/>
              </a:lnSpc>
              <a:spcBef>
                <a:spcPts val="800"/>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970504590"/>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External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hasCustomPrompt="1"/>
          </p:nvPr>
        </p:nvSpPr>
        <p:spPr>
          <a:xfrm>
            <a:off x="605367" y="975361"/>
            <a:ext cx="5389033" cy="5201073"/>
          </a:xfrm>
        </p:spPr>
        <p:txBody>
          <a:bodyPr vert="horz" lIns="0" tIns="45717" rIns="0" bIns="45717" rtlCol="0">
            <a:noAutofit/>
          </a:bodyPr>
          <a:lstStyle>
            <a:lvl1pPr>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p:txBody>
      </p:sp>
      <p:sp>
        <p:nvSpPr>
          <p:cNvPr id="4" name="Content Placeholder 3"/>
          <p:cNvSpPr>
            <a:spLocks noGrp="1"/>
          </p:cNvSpPr>
          <p:nvPr>
            <p:ph sz="half" idx="2" hasCustomPrompt="1"/>
          </p:nvPr>
        </p:nvSpPr>
        <p:spPr>
          <a:xfrm>
            <a:off x="6197600" y="975361"/>
            <a:ext cx="5389033" cy="5201073"/>
          </a:xfrm>
        </p:spPr>
        <p:txBody>
          <a:bodyPr vert="horz" lIns="0" tIns="45717" rIns="0" bIns="45717" rtlCol="0">
            <a:noAutofit/>
          </a:bodyPr>
          <a:lstStyle>
            <a:lvl1pPr marL="0" indent="0">
              <a:buNone/>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2182028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7" y="1013460"/>
            <a:ext cx="6705600" cy="4884331"/>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0">
              <a:lnSpc>
                <a:spcPct val="90000"/>
              </a:lnSpc>
            </a:pPr>
            <a:endParaRPr lang="en-US" dirty="0"/>
          </a:p>
        </p:txBody>
      </p:sp>
      <p:sp>
        <p:nvSpPr>
          <p:cNvPr id="12" name="Picture Placeholder 11"/>
          <p:cNvSpPr>
            <a:spLocks noGrp="1"/>
          </p:cNvSpPr>
          <p:nvPr>
            <p:ph type="pic" sz="quarter" idx="10" hasCustomPrompt="1"/>
          </p:nvPr>
        </p:nvSpPr>
        <p:spPr>
          <a:xfrm>
            <a:off x="7626219" y="-11475"/>
            <a:ext cx="4572000" cy="6869475"/>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418238977"/>
      </p:ext>
    </p:extLst>
  </p:cSld>
  <p:clrMapOvr>
    <a:masterClrMapping/>
  </p:clrMapOvr>
  <p:extLst mod="1">
    <p:ext uri="{DCECCB84-F9BA-43D5-87BE-67443E8EF086}">
      <p15:sldGuideLst xmlns:p15="http://schemas.microsoft.com/office/powerpoint/2012/main">
        <p15:guide id="2" pos="29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5367" y="365760"/>
            <a:ext cx="10972800" cy="609600"/>
          </a:xfrm>
          <a:prstGeom prst="rect">
            <a:avLst/>
          </a:prstGeom>
        </p:spPr>
        <p:txBody>
          <a:bodyPr vert="horz" lIns="0" tIns="45720" rIns="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5367" y="975360"/>
            <a:ext cx="10972800" cy="4896272"/>
          </a:xfrm>
          <a:prstGeom prst="rect">
            <a:avLst/>
          </a:prstGeom>
        </p:spPr>
        <p:txBody>
          <a:bodyPr vert="horz" lIns="0" tIns="45717" rIns="0" bIns="45717" rtlCol="0">
            <a:noAutofit/>
          </a:body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p:nvPicPr>
        <p:blipFill>
          <a:blip r:embed="rId2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4" name="Rectangle 13"/>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latin typeface="+mn-lt"/>
            </a:endParaRPr>
          </a:p>
        </p:txBody>
      </p:sp>
    </p:spTree>
    <p:extLst>
      <p:ext uri="{BB962C8B-B14F-4D97-AF65-F5344CB8AC3E}">
        <p14:creationId xmlns:p14="http://schemas.microsoft.com/office/powerpoint/2010/main" val="302682107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Lst>
  <p:txStyles>
    <p:titleStyle>
      <a:lvl1pPr algn="l" defTabSz="1219170" rtl="0" eaLnBrk="1" latinLnBrk="0" hangingPunct="1">
        <a:lnSpc>
          <a:spcPct val="90000"/>
        </a:lnSpc>
        <a:spcBef>
          <a:spcPct val="0"/>
        </a:spcBef>
        <a:buNone/>
        <a:defRPr sz="3200" b="0" i="0" kern="1000" spc="0" baseline="0">
          <a:solidFill>
            <a:schemeClr val="bg2">
              <a:lumMod val="25000"/>
            </a:schemeClr>
          </a:solidFill>
          <a:latin typeface="+mn-lt"/>
          <a:ea typeface="Arial" charset="0"/>
          <a:cs typeface="Arial" charset="0"/>
        </a:defRPr>
      </a:lvl1pPr>
    </p:titleStyle>
    <p:body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6">
          <p15:clr>
            <a:srgbClr val="F26B43"/>
          </p15:clr>
        </p15:guide>
        <p15:guide id="3" pos="5473">
          <p15:clr>
            <a:srgbClr val="F26B43"/>
          </p15:clr>
        </p15:guide>
        <p15:guide id="4" orient="horz" pos="378">
          <p15:clr>
            <a:srgbClr val="F26B43"/>
          </p15:clr>
        </p15:guide>
        <p15:guide id="5" orient="horz" pos="630">
          <p15:clr>
            <a:srgbClr val="F26B43"/>
          </p15:clr>
        </p15:guide>
        <p15:guide id="6" orient="horz" pos="2774">
          <p15:clr>
            <a:srgbClr val="F26B43"/>
          </p15:clr>
        </p15:guide>
        <p15:guide id="7" orient="horz" pos="3118">
          <p15:clr>
            <a:srgbClr val="F26B43"/>
          </p15:clr>
        </p15:guide>
        <p15:guide id="8" orient="horz" pos="29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1.xml"/><Relationship Id="rId13" Type="http://schemas.openxmlformats.org/officeDocument/2006/relationships/image" Target="../media/image8.png"/><Relationship Id="rId3" Type="http://schemas.openxmlformats.org/officeDocument/2006/relationships/tags" Target="../tags/tag4.xml"/><Relationship Id="rId7" Type="http://schemas.openxmlformats.org/officeDocument/2006/relationships/slideLayout" Target="../slideLayouts/slideLayout20.xml"/><Relationship Id="rId12" Type="http://schemas.openxmlformats.org/officeDocument/2006/relationships/image" Target="../media/image7.jpeg"/><Relationship Id="rId2" Type="http://schemas.openxmlformats.org/officeDocument/2006/relationships/tags" Target="../tags/tag3.xml"/><Relationship Id="rId16" Type="http://schemas.openxmlformats.org/officeDocument/2006/relationships/image" Target="../media/image11.pn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image" Target="../media/image6.jpeg"/><Relationship Id="rId5" Type="http://schemas.openxmlformats.org/officeDocument/2006/relationships/tags" Target="../tags/tag6.xml"/><Relationship Id="rId15" Type="http://schemas.openxmlformats.org/officeDocument/2006/relationships/image" Target="../media/image10.png"/><Relationship Id="rId10" Type="http://schemas.openxmlformats.org/officeDocument/2006/relationships/image" Target="../media/image5.jpeg"/><Relationship Id="rId4" Type="http://schemas.openxmlformats.org/officeDocument/2006/relationships/tags" Target="../tags/tag5.xml"/><Relationship Id="rId9" Type="http://schemas.openxmlformats.org/officeDocument/2006/relationships/image" Target="../media/image4.jpeg"/><Relationship Id="rId1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Introduction to the Distributed Control and Automation Framework (DCAF)</a:t>
            </a:r>
            <a:br>
              <a:rPr lang="en-US" dirty="0"/>
            </a:br>
            <a:endParaRPr lang="en-US" dirty="0"/>
          </a:p>
        </p:txBody>
      </p:sp>
      <p:sp>
        <p:nvSpPr>
          <p:cNvPr id="4" name="Text Placeholder 3">
            <a:extLst>
              <a:ext uri="{FF2B5EF4-FFF2-40B4-BE49-F238E27FC236}">
                <a16:creationId xmlns:a16="http://schemas.microsoft.com/office/drawing/2014/main" id="{4A29B033-51CE-4B4D-85CA-B1DB9F1AD7B1}"/>
              </a:ext>
            </a:extLst>
          </p:cNvPr>
          <p:cNvSpPr>
            <a:spLocks noGrp="1"/>
          </p:cNvSpPr>
          <p:nvPr>
            <p:ph type="body" sz="quarter" idx="12"/>
          </p:nvPr>
        </p:nvSpPr>
        <p:spPr/>
        <p:txBody>
          <a:bodyPr/>
          <a:lstStyle/>
          <a:p>
            <a:r>
              <a:rPr lang="en-US" dirty="0"/>
              <a:t>Benjamin </a:t>
            </a:r>
            <a:r>
              <a:rPr lang="en-US" dirty="0" err="1"/>
              <a:t>Celis</a:t>
            </a:r>
            <a:r>
              <a:rPr lang="en-US" dirty="0"/>
              <a:t>, Simon Perez Santa Maria</a:t>
            </a:r>
          </a:p>
          <a:p>
            <a:endParaRPr lang="en-US" dirty="0"/>
          </a:p>
        </p:txBody>
      </p:sp>
      <p:sp>
        <p:nvSpPr>
          <p:cNvPr id="5" name="Text Placeholder 4">
            <a:extLst>
              <a:ext uri="{FF2B5EF4-FFF2-40B4-BE49-F238E27FC236}">
                <a16:creationId xmlns:a16="http://schemas.microsoft.com/office/drawing/2014/main" id="{FE7D1429-C89F-4E9E-A224-17476C227809}"/>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528945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Example: Temperature Controller</a:t>
            </a:r>
          </a:p>
        </p:txBody>
      </p:sp>
      <p:sp>
        <p:nvSpPr>
          <p:cNvPr id="5" name="Rounded Rectangle 4"/>
          <p:cNvSpPr/>
          <p:nvPr/>
        </p:nvSpPr>
        <p:spPr>
          <a:xfrm>
            <a:off x="2248250" y="1106921"/>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HMI</a:t>
            </a:r>
          </a:p>
        </p:txBody>
      </p:sp>
      <p:sp>
        <p:nvSpPr>
          <p:cNvPr id="6" name="Rounded Rectangle 5"/>
          <p:cNvSpPr/>
          <p:nvPr/>
        </p:nvSpPr>
        <p:spPr>
          <a:xfrm>
            <a:off x="2248250" y="2183474"/>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I/O Module</a:t>
            </a:r>
          </a:p>
        </p:txBody>
      </p:sp>
      <p:sp>
        <p:nvSpPr>
          <p:cNvPr id="7" name="Rounded Rectangle 6"/>
          <p:cNvSpPr/>
          <p:nvPr/>
        </p:nvSpPr>
        <p:spPr>
          <a:xfrm>
            <a:off x="2248250" y="3237725"/>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Modbus</a:t>
            </a:r>
          </a:p>
        </p:txBody>
      </p:sp>
      <p:sp>
        <p:nvSpPr>
          <p:cNvPr id="8" name="Rounded Rectangle 7"/>
          <p:cNvSpPr/>
          <p:nvPr/>
        </p:nvSpPr>
        <p:spPr>
          <a:xfrm>
            <a:off x="5016617" y="2172323"/>
            <a:ext cx="1828800"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PID</a:t>
            </a:r>
          </a:p>
        </p:txBody>
      </p:sp>
      <p:sp>
        <p:nvSpPr>
          <p:cNvPr id="9" name="Rounded Rectangle 8"/>
          <p:cNvSpPr/>
          <p:nvPr/>
        </p:nvSpPr>
        <p:spPr>
          <a:xfrm>
            <a:off x="7524926" y="1194793"/>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HMI</a:t>
            </a:r>
          </a:p>
        </p:txBody>
      </p:sp>
      <p:sp>
        <p:nvSpPr>
          <p:cNvPr id="10" name="Rounded Rectangle 9"/>
          <p:cNvSpPr/>
          <p:nvPr/>
        </p:nvSpPr>
        <p:spPr>
          <a:xfrm>
            <a:off x="7524926" y="2174314"/>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I/O Module</a:t>
            </a:r>
          </a:p>
        </p:txBody>
      </p:sp>
      <p:sp>
        <p:nvSpPr>
          <p:cNvPr id="11" name="Rounded Rectangle 10"/>
          <p:cNvSpPr/>
          <p:nvPr/>
        </p:nvSpPr>
        <p:spPr>
          <a:xfrm>
            <a:off x="7524926" y="3237724"/>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Modbus</a:t>
            </a:r>
          </a:p>
        </p:txBody>
      </p:sp>
      <p:sp>
        <p:nvSpPr>
          <p:cNvPr id="12" name="Rounded Rectangle 11"/>
          <p:cNvSpPr/>
          <p:nvPr/>
        </p:nvSpPr>
        <p:spPr>
          <a:xfrm>
            <a:off x="7524926" y="4244402"/>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TDMS Log</a:t>
            </a:r>
          </a:p>
        </p:txBody>
      </p:sp>
      <p:cxnSp>
        <p:nvCxnSpPr>
          <p:cNvPr id="14" name="Straight Arrow Connector 13"/>
          <p:cNvCxnSpPr>
            <a:stCxn id="5" idx="3"/>
          </p:cNvCxnSpPr>
          <p:nvPr/>
        </p:nvCxnSpPr>
        <p:spPr>
          <a:xfrm>
            <a:off x="4077050" y="1492815"/>
            <a:ext cx="939567" cy="8724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a:stCxn id="7" idx="3"/>
          </p:cNvCxnSpPr>
          <p:nvPr/>
        </p:nvCxnSpPr>
        <p:spPr>
          <a:xfrm flipV="1">
            <a:off x="4077050" y="2751164"/>
            <a:ext cx="939567" cy="8724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6" idx="3"/>
            <a:endCxn id="8" idx="1"/>
          </p:cNvCxnSpPr>
          <p:nvPr/>
        </p:nvCxnSpPr>
        <p:spPr>
          <a:xfrm flipV="1">
            <a:off x="4077050" y="2558217"/>
            <a:ext cx="939567" cy="111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p:cNvCxnSpPr>
            <a:stCxn id="8" idx="3"/>
            <a:endCxn id="9" idx="1"/>
          </p:cNvCxnSpPr>
          <p:nvPr/>
        </p:nvCxnSpPr>
        <p:spPr>
          <a:xfrm flipV="1">
            <a:off x="6845417" y="1580687"/>
            <a:ext cx="679509" cy="9775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p:cNvCxnSpPr>
            <a:stCxn id="8" idx="3"/>
            <a:endCxn id="10" idx="1"/>
          </p:cNvCxnSpPr>
          <p:nvPr/>
        </p:nvCxnSpPr>
        <p:spPr>
          <a:xfrm>
            <a:off x="6845417" y="2558217"/>
            <a:ext cx="679509" cy="19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p:cNvCxnSpPr>
            <a:stCxn id="8" idx="3"/>
            <a:endCxn id="11" idx="1"/>
          </p:cNvCxnSpPr>
          <p:nvPr/>
        </p:nvCxnSpPr>
        <p:spPr>
          <a:xfrm>
            <a:off x="6845417" y="2558217"/>
            <a:ext cx="679509" cy="1065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p:cNvCxnSpPr>
            <a:stCxn id="8" idx="3"/>
          </p:cNvCxnSpPr>
          <p:nvPr/>
        </p:nvCxnSpPr>
        <p:spPr>
          <a:xfrm>
            <a:off x="6845417" y="2558217"/>
            <a:ext cx="679509" cy="180562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3" name="Rounded Rectangle 42"/>
          <p:cNvSpPr/>
          <p:nvPr/>
        </p:nvSpPr>
        <p:spPr>
          <a:xfrm>
            <a:off x="2248250" y="5341368"/>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 Module</a:t>
            </a:r>
          </a:p>
        </p:txBody>
      </p:sp>
      <p:sp>
        <p:nvSpPr>
          <p:cNvPr id="49" name="Rounded Rectangle 48"/>
          <p:cNvSpPr/>
          <p:nvPr/>
        </p:nvSpPr>
        <p:spPr>
          <a:xfrm>
            <a:off x="5016617" y="5341368"/>
            <a:ext cx="1828800"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 Module</a:t>
            </a:r>
          </a:p>
        </p:txBody>
      </p:sp>
      <p:sp>
        <p:nvSpPr>
          <p:cNvPr id="50" name="Rounded Rectangle 49"/>
          <p:cNvSpPr/>
          <p:nvPr/>
        </p:nvSpPr>
        <p:spPr>
          <a:xfrm>
            <a:off x="7524926" y="5341368"/>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 Module</a:t>
            </a:r>
          </a:p>
        </p:txBody>
      </p:sp>
      <p:sp>
        <p:nvSpPr>
          <p:cNvPr id="34" name="Rounded Rectangle 33"/>
          <p:cNvSpPr/>
          <p:nvPr/>
        </p:nvSpPr>
        <p:spPr>
          <a:xfrm>
            <a:off x="5016617" y="3248875"/>
            <a:ext cx="1828800"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Alarms</a:t>
            </a:r>
          </a:p>
        </p:txBody>
      </p:sp>
      <p:cxnSp>
        <p:nvCxnSpPr>
          <p:cNvPr id="19" name="Straight Arrow Connector 18"/>
          <p:cNvCxnSpPr>
            <a:stCxn id="34" idx="3"/>
            <a:endCxn id="9" idx="1"/>
          </p:cNvCxnSpPr>
          <p:nvPr/>
        </p:nvCxnSpPr>
        <p:spPr>
          <a:xfrm flipV="1">
            <a:off x="6845417" y="1580687"/>
            <a:ext cx="679509" cy="20540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34" idx="3"/>
            <a:endCxn id="10" idx="1"/>
          </p:cNvCxnSpPr>
          <p:nvPr/>
        </p:nvCxnSpPr>
        <p:spPr>
          <a:xfrm flipV="1">
            <a:off x="6845417" y="2560208"/>
            <a:ext cx="679509" cy="10745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34" idx="3"/>
            <a:endCxn id="11" idx="1"/>
          </p:cNvCxnSpPr>
          <p:nvPr/>
        </p:nvCxnSpPr>
        <p:spPr>
          <a:xfrm flipV="1">
            <a:off x="6845417" y="3623618"/>
            <a:ext cx="679509" cy="111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34" idx="3"/>
            <a:endCxn id="12" idx="1"/>
          </p:cNvCxnSpPr>
          <p:nvPr/>
        </p:nvCxnSpPr>
        <p:spPr>
          <a:xfrm>
            <a:off x="6845417" y="3634769"/>
            <a:ext cx="679509" cy="9955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6" idx="3"/>
          </p:cNvCxnSpPr>
          <p:nvPr/>
        </p:nvCxnSpPr>
        <p:spPr>
          <a:xfrm>
            <a:off x="4077050" y="2569368"/>
            <a:ext cx="1015068" cy="9775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7" idx="3"/>
            <a:endCxn id="34" idx="1"/>
          </p:cNvCxnSpPr>
          <p:nvPr/>
        </p:nvCxnSpPr>
        <p:spPr>
          <a:xfrm>
            <a:off x="4077050" y="3623619"/>
            <a:ext cx="939567" cy="111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Elbow Connector 51"/>
          <p:cNvCxnSpPr>
            <a:cxnSpLocks/>
          </p:cNvCxnSpPr>
          <p:nvPr/>
        </p:nvCxnSpPr>
        <p:spPr>
          <a:xfrm>
            <a:off x="4207079" y="2571359"/>
            <a:ext cx="3447876" cy="2257064"/>
          </a:xfrm>
          <a:prstGeom prst="bentConnector3">
            <a:avLst>
              <a:gd name="adj1" fmla="val 16910"/>
            </a:avLst>
          </a:prstGeom>
          <a:ln>
            <a:solidFill>
              <a:schemeClr val="accent4">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5" name="Elbow Connector 54"/>
          <p:cNvCxnSpPr/>
          <p:nvPr/>
        </p:nvCxnSpPr>
        <p:spPr>
          <a:xfrm>
            <a:off x="4263705" y="3636077"/>
            <a:ext cx="3485626" cy="1273559"/>
          </a:xfrm>
          <a:prstGeom prst="bentConnector3">
            <a:avLst>
              <a:gd name="adj1" fmla="val 10048"/>
            </a:avLst>
          </a:prstGeom>
          <a:ln>
            <a:solidFill>
              <a:schemeClr val="accent4">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994B8D03-B245-49FA-A61B-295A7A1BF8B9}"/>
              </a:ext>
            </a:extLst>
          </p:cNvPr>
          <p:cNvCxnSpPr/>
          <p:nvPr/>
        </p:nvCxnSpPr>
        <p:spPr>
          <a:xfrm>
            <a:off x="4495800" y="975360"/>
            <a:ext cx="0" cy="5512526"/>
          </a:xfrm>
          <a:prstGeom prst="line">
            <a:avLst/>
          </a:prstGeom>
          <a:ln w="12700">
            <a:solidFill>
              <a:schemeClr val="bg2">
                <a:lumMod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705F11E-B347-4C16-AE13-78ABBF0026D6}"/>
              </a:ext>
            </a:extLst>
          </p:cNvPr>
          <p:cNvCxnSpPr/>
          <p:nvPr/>
        </p:nvCxnSpPr>
        <p:spPr>
          <a:xfrm>
            <a:off x="7217228" y="975360"/>
            <a:ext cx="0" cy="5512526"/>
          </a:xfrm>
          <a:prstGeom prst="line">
            <a:avLst/>
          </a:prstGeom>
          <a:ln w="12700">
            <a:solidFill>
              <a:schemeClr val="bg2">
                <a:lumMod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603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DCAF Engine</a:t>
            </a:r>
          </a:p>
        </p:txBody>
      </p:sp>
      <p:sp>
        <p:nvSpPr>
          <p:cNvPr id="4" name="Rounded Rectangle 3"/>
          <p:cNvSpPr/>
          <p:nvPr/>
        </p:nvSpPr>
        <p:spPr>
          <a:xfrm>
            <a:off x="3071770" y="4218467"/>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5" name="Rounded Rectangle 4"/>
          <p:cNvSpPr/>
          <p:nvPr/>
        </p:nvSpPr>
        <p:spPr>
          <a:xfrm>
            <a:off x="5181599" y="4218466"/>
            <a:ext cx="1828800"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6" name="Rounded Rectangle 5"/>
          <p:cNvSpPr/>
          <p:nvPr/>
        </p:nvSpPr>
        <p:spPr>
          <a:xfrm>
            <a:off x="7316596" y="4218466"/>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7" name="Rounded Rectangle 6"/>
          <p:cNvSpPr/>
          <p:nvPr/>
        </p:nvSpPr>
        <p:spPr>
          <a:xfrm>
            <a:off x="3013046" y="2744101"/>
            <a:ext cx="6165907" cy="771787"/>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2" name="Up Arrow 11"/>
          <p:cNvSpPr/>
          <p:nvPr/>
        </p:nvSpPr>
        <p:spPr>
          <a:xfrm>
            <a:off x="3799048" y="3537581"/>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Up Arrow 12"/>
          <p:cNvSpPr/>
          <p:nvPr/>
        </p:nvSpPr>
        <p:spPr>
          <a:xfrm rot="10800000">
            <a:off x="8078104" y="3530351"/>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Up Arrow 9"/>
          <p:cNvSpPr/>
          <p:nvPr/>
        </p:nvSpPr>
        <p:spPr>
          <a:xfrm rot="10800000">
            <a:off x="5431986" y="3537581"/>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Up Arrow 10"/>
          <p:cNvSpPr/>
          <p:nvPr/>
        </p:nvSpPr>
        <p:spPr>
          <a:xfrm>
            <a:off x="6319330" y="3515888"/>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0450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2216213" y="2677886"/>
            <a:ext cx="7162800" cy="2590800"/>
          </a:xfrm>
          <a:prstGeom prst="roundRect">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DCAF Engine</a:t>
            </a:r>
          </a:p>
        </p:txBody>
      </p:sp>
      <p:sp>
        <p:nvSpPr>
          <p:cNvPr id="4" name="Rounded Rectangle 3"/>
          <p:cNvSpPr/>
          <p:nvPr/>
        </p:nvSpPr>
        <p:spPr>
          <a:xfrm>
            <a:off x="2904112" y="3042810"/>
            <a:ext cx="1353312"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5" name="Rounded Rectangle 4"/>
          <p:cNvSpPr/>
          <p:nvPr/>
        </p:nvSpPr>
        <p:spPr>
          <a:xfrm>
            <a:off x="5013941" y="3042809"/>
            <a:ext cx="1353312"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6" name="Rounded Rectangle 5"/>
          <p:cNvSpPr/>
          <p:nvPr/>
        </p:nvSpPr>
        <p:spPr>
          <a:xfrm>
            <a:off x="7464623" y="3042809"/>
            <a:ext cx="1353312"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7" name="Rounded Rectangle 6"/>
          <p:cNvSpPr/>
          <p:nvPr/>
        </p:nvSpPr>
        <p:spPr>
          <a:xfrm>
            <a:off x="2216213" y="1796143"/>
            <a:ext cx="7162799" cy="544088"/>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Tag Bus</a:t>
            </a:r>
          </a:p>
        </p:txBody>
      </p:sp>
      <p:sp>
        <p:nvSpPr>
          <p:cNvPr id="13" name="Rounded Rectangle 12"/>
          <p:cNvSpPr/>
          <p:nvPr/>
        </p:nvSpPr>
        <p:spPr>
          <a:xfrm>
            <a:off x="605367" y="3042809"/>
            <a:ext cx="1353312" cy="771787"/>
          </a:xfrm>
          <a:prstGeom prst="roundRect">
            <a:avLst/>
          </a:prstGeom>
          <a:solidFill>
            <a:schemeClr val="bg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Init</a:t>
            </a:r>
            <a:endParaRPr lang="en-US" dirty="0"/>
          </a:p>
        </p:txBody>
      </p:sp>
      <p:sp>
        <p:nvSpPr>
          <p:cNvPr id="14" name="Rounded Rectangle 13"/>
          <p:cNvSpPr/>
          <p:nvPr/>
        </p:nvSpPr>
        <p:spPr>
          <a:xfrm>
            <a:off x="9669220" y="3035579"/>
            <a:ext cx="1353312" cy="771787"/>
          </a:xfrm>
          <a:prstGeom prst="roundRect">
            <a:avLst/>
          </a:prstGeom>
          <a:solidFill>
            <a:schemeClr val="bg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Close</a:t>
            </a:r>
          </a:p>
        </p:txBody>
      </p:sp>
      <p:sp>
        <p:nvSpPr>
          <p:cNvPr id="15" name="Rounded Rectangle 14"/>
          <p:cNvSpPr/>
          <p:nvPr/>
        </p:nvSpPr>
        <p:spPr>
          <a:xfrm>
            <a:off x="2904112" y="4207582"/>
            <a:ext cx="1353312"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16" name="Rounded Rectangle 15"/>
          <p:cNvSpPr/>
          <p:nvPr/>
        </p:nvSpPr>
        <p:spPr>
          <a:xfrm>
            <a:off x="5013941" y="4207581"/>
            <a:ext cx="1353312"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17" name="Rounded Rectangle 16"/>
          <p:cNvSpPr/>
          <p:nvPr/>
        </p:nvSpPr>
        <p:spPr>
          <a:xfrm>
            <a:off x="7431967" y="4207581"/>
            <a:ext cx="1353312"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18" name="Rounded Rectangle 17"/>
          <p:cNvSpPr/>
          <p:nvPr/>
        </p:nvSpPr>
        <p:spPr>
          <a:xfrm>
            <a:off x="605367" y="4207581"/>
            <a:ext cx="1353312" cy="771787"/>
          </a:xfrm>
          <a:prstGeom prst="roundRect">
            <a:avLst/>
          </a:prstGeom>
          <a:solidFill>
            <a:schemeClr val="bg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Init</a:t>
            </a:r>
            <a:endParaRPr lang="en-US" dirty="0"/>
          </a:p>
        </p:txBody>
      </p:sp>
      <p:sp>
        <p:nvSpPr>
          <p:cNvPr id="19" name="Rounded Rectangle 18"/>
          <p:cNvSpPr/>
          <p:nvPr/>
        </p:nvSpPr>
        <p:spPr>
          <a:xfrm>
            <a:off x="9669220" y="4200351"/>
            <a:ext cx="1353312" cy="771787"/>
          </a:xfrm>
          <a:prstGeom prst="roundRect">
            <a:avLst/>
          </a:prstGeom>
          <a:solidFill>
            <a:schemeClr val="bg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Close</a:t>
            </a:r>
          </a:p>
        </p:txBody>
      </p:sp>
      <p:cxnSp>
        <p:nvCxnSpPr>
          <p:cNvPr id="21" name="Elbow Connector 20"/>
          <p:cNvCxnSpPr>
            <a:stCxn id="4" idx="3"/>
          </p:cNvCxnSpPr>
          <p:nvPr/>
        </p:nvCxnSpPr>
        <p:spPr>
          <a:xfrm flipV="1">
            <a:off x="4257424" y="2340231"/>
            <a:ext cx="114160" cy="1088473"/>
          </a:xfrm>
          <a:prstGeom prst="bentConnector2">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28" name="Elbow Connector 27"/>
          <p:cNvCxnSpPr>
            <a:stCxn id="15" idx="3"/>
          </p:cNvCxnSpPr>
          <p:nvPr/>
        </p:nvCxnSpPr>
        <p:spPr>
          <a:xfrm flipV="1">
            <a:off x="4257424" y="2340231"/>
            <a:ext cx="353646" cy="2253245"/>
          </a:xfrm>
          <a:prstGeom prst="bentConnector2">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30" name="Elbow Connector 29"/>
          <p:cNvCxnSpPr>
            <a:endCxn id="5" idx="1"/>
          </p:cNvCxnSpPr>
          <p:nvPr/>
        </p:nvCxnSpPr>
        <p:spPr>
          <a:xfrm rot="16200000" flipH="1">
            <a:off x="4360798" y="2775560"/>
            <a:ext cx="1088472" cy="217814"/>
          </a:xfrm>
          <a:prstGeom prst="bentConnector2">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34" name="Elbow Connector 33"/>
          <p:cNvCxnSpPr>
            <a:stCxn id="16" idx="3"/>
          </p:cNvCxnSpPr>
          <p:nvPr/>
        </p:nvCxnSpPr>
        <p:spPr>
          <a:xfrm flipV="1">
            <a:off x="6367253" y="2340231"/>
            <a:ext cx="540703" cy="2253244"/>
          </a:xfrm>
          <a:prstGeom prst="bentConnector2">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36" name="Elbow Connector 35"/>
          <p:cNvCxnSpPr>
            <a:stCxn id="5" idx="3"/>
          </p:cNvCxnSpPr>
          <p:nvPr/>
        </p:nvCxnSpPr>
        <p:spPr>
          <a:xfrm>
            <a:off x="6367253" y="3428703"/>
            <a:ext cx="257534" cy="555468"/>
          </a:xfrm>
          <a:prstGeom prst="bentConnector2">
            <a:avLst/>
          </a:prstGeom>
          <a:ln w="57150"/>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H="1">
            <a:off x="4872327" y="3984171"/>
            <a:ext cx="1752460" cy="0"/>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42" name="Elbow Connector 41"/>
          <p:cNvCxnSpPr>
            <a:endCxn id="16" idx="1"/>
          </p:cNvCxnSpPr>
          <p:nvPr/>
        </p:nvCxnSpPr>
        <p:spPr>
          <a:xfrm rot="16200000" flipH="1">
            <a:off x="4643925" y="4223459"/>
            <a:ext cx="609304" cy="130728"/>
          </a:xfrm>
          <a:prstGeom prst="bentConnector2">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44" name="Elbow Connector 43"/>
          <p:cNvCxnSpPr>
            <a:endCxn id="6" idx="1"/>
          </p:cNvCxnSpPr>
          <p:nvPr/>
        </p:nvCxnSpPr>
        <p:spPr>
          <a:xfrm rot="16200000" flipH="1">
            <a:off x="6712811" y="2676891"/>
            <a:ext cx="1077586" cy="426038"/>
          </a:xfrm>
          <a:prstGeom prst="bentConnector2">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46" name="Elbow Connector 45"/>
          <p:cNvCxnSpPr>
            <a:endCxn id="17" idx="1"/>
          </p:cNvCxnSpPr>
          <p:nvPr/>
        </p:nvCxnSpPr>
        <p:spPr>
          <a:xfrm rot="16200000" flipH="1">
            <a:off x="6108653" y="3270161"/>
            <a:ext cx="2253244" cy="393383"/>
          </a:xfrm>
          <a:prstGeom prst="bentConnector2">
            <a:avLst/>
          </a:prstGeom>
          <a:ln w="5715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696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160DA-AEBE-4BB2-861C-7A500CFCD6C4}"/>
              </a:ext>
            </a:extLst>
          </p:cNvPr>
          <p:cNvSpPr>
            <a:spLocks noGrp="1"/>
          </p:cNvSpPr>
          <p:nvPr>
            <p:ph type="title"/>
          </p:nvPr>
        </p:nvSpPr>
        <p:spPr/>
        <p:txBody>
          <a:bodyPr/>
          <a:lstStyle/>
          <a:p>
            <a:r>
              <a:rPr lang="en-US" dirty="0"/>
              <a:t>DCAF Engine</a:t>
            </a:r>
          </a:p>
        </p:txBody>
      </p:sp>
      <p:sp>
        <p:nvSpPr>
          <p:cNvPr id="11" name="Content Placeholder 10"/>
          <p:cNvSpPr>
            <a:spLocks noGrp="1"/>
          </p:cNvSpPr>
          <p:nvPr>
            <p:ph sz="half" idx="1"/>
          </p:nvPr>
        </p:nvSpPr>
        <p:spPr/>
        <p:txBody>
          <a:bodyPr>
            <a:normAutofit lnSpcReduction="10000"/>
          </a:bodyPr>
          <a:lstStyle/>
          <a:p>
            <a:pPr marL="0" indent="0">
              <a:buNone/>
            </a:pPr>
            <a:r>
              <a:rPr lang="en-US" sz="3200" spc="-100" dirty="0">
                <a:solidFill>
                  <a:schemeClr val="accent1"/>
                </a:solidFill>
                <a:ea typeface="+mj-ea"/>
              </a:rPr>
              <a:t>Tags</a:t>
            </a:r>
          </a:p>
          <a:p>
            <a:r>
              <a:rPr lang="en-US" dirty="0"/>
              <a:t>Engine Scope</a:t>
            </a:r>
          </a:p>
          <a:p>
            <a:r>
              <a:rPr lang="en-US" dirty="0"/>
              <a:t>Have Data Type</a:t>
            </a:r>
          </a:p>
          <a:p>
            <a:r>
              <a:rPr lang="en-US" dirty="0"/>
              <a:t>Unique Name</a:t>
            </a:r>
          </a:p>
          <a:p>
            <a:r>
              <a:rPr lang="en-US" dirty="0"/>
              <a:t>Only one writer </a:t>
            </a:r>
          </a:p>
          <a:p>
            <a:r>
              <a:rPr lang="en-US" dirty="0"/>
              <a:t>Multiple readers</a:t>
            </a:r>
          </a:p>
          <a:p>
            <a:endParaRPr lang="en-US" dirty="0"/>
          </a:p>
          <a:p>
            <a:pPr marL="0" indent="0">
              <a:buNone/>
            </a:pPr>
            <a:r>
              <a:rPr lang="en-US" sz="3200" spc="-100" dirty="0">
                <a:solidFill>
                  <a:schemeClr val="accent1"/>
                </a:solidFill>
              </a:rPr>
              <a:t>Channels</a:t>
            </a:r>
          </a:p>
          <a:p>
            <a:r>
              <a:rPr lang="en-US" dirty="0"/>
              <a:t>Module Scope</a:t>
            </a:r>
          </a:p>
          <a:p>
            <a:r>
              <a:rPr lang="en-US" dirty="0"/>
              <a:t>Have Data Type</a:t>
            </a:r>
          </a:p>
          <a:p>
            <a:r>
              <a:rPr lang="en-US" dirty="0"/>
              <a:t>Unique Name</a:t>
            </a:r>
          </a:p>
          <a:p>
            <a:r>
              <a:rPr lang="en-US" dirty="0"/>
              <a:t>Have Flow Direction</a:t>
            </a:r>
          </a:p>
          <a:p>
            <a:pPr marL="0" indent="0">
              <a:buNone/>
            </a:pPr>
            <a:endParaRPr lang="en-US" dirty="0"/>
          </a:p>
          <a:p>
            <a:endParaRPr lang="en-US" dirty="0"/>
          </a:p>
        </p:txBody>
      </p:sp>
      <p:sp>
        <p:nvSpPr>
          <p:cNvPr id="5" name="Rounded Rectangle 4"/>
          <p:cNvSpPr/>
          <p:nvPr/>
        </p:nvSpPr>
        <p:spPr>
          <a:xfrm>
            <a:off x="6734025" y="3979539"/>
            <a:ext cx="4259075" cy="1705956"/>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bg1"/>
                </a:solidFill>
              </a:rPr>
              <a:t>Input Module</a:t>
            </a:r>
          </a:p>
        </p:txBody>
      </p:sp>
      <p:sp>
        <p:nvSpPr>
          <p:cNvPr id="6" name="Rounded Rectangle 5"/>
          <p:cNvSpPr/>
          <p:nvPr/>
        </p:nvSpPr>
        <p:spPr>
          <a:xfrm>
            <a:off x="6699432" y="1243967"/>
            <a:ext cx="4259075" cy="1821550"/>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bg1"/>
                </a:solidFill>
              </a:rPr>
              <a:t>Engine</a:t>
            </a:r>
          </a:p>
        </p:txBody>
      </p:sp>
      <p:sp>
        <p:nvSpPr>
          <p:cNvPr id="7" name="Rounded Rectangle 6"/>
          <p:cNvSpPr/>
          <p:nvPr/>
        </p:nvSpPr>
        <p:spPr>
          <a:xfrm>
            <a:off x="7917137" y="4053442"/>
            <a:ext cx="1657814" cy="531360"/>
          </a:xfrm>
          <a:prstGeom prst="roundRect">
            <a:avLst/>
          </a:prstGeom>
          <a:solidFill>
            <a:schemeClr val="accent1">
              <a:lumMod val="40000"/>
              <a:lumOff val="6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Channel</a:t>
            </a:r>
          </a:p>
        </p:txBody>
      </p:sp>
      <p:sp>
        <p:nvSpPr>
          <p:cNvPr id="8" name="Rounded Rectangle 7"/>
          <p:cNvSpPr/>
          <p:nvPr/>
        </p:nvSpPr>
        <p:spPr>
          <a:xfrm>
            <a:off x="7917137" y="2346073"/>
            <a:ext cx="1657814" cy="531360"/>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Tag</a:t>
            </a:r>
          </a:p>
        </p:txBody>
      </p:sp>
      <p:sp>
        <p:nvSpPr>
          <p:cNvPr id="9" name="Right Arrow 8"/>
          <p:cNvSpPr/>
          <p:nvPr/>
        </p:nvSpPr>
        <p:spPr>
          <a:xfrm rot="5400000">
            <a:off x="8196861" y="3042286"/>
            <a:ext cx="1098366" cy="923946"/>
          </a:xfrm>
          <a:prstGeom prst="rightArrow">
            <a:avLst/>
          </a:prstGeom>
          <a:solidFill>
            <a:srgbClr val="FF0000"/>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6109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cstate="print"/>
          <a:srcRect/>
          <a:stretch>
            <a:fillRect/>
          </a:stretch>
        </p:blipFill>
        <p:spPr bwMode="auto">
          <a:xfrm>
            <a:off x="5212209" y="4214812"/>
            <a:ext cx="1504950" cy="147637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DCAF Module Classes</a:t>
            </a:r>
          </a:p>
        </p:txBody>
      </p:sp>
      <p:sp>
        <p:nvSpPr>
          <p:cNvPr id="3" name="Content Placeholder 2"/>
          <p:cNvSpPr>
            <a:spLocks noGrp="1"/>
          </p:cNvSpPr>
          <p:nvPr>
            <p:ph idx="1"/>
          </p:nvPr>
        </p:nvSpPr>
        <p:spPr>
          <a:xfrm>
            <a:off x="550606" y="1121384"/>
            <a:ext cx="4312981" cy="4949008"/>
          </a:xfrm>
        </p:spPr>
        <p:txBody>
          <a:bodyPr/>
          <a:lstStyle/>
          <a:p>
            <a:r>
              <a:rPr lang="en-US" dirty="0"/>
              <a:t>Configuration object serves as API</a:t>
            </a:r>
          </a:p>
          <a:p>
            <a:endParaRPr lang="en-US" dirty="0"/>
          </a:p>
          <a:p>
            <a:endParaRPr lang="en-US" dirty="0"/>
          </a:p>
          <a:p>
            <a:r>
              <a:rPr lang="en-US" dirty="0"/>
              <a:t>Editor is a view that creates a configuration</a:t>
            </a:r>
          </a:p>
          <a:p>
            <a:endParaRPr lang="en-US" dirty="0"/>
          </a:p>
          <a:p>
            <a:endParaRPr lang="en-US" dirty="0"/>
          </a:p>
          <a:p>
            <a:r>
              <a:rPr lang="en-US" dirty="0"/>
              <a:t>Runtime consumes configuration and executes it</a:t>
            </a:r>
          </a:p>
        </p:txBody>
      </p:sp>
      <p:grpSp>
        <p:nvGrpSpPr>
          <p:cNvPr id="9" name="Group 8"/>
          <p:cNvGrpSpPr/>
          <p:nvPr/>
        </p:nvGrpSpPr>
        <p:grpSpPr>
          <a:xfrm>
            <a:off x="7467600" y="2057400"/>
            <a:ext cx="2926080" cy="3200400"/>
            <a:chOff x="5257800" y="2133600"/>
            <a:chExt cx="2926080" cy="3200400"/>
          </a:xfrm>
        </p:grpSpPr>
        <p:pic>
          <p:nvPicPr>
            <p:cNvPr id="4" name="Picture 5"/>
            <p:cNvPicPr>
              <a:picLocks noChangeAspect="1" noChangeArrowheads="1"/>
            </p:cNvPicPr>
            <p:nvPr/>
          </p:nvPicPr>
          <p:blipFill>
            <a:blip r:embed="rId3" cstate="print"/>
            <a:srcRect/>
            <a:stretch>
              <a:fillRect/>
            </a:stretch>
          </p:blipFill>
          <p:spPr bwMode="auto">
            <a:xfrm>
              <a:off x="5257800" y="2133600"/>
              <a:ext cx="2926080" cy="3200400"/>
            </a:xfrm>
            <a:prstGeom prst="rect">
              <a:avLst/>
            </a:prstGeom>
            <a:noFill/>
            <a:ln w="9525">
              <a:noFill/>
              <a:miter lim="800000"/>
              <a:headEnd/>
              <a:tailEnd/>
            </a:ln>
          </p:spPr>
        </p:pic>
        <p:pic>
          <p:nvPicPr>
            <p:cNvPr id="5" name="Picture 7" descr="http://upload.wikimedia.org/wikipedia/commons/thumb/0/03/Green_check.svg/600px-Green_check.svg.png"/>
            <p:cNvPicPr>
              <a:picLocks noChangeAspect="1" noChangeArrowheads="1"/>
            </p:cNvPicPr>
            <p:nvPr/>
          </p:nvPicPr>
          <p:blipFill>
            <a:blip r:embed="rId4" cstate="print"/>
            <a:srcRect/>
            <a:stretch>
              <a:fillRect/>
            </a:stretch>
          </p:blipFill>
          <p:spPr bwMode="auto">
            <a:xfrm>
              <a:off x="5440680" y="3124200"/>
              <a:ext cx="381000" cy="381000"/>
            </a:xfrm>
            <a:prstGeom prst="rect">
              <a:avLst/>
            </a:prstGeom>
            <a:noFill/>
          </p:spPr>
        </p:pic>
        <p:pic>
          <p:nvPicPr>
            <p:cNvPr id="6" name="Picture 7" descr="http://upload.wikimedia.org/wikipedia/commons/thumb/0/03/Green_check.svg/600px-Green_check.svg.png"/>
            <p:cNvPicPr>
              <a:picLocks noChangeAspect="1" noChangeArrowheads="1"/>
            </p:cNvPicPr>
            <p:nvPr/>
          </p:nvPicPr>
          <p:blipFill>
            <a:blip r:embed="rId4" cstate="print"/>
            <a:srcRect/>
            <a:stretch>
              <a:fillRect/>
            </a:stretch>
          </p:blipFill>
          <p:spPr bwMode="auto">
            <a:xfrm>
              <a:off x="5440680" y="4648200"/>
              <a:ext cx="381000" cy="381000"/>
            </a:xfrm>
            <a:prstGeom prst="rect">
              <a:avLst/>
            </a:prstGeom>
            <a:noFill/>
          </p:spPr>
        </p:pic>
        <p:sp>
          <p:nvSpPr>
            <p:cNvPr id="7" name="Rectangle 6"/>
            <p:cNvSpPr/>
            <p:nvPr/>
          </p:nvSpPr>
          <p:spPr>
            <a:xfrm>
              <a:off x="5440680" y="4572000"/>
              <a:ext cx="2667000" cy="533400"/>
            </a:xfrm>
            <a:prstGeom prst="rect">
              <a:avLst/>
            </a:prstGeom>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Rectangle 7"/>
            <p:cNvSpPr/>
            <p:nvPr/>
          </p:nvSpPr>
          <p:spPr>
            <a:xfrm>
              <a:off x="5440680" y="3048000"/>
              <a:ext cx="2667000" cy="533400"/>
            </a:xfrm>
            <a:prstGeom prst="rect">
              <a:avLst/>
            </a:prstGeom>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pic>
        <p:nvPicPr>
          <p:cNvPr id="1027" name="Picture 3"/>
          <p:cNvPicPr>
            <a:picLocks noChangeAspect="1" noChangeArrowheads="1"/>
          </p:cNvPicPr>
          <p:nvPr/>
        </p:nvPicPr>
        <p:blipFill>
          <a:blip r:embed="rId5" cstate="print"/>
          <a:srcRect/>
          <a:stretch>
            <a:fillRect/>
          </a:stretch>
        </p:blipFill>
        <p:spPr bwMode="auto">
          <a:xfrm>
            <a:off x="5122606" y="2689201"/>
            <a:ext cx="2085975" cy="1266825"/>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5334000" y="1284702"/>
            <a:ext cx="1200150" cy="1104900"/>
          </a:xfrm>
          <a:prstGeom prst="rect">
            <a:avLst/>
          </a:prstGeom>
          <a:noFill/>
          <a:ln w="9525">
            <a:noFill/>
            <a:miter lim="800000"/>
            <a:headEnd/>
            <a:tailEnd/>
          </a:ln>
        </p:spPr>
      </p:pic>
    </p:spTree>
    <p:extLst>
      <p:ext uri="{BB962C8B-B14F-4D97-AF65-F5344CB8AC3E}">
        <p14:creationId xmlns:p14="http://schemas.microsoft.com/office/powerpoint/2010/main" val="2223319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123" y="142829"/>
            <a:ext cx="11198942" cy="964092"/>
          </a:xfrm>
        </p:spPr>
        <p:txBody>
          <a:bodyPr>
            <a:normAutofit/>
          </a:bodyPr>
          <a:lstStyle/>
          <a:p>
            <a:r>
              <a:rPr lang="en-US" dirty="0"/>
              <a:t>DCAF Module Runtime</a:t>
            </a:r>
          </a:p>
        </p:txBody>
      </p:sp>
      <p:sp>
        <p:nvSpPr>
          <p:cNvPr id="3" name="Content Placeholder 2"/>
          <p:cNvSpPr>
            <a:spLocks noGrp="1"/>
          </p:cNvSpPr>
          <p:nvPr>
            <p:ph idx="1"/>
          </p:nvPr>
        </p:nvSpPr>
        <p:spPr>
          <a:xfrm>
            <a:off x="403123" y="1121384"/>
            <a:ext cx="11385753" cy="2917216"/>
          </a:xfrm>
        </p:spPr>
        <p:txBody>
          <a:bodyPr/>
          <a:lstStyle/>
          <a:p>
            <a:pPr>
              <a:buNone/>
            </a:pPr>
            <a:r>
              <a:rPr lang="en-US" dirty="0"/>
              <a:t>The Module Runtime class is a simple abstraction layer</a:t>
            </a:r>
          </a:p>
          <a:p>
            <a:pPr lvl="1"/>
            <a:r>
              <a:rPr lang="en-US" dirty="0"/>
              <a:t>Input, Process, and Output methods share data as a Tag Bus data table</a:t>
            </a:r>
          </a:p>
          <a:p>
            <a:pPr lvl="1"/>
            <a:r>
              <a:rPr lang="en-US" dirty="0"/>
              <a:t>The interface provides a method for classifying the severity of an error, calling code is responsible for taking action</a:t>
            </a:r>
          </a:p>
          <a:p>
            <a:pPr lvl="1"/>
            <a:r>
              <a:rPr lang="en-US" dirty="0"/>
              <a:t>The only input to the “Open” function is a configuration object</a:t>
            </a:r>
          </a:p>
          <a:p>
            <a:pPr lvl="1"/>
            <a:r>
              <a:rPr lang="en-US" dirty="0"/>
              <a:t>These are the </a:t>
            </a:r>
            <a:r>
              <a:rPr lang="en-US" dirty="0" err="1"/>
              <a:t>overridable</a:t>
            </a:r>
            <a:r>
              <a:rPr lang="en-US" dirty="0"/>
              <a:t> methods</a:t>
            </a:r>
          </a:p>
        </p:txBody>
      </p:sp>
      <p:pic>
        <p:nvPicPr>
          <p:cNvPr id="41986" name="Picture 2"/>
          <p:cNvPicPr>
            <a:picLocks noChangeAspect="1" noChangeArrowheads="1"/>
          </p:cNvPicPr>
          <p:nvPr/>
        </p:nvPicPr>
        <p:blipFill>
          <a:blip r:embed="rId2" cstate="print"/>
          <a:srcRect/>
          <a:stretch>
            <a:fillRect/>
          </a:stretch>
        </p:blipFill>
        <p:spPr bwMode="auto">
          <a:xfrm>
            <a:off x="2232976" y="3925529"/>
            <a:ext cx="7726045" cy="1752600"/>
          </a:xfrm>
          <a:prstGeom prst="rect">
            <a:avLst/>
          </a:prstGeom>
          <a:noFill/>
          <a:ln w="9525">
            <a:noFill/>
            <a:miter lim="800000"/>
            <a:headEnd/>
            <a:tailEnd/>
          </a:ln>
        </p:spPr>
      </p:pic>
    </p:spTree>
    <p:extLst>
      <p:ext uri="{BB962C8B-B14F-4D97-AF65-F5344CB8AC3E}">
        <p14:creationId xmlns:p14="http://schemas.microsoft.com/office/powerpoint/2010/main" val="761551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Control Module</a:t>
            </a:r>
          </a:p>
        </p:txBody>
      </p:sp>
      <p:sp>
        <p:nvSpPr>
          <p:cNvPr id="3" name="Content Placeholder 2"/>
          <p:cNvSpPr>
            <a:spLocks noGrp="1"/>
          </p:cNvSpPr>
          <p:nvPr>
            <p:ph idx="1"/>
          </p:nvPr>
        </p:nvSpPr>
        <p:spPr/>
        <p:txBody>
          <a:bodyPr/>
          <a:lstStyle/>
          <a:p>
            <a:r>
              <a:rPr lang="en-US" dirty="0"/>
              <a:t>Project template and scripting code to simplify the development process</a:t>
            </a:r>
          </a:p>
          <a:p>
            <a:r>
              <a:rPr lang="en-US" dirty="0"/>
              <a:t>User only needs to modify runtime class</a:t>
            </a:r>
          </a:p>
          <a:p>
            <a:r>
              <a:rPr lang="en-US" dirty="0"/>
              <a:t>Control logic inserted into simple </a:t>
            </a:r>
            <a:r>
              <a:rPr lang="en-US" dirty="0" err="1"/>
              <a:t>subVI</a:t>
            </a:r>
            <a:r>
              <a:rPr lang="en-US" dirty="0"/>
              <a:t> with cluster in and out</a:t>
            </a:r>
          </a:p>
          <a:p>
            <a:endParaRPr lang="en-US" dirty="0"/>
          </a:p>
        </p:txBody>
      </p:sp>
      <p:pic>
        <p:nvPicPr>
          <p:cNvPr id="4" name="Picture 3"/>
          <p:cNvPicPr/>
          <p:nvPr/>
        </p:nvPicPr>
        <p:blipFill>
          <a:blip r:embed="rId2" cstate="print"/>
          <a:srcRect/>
          <a:stretch>
            <a:fillRect/>
          </a:stretch>
        </p:blipFill>
        <p:spPr bwMode="auto">
          <a:xfrm>
            <a:off x="835742" y="3156155"/>
            <a:ext cx="10196052" cy="2914237"/>
          </a:xfrm>
          <a:prstGeom prst="rect">
            <a:avLst/>
          </a:prstGeom>
          <a:noFill/>
          <a:ln w="9525">
            <a:noFill/>
            <a:miter lim="800000"/>
            <a:headEnd/>
            <a:tailEnd/>
          </a:ln>
        </p:spPr>
      </p:pic>
    </p:spTree>
    <p:extLst>
      <p:ext uri="{BB962C8B-B14F-4D97-AF65-F5344CB8AC3E}">
        <p14:creationId xmlns:p14="http://schemas.microsoft.com/office/powerpoint/2010/main" val="2021932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RT Main Code</a:t>
            </a:r>
          </a:p>
        </p:txBody>
      </p:sp>
      <p:sp>
        <p:nvSpPr>
          <p:cNvPr id="3" name="Content Placeholder 2"/>
          <p:cNvSpPr>
            <a:spLocks noGrp="1"/>
          </p:cNvSpPr>
          <p:nvPr>
            <p:ph idx="1"/>
          </p:nvPr>
        </p:nvSpPr>
        <p:spPr>
          <a:xfrm>
            <a:off x="631914" y="1106921"/>
            <a:ext cx="10893337" cy="2931679"/>
          </a:xfrm>
        </p:spPr>
        <p:txBody>
          <a:bodyPr/>
          <a:lstStyle/>
          <a:p>
            <a:r>
              <a:rPr lang="en-US" dirty="0"/>
              <a:t>This code is common for any DCAF applications</a:t>
            </a:r>
          </a:p>
          <a:p>
            <a:r>
              <a:rPr lang="en-US" dirty="0"/>
              <a:t>The Engine API allows us to interact with the Engine</a:t>
            </a:r>
          </a:p>
          <a:p>
            <a:r>
              <a:rPr lang="en-US" dirty="0"/>
              <a:t>The configuration file defines how many engines are spawned and how which modules are in each engine, as well as what tags are mapped to each channel </a:t>
            </a:r>
          </a:p>
        </p:txBody>
      </p:sp>
      <p:pic>
        <p:nvPicPr>
          <p:cNvPr id="4" name="Picture 3"/>
          <p:cNvPicPr>
            <a:picLocks noChangeAspect="1"/>
          </p:cNvPicPr>
          <p:nvPr/>
        </p:nvPicPr>
        <p:blipFill>
          <a:blip r:embed="rId3"/>
          <a:stretch>
            <a:fillRect/>
          </a:stretch>
        </p:blipFill>
        <p:spPr>
          <a:xfrm>
            <a:off x="1260188" y="3266254"/>
            <a:ext cx="8613530" cy="2484825"/>
          </a:xfrm>
          <a:prstGeom prst="rect">
            <a:avLst/>
          </a:prstGeom>
        </p:spPr>
      </p:pic>
    </p:spTree>
    <p:extLst>
      <p:ext uri="{BB962C8B-B14F-4D97-AF65-F5344CB8AC3E}">
        <p14:creationId xmlns:p14="http://schemas.microsoft.com/office/powerpoint/2010/main" val="3570879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Editor</a:t>
            </a:r>
          </a:p>
        </p:txBody>
      </p:sp>
      <p:sp>
        <p:nvSpPr>
          <p:cNvPr id="3" name="Content Placeholder 2"/>
          <p:cNvSpPr>
            <a:spLocks noGrp="1"/>
          </p:cNvSpPr>
          <p:nvPr>
            <p:ph idx="1"/>
          </p:nvPr>
        </p:nvSpPr>
        <p:spPr>
          <a:xfrm>
            <a:off x="626263" y="1121384"/>
            <a:ext cx="5317338" cy="4949008"/>
          </a:xfrm>
        </p:spPr>
        <p:txBody>
          <a:bodyPr/>
          <a:lstStyle/>
          <a:p>
            <a:r>
              <a:rPr lang="en-US" dirty="0"/>
              <a:t>Based on Configuration Editor Framework CEF</a:t>
            </a:r>
          </a:p>
          <a:p>
            <a:r>
              <a:rPr lang="en-US" dirty="0"/>
              <a:t>Open source</a:t>
            </a:r>
          </a:p>
        </p:txBody>
      </p:sp>
      <p:pic>
        <p:nvPicPr>
          <p:cNvPr id="4" name="Picture 3"/>
          <p:cNvPicPr>
            <a:picLocks noChangeAspect="1"/>
          </p:cNvPicPr>
          <p:nvPr/>
        </p:nvPicPr>
        <p:blipFill>
          <a:blip r:embed="rId2"/>
          <a:stretch>
            <a:fillRect/>
          </a:stretch>
        </p:blipFill>
        <p:spPr>
          <a:xfrm>
            <a:off x="6462436" y="1345406"/>
            <a:ext cx="5062815" cy="2689361"/>
          </a:xfrm>
          <a:prstGeom prst="rect">
            <a:avLst/>
          </a:prstGeom>
        </p:spPr>
      </p:pic>
    </p:spTree>
    <p:extLst>
      <p:ext uri="{BB962C8B-B14F-4D97-AF65-F5344CB8AC3E}">
        <p14:creationId xmlns:p14="http://schemas.microsoft.com/office/powerpoint/2010/main" val="2054972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8C22FD5-8439-4E74-A830-91C5BF16675C}"/>
              </a:ext>
            </a:extLst>
          </p:cNvPr>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3381021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lstStyle/>
          <a:p>
            <a:r>
              <a:rPr lang="en-US" dirty="0"/>
              <a:t>Learn about a powerful open source tool that provides out of box functionality, a higher level of abstraction, and a correct-by-construction methodology to help users build more powerful, more flexible, embedded control applications in less time.</a:t>
            </a:r>
          </a:p>
        </p:txBody>
      </p:sp>
    </p:spTree>
    <p:extLst>
      <p:ext uri="{BB962C8B-B14F-4D97-AF65-F5344CB8AC3E}">
        <p14:creationId xmlns:p14="http://schemas.microsoft.com/office/powerpoint/2010/main" val="2805033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When should you use DCAF?</a:t>
            </a:r>
          </a:p>
        </p:txBody>
      </p:sp>
      <p:sp>
        <p:nvSpPr>
          <p:cNvPr id="5" name="Content Placeholder 4"/>
          <p:cNvSpPr>
            <a:spLocks noGrp="1"/>
          </p:cNvSpPr>
          <p:nvPr>
            <p:ph idx="1"/>
          </p:nvPr>
        </p:nvSpPr>
        <p:spPr>
          <a:xfrm>
            <a:off x="605367" y="975360"/>
            <a:ext cx="5649685" cy="2633542"/>
          </a:xfrm>
        </p:spPr>
        <p:txBody>
          <a:bodyPr/>
          <a:lstStyle/>
          <a:p>
            <a:r>
              <a:rPr lang="en-US" dirty="0"/>
              <a:t>Tag based applications</a:t>
            </a:r>
          </a:p>
          <a:p>
            <a:r>
              <a:rPr lang="en-US" dirty="0"/>
              <a:t>Want to reuse modules already created</a:t>
            </a:r>
          </a:p>
          <a:p>
            <a:r>
              <a:rPr lang="en-US" dirty="0"/>
              <a:t>I/O abstraction layer</a:t>
            </a:r>
          </a:p>
          <a:p>
            <a:r>
              <a:rPr lang="en-US" dirty="0"/>
              <a:t>Need configuration</a:t>
            </a:r>
          </a:p>
          <a:p>
            <a:r>
              <a:rPr lang="en-US" dirty="0"/>
              <a:t>Machine control</a:t>
            </a:r>
          </a:p>
          <a:p>
            <a:r>
              <a:rPr lang="en-US" dirty="0"/>
              <a:t>System automation</a:t>
            </a:r>
          </a:p>
          <a:p>
            <a:endParaRPr lang="en-US" dirty="0"/>
          </a:p>
        </p:txBody>
      </p:sp>
      <p:cxnSp>
        <p:nvCxnSpPr>
          <p:cNvPr id="9" name="Straight Arrow Connector 8"/>
          <p:cNvCxnSpPr>
            <a:cxnSpLocks/>
          </p:cNvCxnSpPr>
          <p:nvPr/>
        </p:nvCxnSpPr>
        <p:spPr>
          <a:xfrm>
            <a:off x="9329169" y="1789184"/>
            <a:ext cx="1" cy="278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8718264" y="5141017"/>
            <a:ext cx="17782" cy="462824"/>
          </a:xfrm>
          <a:prstGeom prst="straightConnector1">
            <a:avLst/>
          </a:prstGeom>
          <a:ln w="476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0204536" y="5136057"/>
            <a:ext cx="7239" cy="492498"/>
          </a:xfrm>
          <a:prstGeom prst="straightConnector1">
            <a:avLst/>
          </a:prstGeom>
          <a:ln w="476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5">
            <a:extLst>
              <a:ext uri="{FF2B5EF4-FFF2-40B4-BE49-F238E27FC236}">
                <a16:creationId xmlns:a16="http://schemas.microsoft.com/office/drawing/2014/main" id="{E47A64C3-8E11-4513-8A2C-BF950FA025FD}"/>
              </a:ext>
            </a:extLst>
          </p:cNvPr>
          <p:cNvSpPr/>
          <p:nvPr/>
        </p:nvSpPr>
        <p:spPr>
          <a:xfrm>
            <a:off x="8478842" y="535262"/>
            <a:ext cx="1828800" cy="771787"/>
          </a:xfrm>
          <a:prstGeom prst="roundRect">
            <a:avLst/>
          </a:prstGeom>
          <a:solidFill>
            <a:schemeClr val="accent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Data Acquisition Loop</a:t>
            </a:r>
          </a:p>
        </p:txBody>
      </p:sp>
      <p:sp>
        <p:nvSpPr>
          <p:cNvPr id="21" name="Rounded Rectangle 5">
            <a:extLst>
              <a:ext uri="{FF2B5EF4-FFF2-40B4-BE49-F238E27FC236}">
                <a16:creationId xmlns:a16="http://schemas.microsoft.com/office/drawing/2014/main" id="{81318A81-A8E9-4DAE-B23E-7E93FC9D6C99}"/>
              </a:ext>
            </a:extLst>
          </p:cNvPr>
          <p:cNvSpPr/>
          <p:nvPr/>
        </p:nvSpPr>
        <p:spPr>
          <a:xfrm>
            <a:off x="8505712" y="1789184"/>
            <a:ext cx="1828800" cy="771787"/>
          </a:xfrm>
          <a:prstGeom prst="roundRect">
            <a:avLst/>
          </a:prstGeom>
          <a:solidFill>
            <a:schemeClr val="accent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Processing Loop</a:t>
            </a:r>
          </a:p>
        </p:txBody>
      </p:sp>
      <p:sp>
        <p:nvSpPr>
          <p:cNvPr id="24" name="Rounded Rectangle 5">
            <a:extLst>
              <a:ext uri="{FF2B5EF4-FFF2-40B4-BE49-F238E27FC236}">
                <a16:creationId xmlns:a16="http://schemas.microsoft.com/office/drawing/2014/main" id="{6528998E-AC12-420E-8927-32700708EAB3}"/>
              </a:ext>
            </a:extLst>
          </p:cNvPr>
          <p:cNvSpPr/>
          <p:nvPr/>
        </p:nvSpPr>
        <p:spPr>
          <a:xfrm>
            <a:off x="8515796" y="4290790"/>
            <a:ext cx="1828800" cy="771787"/>
          </a:xfrm>
          <a:prstGeom prst="roundRect">
            <a:avLst/>
          </a:prstGeom>
          <a:solidFill>
            <a:schemeClr val="accent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Tag Bus Engine</a:t>
            </a:r>
          </a:p>
        </p:txBody>
      </p:sp>
      <p:sp>
        <p:nvSpPr>
          <p:cNvPr id="25" name="Rounded Rectangle 5">
            <a:extLst>
              <a:ext uri="{FF2B5EF4-FFF2-40B4-BE49-F238E27FC236}">
                <a16:creationId xmlns:a16="http://schemas.microsoft.com/office/drawing/2014/main" id="{E5901CF2-7695-4176-833A-58BBC9B5C33E}"/>
              </a:ext>
            </a:extLst>
          </p:cNvPr>
          <p:cNvSpPr/>
          <p:nvPr/>
        </p:nvSpPr>
        <p:spPr>
          <a:xfrm>
            <a:off x="7468575" y="5628555"/>
            <a:ext cx="1828800" cy="771787"/>
          </a:xfrm>
          <a:prstGeom prst="roundRect">
            <a:avLst/>
          </a:prstGeom>
          <a:solidFill>
            <a:schemeClr val="accent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Modbus Module</a:t>
            </a:r>
          </a:p>
        </p:txBody>
      </p:sp>
      <p:sp>
        <p:nvSpPr>
          <p:cNvPr id="26" name="Rounded Rectangle 5">
            <a:extLst>
              <a:ext uri="{FF2B5EF4-FFF2-40B4-BE49-F238E27FC236}">
                <a16:creationId xmlns:a16="http://schemas.microsoft.com/office/drawing/2014/main" id="{2E7D7FDF-A12E-45EF-A782-768882939BC1}"/>
              </a:ext>
            </a:extLst>
          </p:cNvPr>
          <p:cNvSpPr/>
          <p:nvPr/>
        </p:nvSpPr>
        <p:spPr>
          <a:xfrm>
            <a:off x="9430196" y="5628555"/>
            <a:ext cx="1828800" cy="771787"/>
          </a:xfrm>
          <a:prstGeom prst="roundRect">
            <a:avLst/>
          </a:prstGeom>
          <a:solidFill>
            <a:schemeClr val="accent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TDMS Module</a:t>
            </a:r>
          </a:p>
        </p:txBody>
      </p:sp>
      <p:sp>
        <p:nvSpPr>
          <p:cNvPr id="27" name="Rounded Rectangle 5">
            <a:extLst>
              <a:ext uri="{FF2B5EF4-FFF2-40B4-BE49-F238E27FC236}">
                <a16:creationId xmlns:a16="http://schemas.microsoft.com/office/drawing/2014/main" id="{6C25DEEF-11AC-41C0-AF35-7DA81203B194}"/>
              </a:ext>
            </a:extLst>
          </p:cNvPr>
          <p:cNvSpPr/>
          <p:nvPr/>
        </p:nvSpPr>
        <p:spPr>
          <a:xfrm>
            <a:off x="8515796" y="3043106"/>
            <a:ext cx="1828800" cy="771787"/>
          </a:xfrm>
          <a:prstGeom prst="roundRect">
            <a:avLst/>
          </a:prstGeom>
          <a:solidFill>
            <a:schemeClr val="bg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Publishing Tag Values Loop?</a:t>
            </a:r>
          </a:p>
        </p:txBody>
      </p:sp>
      <p:cxnSp>
        <p:nvCxnSpPr>
          <p:cNvPr id="28" name="Straight Arrow Connector 27">
            <a:extLst>
              <a:ext uri="{FF2B5EF4-FFF2-40B4-BE49-F238E27FC236}">
                <a16:creationId xmlns:a16="http://schemas.microsoft.com/office/drawing/2014/main" id="{1DB1FACE-2800-462C-A9BF-E517391B52B9}"/>
              </a:ext>
            </a:extLst>
          </p:cNvPr>
          <p:cNvCxnSpPr/>
          <p:nvPr/>
        </p:nvCxnSpPr>
        <p:spPr>
          <a:xfrm>
            <a:off x="9411221" y="3827966"/>
            <a:ext cx="17782" cy="462824"/>
          </a:xfrm>
          <a:prstGeom prst="straightConnector1">
            <a:avLst/>
          </a:prstGeom>
          <a:ln w="476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36BA00C-391D-43E1-AA7F-E5B7F3E0A625}"/>
              </a:ext>
            </a:extLst>
          </p:cNvPr>
          <p:cNvCxnSpPr/>
          <p:nvPr/>
        </p:nvCxnSpPr>
        <p:spPr>
          <a:xfrm>
            <a:off x="9411221" y="2593355"/>
            <a:ext cx="17782" cy="462824"/>
          </a:xfrm>
          <a:prstGeom prst="straightConnector1">
            <a:avLst/>
          </a:prstGeom>
          <a:ln w="476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12CEE9E-A31A-4CDE-BD6C-9854A211D948}"/>
              </a:ext>
            </a:extLst>
          </p:cNvPr>
          <p:cNvCxnSpPr/>
          <p:nvPr/>
        </p:nvCxnSpPr>
        <p:spPr>
          <a:xfrm>
            <a:off x="9411221" y="1341013"/>
            <a:ext cx="17782" cy="462824"/>
          </a:xfrm>
          <a:prstGeom prst="straightConnector1">
            <a:avLst/>
          </a:prstGeom>
          <a:ln w="476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558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Templates</a:t>
            </a:r>
          </a:p>
        </p:txBody>
      </p:sp>
      <p:sp>
        <p:nvSpPr>
          <p:cNvPr id="3" name="Content Placeholder 2"/>
          <p:cNvSpPr>
            <a:spLocks noGrp="1"/>
          </p:cNvSpPr>
          <p:nvPr>
            <p:ph idx="1"/>
          </p:nvPr>
        </p:nvSpPr>
        <p:spPr/>
        <p:txBody>
          <a:bodyPr/>
          <a:lstStyle/>
          <a:p>
            <a:r>
              <a:rPr lang="en-US" dirty="0"/>
              <a:t>We have project templates for:</a:t>
            </a:r>
          </a:p>
          <a:p>
            <a:r>
              <a:rPr lang="en-US" dirty="0"/>
              <a:t>Modules</a:t>
            </a:r>
          </a:p>
          <a:p>
            <a:pPr lvl="1"/>
            <a:r>
              <a:rPr lang="en-US" dirty="0"/>
              <a:t>I/O Modules</a:t>
            </a:r>
          </a:p>
          <a:p>
            <a:pPr lvl="1"/>
            <a:r>
              <a:rPr lang="en-US" dirty="0"/>
              <a:t>User Control Modules</a:t>
            </a:r>
          </a:p>
          <a:p>
            <a:r>
              <a:rPr lang="en-US" dirty="0"/>
              <a:t>Engines </a:t>
            </a:r>
          </a:p>
          <a:p>
            <a:pPr lvl="1"/>
            <a:r>
              <a:rPr lang="en-US" dirty="0"/>
              <a:t>Basic Execution Template</a:t>
            </a:r>
          </a:p>
          <a:p>
            <a:pPr lvl="1"/>
            <a:r>
              <a:rPr lang="en-US" dirty="0"/>
              <a:t>TBD Execution Service</a:t>
            </a:r>
          </a:p>
          <a:p>
            <a:r>
              <a:rPr lang="en-US" dirty="0"/>
              <a:t>Editor</a:t>
            </a:r>
          </a:p>
        </p:txBody>
      </p:sp>
      <p:pic>
        <p:nvPicPr>
          <p:cNvPr id="4" name="Picture 3"/>
          <p:cNvPicPr>
            <a:picLocks noChangeAspect="1"/>
          </p:cNvPicPr>
          <p:nvPr/>
        </p:nvPicPr>
        <p:blipFill>
          <a:blip r:embed="rId2"/>
          <a:stretch>
            <a:fillRect/>
          </a:stretch>
        </p:blipFill>
        <p:spPr>
          <a:xfrm>
            <a:off x="5387308" y="1283009"/>
            <a:ext cx="6034559" cy="4801846"/>
          </a:xfrm>
          <a:prstGeom prst="rect">
            <a:avLst/>
          </a:prstGeom>
        </p:spPr>
      </p:pic>
    </p:spTree>
    <p:extLst>
      <p:ext uri="{BB962C8B-B14F-4D97-AF65-F5344CB8AC3E}">
        <p14:creationId xmlns:p14="http://schemas.microsoft.com/office/powerpoint/2010/main" val="1614788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Include VI</a:t>
            </a:r>
          </a:p>
        </p:txBody>
      </p:sp>
      <p:sp>
        <p:nvSpPr>
          <p:cNvPr id="3" name="Content Placeholder 2"/>
          <p:cNvSpPr>
            <a:spLocks noGrp="1"/>
          </p:cNvSpPr>
          <p:nvPr>
            <p:ph idx="1"/>
          </p:nvPr>
        </p:nvSpPr>
        <p:spPr/>
        <p:txBody>
          <a:bodyPr/>
          <a:lstStyle/>
          <a:p>
            <a:r>
              <a:rPr lang="en-US" dirty="0"/>
              <a:t>Trick to make deployment easier to RT targets</a:t>
            </a:r>
          </a:p>
          <a:p>
            <a:r>
              <a:rPr lang="en-US" dirty="0"/>
              <a:t>Scripting utility to create this VI</a:t>
            </a:r>
          </a:p>
          <a:p>
            <a:endParaRPr lang="en-US" dirty="0"/>
          </a:p>
        </p:txBody>
      </p:sp>
    </p:spTree>
    <p:extLst>
      <p:ext uri="{BB962C8B-B14F-4D97-AF65-F5344CB8AC3E}">
        <p14:creationId xmlns:p14="http://schemas.microsoft.com/office/powerpoint/2010/main" val="1719456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Scripting</a:t>
            </a:r>
          </a:p>
        </p:txBody>
      </p:sp>
      <p:pic>
        <p:nvPicPr>
          <p:cNvPr id="4" name="Content Placeholder 3"/>
          <p:cNvPicPr>
            <a:picLocks noGrp="1" noChangeAspect="1"/>
          </p:cNvPicPr>
          <p:nvPr>
            <p:ph idx="1"/>
          </p:nvPr>
        </p:nvPicPr>
        <p:blipFill>
          <a:blip r:embed="rId2"/>
          <a:stretch>
            <a:fillRect/>
          </a:stretch>
        </p:blipFill>
        <p:spPr>
          <a:xfrm>
            <a:off x="1019175" y="1747044"/>
            <a:ext cx="10144125" cy="3352800"/>
          </a:xfrm>
          <a:prstGeom prst="rect">
            <a:avLst/>
          </a:prstGeom>
        </p:spPr>
      </p:pic>
    </p:spTree>
    <p:extLst>
      <p:ext uri="{BB962C8B-B14F-4D97-AF65-F5344CB8AC3E}">
        <p14:creationId xmlns:p14="http://schemas.microsoft.com/office/powerpoint/2010/main" val="3558501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should not use it if:</a:t>
            </a:r>
          </a:p>
        </p:txBody>
      </p:sp>
      <p:sp>
        <p:nvSpPr>
          <p:cNvPr id="3" name="Content Placeholder 2"/>
          <p:cNvSpPr>
            <a:spLocks noGrp="1"/>
          </p:cNvSpPr>
          <p:nvPr>
            <p:ph idx="1"/>
          </p:nvPr>
        </p:nvSpPr>
        <p:spPr/>
        <p:txBody>
          <a:bodyPr/>
          <a:lstStyle/>
          <a:p>
            <a:r>
              <a:rPr lang="en-US" dirty="0"/>
              <a:t>You don’t want to reuse code</a:t>
            </a:r>
          </a:p>
          <a:p>
            <a:r>
              <a:rPr lang="en-US" dirty="0"/>
              <a:t>You prefer to write custom architectures for each application</a:t>
            </a:r>
          </a:p>
          <a:p>
            <a:r>
              <a:rPr lang="en-US" dirty="0"/>
              <a:t>Like race conditions</a:t>
            </a:r>
          </a:p>
          <a:p>
            <a:r>
              <a:rPr lang="en-US" dirty="0"/>
              <a:t>Like configuration errors</a:t>
            </a:r>
          </a:p>
          <a:p>
            <a:r>
              <a:rPr lang="en-US" dirty="0"/>
              <a:t>Need to work more hours in a project</a:t>
            </a:r>
          </a:p>
          <a:p>
            <a:endParaRPr lang="en-US" dirty="0"/>
          </a:p>
          <a:p>
            <a:endParaRPr lang="en-US" dirty="0"/>
          </a:p>
        </p:txBody>
      </p:sp>
    </p:spTree>
    <p:extLst>
      <p:ext uri="{BB962C8B-B14F-4D97-AF65-F5344CB8AC3E}">
        <p14:creationId xmlns:p14="http://schemas.microsoft.com/office/powerpoint/2010/main" val="35553556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a:xfrm>
            <a:off x="637778" y="1121384"/>
            <a:ext cx="10887473" cy="4949008"/>
          </a:xfrm>
        </p:spPr>
        <p:txBody>
          <a:bodyPr/>
          <a:lstStyle/>
          <a:p>
            <a:r>
              <a:rPr lang="en-US" dirty="0"/>
              <a:t>ni.com/DCAF</a:t>
            </a:r>
          </a:p>
          <a:p>
            <a:pPr lvl="1"/>
            <a:r>
              <a:rPr lang="en-US" dirty="0"/>
              <a:t>Getting started material</a:t>
            </a:r>
          </a:p>
          <a:p>
            <a:pPr lvl="1"/>
            <a:r>
              <a:rPr lang="en-US" dirty="0"/>
              <a:t>Support forum</a:t>
            </a:r>
          </a:p>
          <a:p>
            <a:r>
              <a:rPr lang="en-US" dirty="0"/>
              <a:t>github.com/LabVIEW-DCAF</a:t>
            </a:r>
          </a:p>
          <a:p>
            <a:pPr lvl="1"/>
            <a:r>
              <a:rPr lang="en-US" dirty="0"/>
              <a:t>Issue reporting</a:t>
            </a:r>
          </a:p>
          <a:p>
            <a:pPr lvl="1"/>
            <a:r>
              <a:rPr lang="en-US" dirty="0"/>
              <a:t>Pull requests welcome!</a:t>
            </a:r>
          </a:p>
          <a:p>
            <a:pPr lvl="1"/>
            <a:r>
              <a:rPr lang="en-US" dirty="0"/>
              <a:t>Includes documentation repository</a:t>
            </a:r>
          </a:p>
          <a:p>
            <a:endParaRPr lang="en-US" dirty="0"/>
          </a:p>
        </p:txBody>
      </p:sp>
      <p:pic>
        <p:nvPicPr>
          <p:cNvPr id="5" name="Picture 4"/>
          <p:cNvPicPr>
            <a:picLocks noChangeAspect="1"/>
          </p:cNvPicPr>
          <p:nvPr/>
        </p:nvPicPr>
        <p:blipFill>
          <a:blip r:embed="rId3"/>
          <a:stretch>
            <a:fillRect/>
          </a:stretch>
        </p:blipFill>
        <p:spPr>
          <a:xfrm>
            <a:off x="5518300" y="1475590"/>
            <a:ext cx="6006951" cy="3906820"/>
          </a:xfrm>
          <a:prstGeom prst="rect">
            <a:avLst/>
          </a:prstGeom>
        </p:spPr>
      </p:pic>
    </p:spTree>
    <p:extLst>
      <p:ext uri="{BB962C8B-B14F-4D97-AF65-F5344CB8AC3E}">
        <p14:creationId xmlns:p14="http://schemas.microsoft.com/office/powerpoint/2010/main" val="4193203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B4A31C6-0206-4E58-86AE-56D64272A8F0}"/>
              </a:ext>
            </a:extLst>
          </p:cNvPr>
          <p:cNvSpPr>
            <a:spLocks noGrp="1"/>
          </p:cNvSpPr>
          <p:nvPr>
            <p:ph type="body" sz="quarter" idx="10"/>
          </p:nvPr>
        </p:nvSpPr>
        <p:spPr/>
        <p:txBody>
          <a:bodyPr/>
          <a:lstStyle/>
          <a:p>
            <a:r>
              <a:rPr lang="en-US" dirty="0"/>
              <a:t>Questions?</a:t>
            </a:r>
          </a:p>
        </p:txBody>
      </p:sp>
    </p:spTree>
    <p:extLst>
      <p:ext uri="{BB962C8B-B14F-4D97-AF65-F5344CB8AC3E}">
        <p14:creationId xmlns:p14="http://schemas.microsoft.com/office/powerpoint/2010/main" val="1941144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Introduction</a:t>
            </a:r>
          </a:p>
          <a:p>
            <a:pPr lvl="1"/>
            <a:r>
              <a:rPr lang="en-US" dirty="0"/>
              <a:t>Example</a:t>
            </a:r>
          </a:p>
          <a:p>
            <a:pPr lvl="1"/>
            <a:r>
              <a:rPr lang="en-US" dirty="0"/>
              <a:t>Components</a:t>
            </a:r>
          </a:p>
          <a:p>
            <a:r>
              <a:rPr lang="en-US" dirty="0"/>
              <a:t>Demo</a:t>
            </a:r>
          </a:p>
          <a:p>
            <a:r>
              <a:rPr lang="en-US" dirty="0"/>
              <a:t>Project Templates</a:t>
            </a:r>
          </a:p>
          <a:p>
            <a:r>
              <a:rPr lang="en-US" dirty="0"/>
              <a:t>Scripting</a:t>
            </a:r>
          </a:p>
          <a:p>
            <a:r>
              <a:rPr lang="en-US" dirty="0"/>
              <a:t>Include VI</a:t>
            </a:r>
          </a:p>
          <a:p>
            <a:r>
              <a:rPr lang="en-US" dirty="0"/>
              <a:t>GitHub</a:t>
            </a:r>
          </a:p>
        </p:txBody>
      </p:sp>
    </p:spTree>
    <p:extLst>
      <p:ext uri="{BB962C8B-B14F-4D97-AF65-F5344CB8AC3E}">
        <p14:creationId xmlns:p14="http://schemas.microsoft.com/office/powerpoint/2010/main" val="697952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p:cNvSpPr txBox="1">
            <a:spLocks/>
          </p:cNvSpPr>
          <p:nvPr>
            <p:custDataLst>
              <p:tags r:id="rId1"/>
            </p:custDataLst>
          </p:nvPr>
        </p:nvSpPr>
        <p:spPr>
          <a:xfrm>
            <a:off x="661449" y="2590800"/>
            <a:ext cx="4191000" cy="4495800"/>
          </a:xfrm>
          <a:prstGeom prst="rect">
            <a:avLst/>
          </a:prstGeom>
        </p:spPr>
        <p:txBody>
          <a:bodyPr vert="horz" lIns="91435" tIns="45717" rIns="91435" bIns="45717" rtlCol="0">
            <a:normAutofit lnSpcReduction="10000"/>
          </a:bodyPr>
          <a:lstStyle/>
          <a:p>
            <a:pPr defTabSz="457174">
              <a:spcBef>
                <a:spcPts val="573"/>
              </a:spcBef>
              <a:buClr>
                <a:prstClr val="white">
                  <a:lumMod val="50000"/>
                </a:prstClr>
              </a:buClr>
              <a:buSzPct val="70000"/>
              <a:defRPr/>
            </a:pPr>
            <a:endParaRPr lang="en-US" b="1" dirty="0">
              <a:solidFill>
                <a:srgbClr val="0A60A3"/>
              </a:solidFill>
              <a:cs typeface="Univers Com 45 Light"/>
            </a:endParaRPr>
          </a:p>
          <a:p>
            <a:endParaRPr lang="en-US" b="1" dirty="0">
              <a:solidFill>
                <a:prstClr val="black"/>
              </a:solidFill>
            </a:endParaRPr>
          </a:p>
          <a:p>
            <a:r>
              <a:rPr lang="en-US" b="1" dirty="0">
                <a:solidFill>
                  <a:prstClr val="black"/>
                </a:solidFill>
              </a:rPr>
              <a:t>        Scalable and extensible plugin                                              </a:t>
            </a:r>
          </a:p>
          <a:p>
            <a:r>
              <a:rPr lang="en-US" b="1" dirty="0">
                <a:solidFill>
                  <a:prstClr val="black"/>
                </a:solidFill>
              </a:rPr>
              <a:t>           architecture</a:t>
            </a:r>
          </a:p>
          <a:p>
            <a:endParaRPr lang="en-US" b="1" dirty="0">
              <a:solidFill>
                <a:prstClr val="black"/>
              </a:solidFill>
            </a:endParaRPr>
          </a:p>
          <a:p>
            <a:endParaRPr lang="en-US" b="1" dirty="0">
              <a:solidFill>
                <a:prstClr val="black"/>
              </a:solidFill>
            </a:endParaRPr>
          </a:p>
          <a:p>
            <a:r>
              <a:rPr lang="en-US" b="1" dirty="0">
                <a:solidFill>
                  <a:prstClr val="black"/>
                </a:solidFill>
              </a:rPr>
              <a:t>        Develop with plugin templates</a:t>
            </a:r>
          </a:p>
          <a:p>
            <a:endParaRPr lang="en-US" b="1" dirty="0">
              <a:solidFill>
                <a:prstClr val="black"/>
              </a:solidFill>
            </a:endParaRPr>
          </a:p>
          <a:p>
            <a:endParaRPr lang="en-US" b="1" dirty="0">
              <a:solidFill>
                <a:prstClr val="black"/>
              </a:solidFill>
            </a:endParaRPr>
          </a:p>
          <a:p>
            <a:r>
              <a:rPr lang="en-US" b="1" dirty="0">
                <a:solidFill>
                  <a:prstClr val="black"/>
                </a:solidFill>
              </a:rPr>
              <a:t>        Reuse existing plugins</a:t>
            </a:r>
          </a:p>
          <a:p>
            <a:endParaRPr lang="en-US" b="1" dirty="0">
              <a:solidFill>
                <a:prstClr val="black"/>
              </a:solidFill>
            </a:endParaRPr>
          </a:p>
          <a:p>
            <a:endParaRPr lang="en-US" b="1" dirty="0">
              <a:solidFill>
                <a:prstClr val="black"/>
              </a:solidFill>
            </a:endParaRPr>
          </a:p>
          <a:p>
            <a:r>
              <a:rPr lang="en-US" b="1" dirty="0">
                <a:solidFill>
                  <a:prstClr val="black"/>
                </a:solidFill>
              </a:rPr>
              <a:t>        Define and configure plugin </a:t>
            </a:r>
          </a:p>
          <a:p>
            <a:r>
              <a:rPr lang="en-US" b="1" dirty="0">
                <a:solidFill>
                  <a:prstClr val="black"/>
                </a:solidFill>
              </a:rPr>
              <a:t>            parameters</a:t>
            </a:r>
          </a:p>
          <a:p>
            <a:endParaRPr lang="en-US" b="1" dirty="0">
              <a:solidFill>
                <a:prstClr val="black"/>
              </a:solidFill>
            </a:endParaRPr>
          </a:p>
          <a:p>
            <a:endParaRPr lang="en-US" b="1" dirty="0">
              <a:solidFill>
                <a:prstClr val="black"/>
              </a:solidFill>
            </a:endParaRPr>
          </a:p>
          <a:p>
            <a:r>
              <a:rPr lang="en-US" b="1" dirty="0">
                <a:solidFill>
                  <a:prstClr val="black"/>
                </a:solidFill>
              </a:rPr>
              <a:t>        </a:t>
            </a: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p:txBody>
      </p:sp>
      <p:pic>
        <p:nvPicPr>
          <p:cNvPr id="30736" name="Picture 16" descr="http://www.luxorcrm.com/images/stories/icons/features/customization.jpg"/>
          <p:cNvPicPr>
            <a:picLocks noChangeAspect="1" noChangeArrowheads="1"/>
          </p:cNvPicPr>
          <p:nvPr/>
        </p:nvPicPr>
        <p:blipFill>
          <a:blip r:embed="rId9" cstate="print"/>
          <a:srcRect/>
          <a:stretch>
            <a:fillRect/>
          </a:stretch>
        </p:blipFill>
        <p:spPr bwMode="auto">
          <a:xfrm>
            <a:off x="432849" y="5486401"/>
            <a:ext cx="685800" cy="685801"/>
          </a:xfrm>
          <a:prstGeom prst="rect">
            <a:avLst/>
          </a:prstGeom>
          <a:noFill/>
        </p:spPr>
      </p:pic>
      <p:sp>
        <p:nvSpPr>
          <p:cNvPr id="2" name="Title 1"/>
          <p:cNvSpPr>
            <a:spLocks noGrp="1"/>
          </p:cNvSpPr>
          <p:nvPr>
            <p:ph type="title"/>
            <p:custDataLst>
              <p:tags r:id="rId2"/>
            </p:custDataLst>
          </p:nvPr>
        </p:nvSpPr>
        <p:spPr>
          <a:xfrm>
            <a:off x="131429" y="119192"/>
            <a:ext cx="11369272" cy="964092"/>
          </a:xfrm>
        </p:spPr>
        <p:txBody>
          <a:bodyPr>
            <a:normAutofit fontScale="90000"/>
          </a:bodyPr>
          <a:lstStyle/>
          <a:p>
            <a:r>
              <a:rPr lang="en-US" dirty="0"/>
              <a:t>Distributed Control and Automation Framework (DCAF) Overview</a:t>
            </a:r>
          </a:p>
        </p:txBody>
      </p:sp>
      <p:sp>
        <p:nvSpPr>
          <p:cNvPr id="3" name="Content Placeholder 2"/>
          <p:cNvSpPr>
            <a:spLocks noGrp="1"/>
          </p:cNvSpPr>
          <p:nvPr>
            <p:ph idx="1"/>
            <p:custDataLst>
              <p:tags r:id="rId3"/>
            </p:custDataLst>
          </p:nvPr>
        </p:nvSpPr>
        <p:spPr>
          <a:xfrm>
            <a:off x="118864" y="1099166"/>
            <a:ext cx="12073135" cy="1850416"/>
          </a:xfrm>
        </p:spPr>
        <p:txBody>
          <a:bodyPr>
            <a:normAutofit lnSpcReduction="10000"/>
          </a:bodyPr>
          <a:lstStyle/>
          <a:p>
            <a:pPr>
              <a:buNone/>
            </a:pPr>
            <a:r>
              <a:rPr lang="en-US" dirty="0"/>
              <a:t>An </a:t>
            </a:r>
            <a:r>
              <a:rPr lang="en-US" dirty="0">
                <a:solidFill>
                  <a:schemeClr val="accent5">
                    <a:lumMod val="75000"/>
                  </a:schemeClr>
                </a:solidFill>
              </a:rPr>
              <a:t>open-source</a:t>
            </a:r>
            <a:r>
              <a:rPr lang="en-US" dirty="0"/>
              <a:t> </a:t>
            </a:r>
            <a:r>
              <a:rPr lang="en-US" dirty="0">
                <a:solidFill>
                  <a:schemeClr val="accent5">
                    <a:lumMod val="75000"/>
                  </a:schemeClr>
                </a:solidFill>
              </a:rPr>
              <a:t>LabVIEW framework</a:t>
            </a:r>
            <a:r>
              <a:rPr lang="en-US" dirty="0"/>
              <a:t> for creating </a:t>
            </a:r>
            <a:r>
              <a:rPr lang="en-US" dirty="0">
                <a:solidFill>
                  <a:schemeClr val="accent5">
                    <a:lumMod val="75000"/>
                  </a:schemeClr>
                </a:solidFill>
              </a:rPr>
              <a:t>configurable, latest value, data engines </a:t>
            </a:r>
            <a:r>
              <a:rPr lang="en-US" dirty="0"/>
              <a:t>that can </a:t>
            </a:r>
            <a:r>
              <a:rPr lang="en-US" dirty="0">
                <a:solidFill>
                  <a:schemeClr val="accent5">
                    <a:lumMod val="75000"/>
                  </a:schemeClr>
                </a:solidFill>
              </a:rPr>
              <a:t>acquire</a:t>
            </a:r>
            <a:r>
              <a:rPr lang="en-US" dirty="0"/>
              <a:t> data from multiple input sources, </a:t>
            </a:r>
            <a:r>
              <a:rPr lang="en-US" dirty="0">
                <a:solidFill>
                  <a:schemeClr val="accent5">
                    <a:lumMod val="75000"/>
                  </a:schemeClr>
                </a:solidFill>
              </a:rPr>
              <a:t>process</a:t>
            </a:r>
            <a:r>
              <a:rPr lang="en-US" dirty="0"/>
              <a:t> that data, and then </a:t>
            </a:r>
            <a:r>
              <a:rPr lang="en-US" dirty="0">
                <a:solidFill>
                  <a:schemeClr val="accent5">
                    <a:lumMod val="75000"/>
                  </a:schemeClr>
                </a:solidFill>
              </a:rPr>
              <a:t>route</a:t>
            </a:r>
            <a:r>
              <a:rPr lang="en-US" dirty="0"/>
              <a:t> it back to outputs or to data services. </a:t>
            </a:r>
            <a:br>
              <a:rPr lang="en-US" dirty="0"/>
            </a:br>
            <a:endParaRPr lang="en-US" dirty="0"/>
          </a:p>
          <a:p>
            <a:pPr>
              <a:buNone/>
            </a:pPr>
            <a:r>
              <a:rPr lang="en-US" dirty="0"/>
              <a:t>Create higher quality control applications, in less time.</a:t>
            </a:r>
          </a:p>
        </p:txBody>
      </p:sp>
      <p:sp>
        <p:nvSpPr>
          <p:cNvPr id="30728" name="AutoShape 8" descr="data:image/jpeg;base64,/9j/4AAQSkZJRgABAQAAAQABAAD/2wCEAAkGBxQPDxQUEBQVFhUUFBUYGBYVFhUVFxcVFBQWFhgXFRYYHSggGBolGxQVIT0jJSkrLi4uGCAzODMsNygtLisBCgoKDg0OGxAQGywkICYsLCwyLCwsLCwsLC8sLCwsLDQsLywsLCwsLywsLCwsLCwsLDcvLywsLCwsLiwsNywsLP/AABEIAMkAyQMBIgACEQEDEQH/xAAcAAACAgMBAQAAAAAAAAAAAAAABwMGBAUIAgH/xABGEAABAwICBgYIAwYFAgcAAAABAAIDBBEFEgYHITFBURMiYXGBkRQyQlJyobHBI2LRM0NTgpKiFRZjssIk8CU1VHODlOH/xAAZAQACAwEAAAAAAAAAAAAAAAAABAECAwX/xAArEQACAgEEAQMDBAMBAAAAAAAAAQIRAwQSITEiMkFRE3HwFEJhsVKRoSP/2gAMAwEAAhEDEQA/AHihCEACEIQAIQvhKAPq+OcALk2A3k7AFU8e03igu2ACV/O/Uae0+13DzVQMlZij7DM8X3DqxN7+H1Kax6WUlulwv5FsmqjF7Y8v+C9YlplTQ3AcZHDhHtH9W5Vqt1gyuv0UbIxzcS8/YLMwvV8BY1Ml/wAkeweLjtPgArRQYDTwfs4mA8yMzvMq+7TY+luZnt1GTt7ULoYtiFT6jpiP9NpaPMD7r1/gGISbXNlPxyfq5NOWVrBdxDRzJA+q18ukFMzfPH4OB+istVL9kF/oh6WP75v/AGL7/JtZvyj+sXXk6MVzPVa/+WQfqr2dLKT+M3yd+ikj0mpXbp2eJt9Vb9Tn94/8ZH6fB7S/6hfl+I0+0+kgDnmePup6TTqpjNn5H23hwyu8xu8kx6euik/ZyMd8LgV8rMPimFpY2P8AiaD81R6mL4yQRZaaS9E2VrDtPoX7JmOiPP12+Y2/JWejrI5m5onteObSD58lWsS0CgkuYXOid/U3+k7fIqp12j1XQO6RlyB+8iJ3fmbvt5hH0sGT0On8MPqZsfrVr5Q2UJeYHp84WbVNzD+IzePibx8FfKOsZMwPicHNPEH/ALsUtlwzxvyQxjzQyLxZOhCFkaghCEACEIQAIQhAAhC1+NYvHRxGSU9gaN7ncAFKTbpENpK2TYliEdNGZJXBrR5k8gOJSyx3SebEH9FC1zWONhG3a5/xkfTcFjSzVOMVQAG7cNuSJhO8n77ymPo7o9FRMszrPPrSHeewch2J5Rhp1cuZf0JOU9Q6jxH+yvaPaBhtn1ZzHhE09UfGePcNneroAyFnssY0djWgfQLS6R6VRUd2jry+4Du+M8PqlrjGOTVbryu2cGDY0dw/VRHFl1D3TdL86JllxYFtirf52X3FtO4YriEGV3O+Vnnx8FU8Q0xqptz+jHKMW+Z2qu3RdPY9Njh7X9xLJqck/evsTTTOebvcXHm4kn5rxdeLoumBc9XX268XRdFhR6BWzodIKiD9nK63JxzDyK1V0XVZJS4aJi3HlMvmF6wSLCpjuPfj3+LT9irlhuKxVLbwvDuY9od43hJG6kp6h0bg5ji1w3EGxCUy6KEvTwxvHrJx9XI08f0Phqrub+FJ7zRsJ/O3j9VRHtqsIn92/HfHIP1+YVh0d07vaOr7hKP+Y+4V0qaeOpiyvDXxvHeDyIP3S31MmDwyK1+dDOzHm8sbpmr0a0njrW29SUDbGTy3lp4hb5KbSbRuTDniWFzjEHXa8etGeAcR5XVv0O0rFWBFLYTAdwkA4jt5hZ5cCr6mPlf0XxZnezJ3/ZakIQlRoEIQgAQhCAMbEK1lPE6SQ2a0XJ+w5kpTVVTPjFYA0Wvsa32Y2X2l335rL08x41lQIIbuZG7KA3b0kpNvG24eKvOiGj7aGCxsZX2Mju3g0dgTsKwQ3P1Pr+BKd557V6V2ZmBYNHRQiOMdrnHe93M/pwVZ0x0y6K8NMQX7nSDaG9jebvovWnulPQAwQH8Rw67h7APAfmPySzur6fT739TIV1Gfb/5wJXPJJJNydpJ2kntXy6jui66RziS6LqO6LosCS6LqO6LosCS6LqO6LosCS6LqO6LosCS6LqO6LosKJLq36vsTqBMIYwXxHa4HdGPeB4d3FV7AcHkrZhHGNm9zzuY3me3sThwbCY6SIRxDYN5O9x5uSerzRjHa+WN6XDJy3dIzJYw9pa4AgixB2gg8ClRpdo67D5RLCXdEXXa4b4n7w0nlyPgrbjWm8dPUtiaM7QbSuB9XsbzI4+Ssc8UdVCWus+ORveC0i4I+qSxynhak1wx3JGGZOKfKNPodpGK6KzrCZgGccx74HI/IqxJMVkEuD14LduU3Y47pIjvB7eB7bFNzCsQZUwsljN2vF+0HiD2g7FGfEo+UemGDI5eMu0ZaEIS4wCrOn2OeiUpDDaSW7WcwLdZ3gD5kKzJM6XVrsRxLo4toDhDHy39Z3de57gt9PBSnz0jDUTcYcds3Wq/As7jUyDqsOWK/F3tO8N3mrlpXjgoaYv2Z3dWMHi7n3DethhlE2nhZEz1WNAHbbie070n9OMb9Lq3ZTeOO7Gcth6zvE/QLWC+vlt9Gcn9DFS7NNNO57i55Jc4kkneSeK8XUWZGZdOzm0S5kZlFmRmRYUS3RdRZkZkWFEuZGZRZkZkWFEuZAN9yysFwqSsmEcIuTvPstbxc48E39HtFoKJoytzScZHAF1+z3R3LDNqI4/ubYtPLJ9hSw4NUvF2U8xHMRv8A0XirwueEAywyMB4uY4Dzsn0vhF96V/XS+Bn9Evk56zLY4DhElbMI4h8TvZY3mf04pkaS6DxVXXhtFLcXIHUcOOZo424hbvAsGjooRHEO1zj6zncytJ61bLj2Ujo3uqXR6wXCI6OERxDYN7jvc7iXFVPTnTHos0FM7r7nvHs82t/N9FHpzpp0eanpXDNufIPZ5tafe7eHelqXKmDA5PfMvnzqK2QJMyv2rbSKzvRZTsNzETwO8s8d4S8zL3FMWODmmxaQQeRG5OZYLJHaxPHNwluQ5tN8B9NpSGj8WPrRnmQNre4jZ32VO1Y44YpjTyGzZblt/ZkG9viL+IV+0ZxYVlLHLszEWeBweNh/XxSx0/ww0Vf0sXVbKelYeDZAQXgeNneJSGHlPDL8Y/m4ayx/EONC1+AYkKulimHttBI5O3OHgbrYJRqnTGk7Vo1OlWJei0U0o3hhDfidsb8yl3qmw3pKl8ztohaAD+eS/wAw0HzW31w1+WGCEH9o9zz8MYFvm8eS22rCh6LDmu4zOdIe49VvyaEzHwwt/Iu/PMl8Gbpzi3otDI4Gz39Rve7ZcdwuUjwVfNb2IXmhhB2MaXkfmebD5A+aX2ZM6WO2F/ItqZbp18E2ZGZRZl8zJmxeibMjMosyMyLCiXMjMosy+ZkWFE2ZGZQ5kZkWFDd1YV9O6n6KMBkw2vBN3P8AzA8R2cFeFzhR1j4ZGyRuLXtNwRwKdGhelrMQjyus2do6zPeHvM7OzgudqcLT3o6GnzJrayzoQhKDQLV6S080tLI2mfkkI2HmOLQeBI2XW0QpTp2Q1ao5ykBa4hwIcCQQd4I337V5zK160cNEFdnbYCZoda/tjqu2cAdh7yVT8y7EJ7opnInDbJolzIzKLMjMr2Vov+qnFslQ+Bx6srczfjbvHi2/krRrNwzp6BzwOvARIO4bHj+kk+ASkwavNPURSj2HtJ7r7flddBSsbLGWna17SPBw/wD1c/UeGRTQ/p/LG4MX+qLFMzZacn1bSN7nbHfO3mmMkhoNMaTFmxu2WklgdfsJaP7mNKdyz1Kqdr3NNO7hT9hN64KvNXNb/DhHm8k/YJsYLTdDTQx+5GweIaLpM6wD0uMvbvu+Flu/ILf3J5IzcQiiMXrkxDae1nS4lOeDXZB/KAPrdV/Mp8Znz1Mzucsh/vKw8yfjxFISly2yXMjMosyMymytEuZGZRZkZkWFEuZGZZsuB1DKVtS6JwhcbB30cRvDTuB7FgQsc9wawFznEAAbSSdwAUKSJcWTQRukeGMBc5xAa0C5JO4AJn4LqwjMINW+QSHbljLQG9ly03K2ugehjaFolmAdUOHeIwfZb28yrJjOKxUcLpZ3ZWt83Hg1o4kpPLqG3UBvFgSVzEdphgX+H1RizZmloe1x2HKSRY9oLT8lqqOsfDI2SJxa9huHDgVmaU487EKp0zhlFg1jfdY25APM3JPitRmTcW9vkKyrd4j30J0vZiEeV1mztHWZ7w95nZ2cFaFzNRVr4JGyROLXsNw4cCnfoPpgzEY8r7NnaOsz3h77Ozs4JLNh28x6HcObdw+y1IQhLDAsNczxmphszWee22z5XS0zK0azcZFTXuaw3ZCOjG6xcNryPHZ/KqlmXUwqoJHNzO5tkuZGZRZkZlpZlRLmXQOhtX02H0zzv6JoPe0ZT9FzzmTw1Vy5sMj/ACvkH9xP3S2q5ihnTcSF3poPRcakcNn4sUw8Q0n5tcnT6a3mEn9cUdsQB96nb/a54+6zf8yu95ZyjvhFmkZbJyRptKz/AOPuv/6qn8rxJ7JC6xz0OMyOOyzoZL9gDTf+1PkFZ5vTH7F8Pql9zmGrNpH3993+4qLMsnH4ujrKhvuzSDwzm3yWBmTqfAm1yTZkZlDmRmU2RRNmV91b6FisPpFSD0LXdVn8Vzef5AfPcqFRwmWWONu+R7GDve4NHzK6bw2ibTwsijFmxtDR4BYZ8jiqRvhxqTtnuamY+MxuaCwtylpGwtta1uSr2jmg9PQzPlZdziTkzbejafZb279u9WdCSUmlSHHFN2zBxnFYqOF007srWjxceDWjiSkLpZpRLiM2d/VY3ZHHwaOZ5uPNWrXHh1V0rZnOL6YABoAsInccw4397wSzzJzBBJbhTPNt7SbMrZonoJPiEZkzCKP2XOBOcjflHLtWRq80HdXOE1QC2nB2DcZSOA/JzPHcE7Yo2saGtAa1osANgACMueuIhiw3zI5+0v0Vlwx7RI4PY8dV7RbaN4IO4rS0Va+CRskTi17DdrhvBVy1saTRVczIYDmbAXZnjcXnYQ3mBz5qg5lrBtx8jKaSl4j/ANBdMmYjHlfZtQ0dZnvD32dnZwWq1jacila6npnAzkWe4bRED/zI8r3SbpKt8Lw+JxY9u5zTYjhsKjklLiS4kkkkk7SSd5KyWCO6/Y1eaW2iQvRmUOZGZMWYUTZkZlDmRmRYUTZk7dUH/lv/AMsn2SMzJ96qYsuFRH3nSO/vI+yw1D8DbTryKTrpP/Ww/wDsH/eVVLPW/wBc898RDb+pTt8Mznn7Bbf/ACw7kohLbBWTKO6bo1Wu2ly1zHfxYPmxxB/3BN7R2s6ejgkHtxMPjlF/ndUXXjh+elhnA/ZSFp+GUAf7mt81sdTuJ9PhgZfrQPdGe49dvyd8lhLnGn8G0eMjXyLTWfSdDis/J+V4/mH6gqq5k0temGWdT1LRsIdE89o6zL/3BKjMmMcrijDJGpMlzIzKLMjMr2Uo3mh8oGI0hdu9Ii8y8AfMhdMLk2Gcsc1zTZzXBwPItIIPmF0/o3jDK6ljnjIs9u0D2XjY5p7jdLZ10xjA+0bNCEJcYIqmnbKxzJGhzXAhzSLgg7wUt4tU0Yrs5felHWEdznJv+zJ9zt38O1M1CtGbj0VlBS7PEcbWNDWgNa0WAGwADgOQSj1l6wc5dS0Turullb7XNjDy5nwW81xYnVwUrW07S2GS4llaes3kz8oPPwSNDlthgvUzHLN+lE2ZGZRZkZkzYvRLmRmUWZGZFhRLmRmUWZGZFhRLmRmUWZGZFhRIXrpjRCiNPh9NGd7YWX+ItBPzJXPOieGmrroId4dIM3wt6zvCwK6Xq52wxPe7Y2Npce5ov9kvnl0hjBHtiF0yk9Mx6Vg2jp4oR3Mytd8y5Pn0QcgkPqzhNbjLZHbetNUu7y4kX/mkCf6pl4pFsSu2anSzCfTaGeHi9hy/GNrfmAlDqWxjoK98D7gVDLWPCWK5A77F48E9Vz5rMwx+GYqJoOqJHCeI8BI1wLx/VY25PUY+U4k5OGpDl03wX06gmhAu/LmZ8bdrfPd4rmQnnsPEHeDyK6o0fxZlbSxTx+rI0G3I+009oNwkdrf0a9CremjbaGpu4W3Nl9tvZe+bxPJWxSrgjLG+SkZkZlFmRmW9mFEuZN7UfRVbRJITlpH7muG18mwZ4+QA2E7j4Ku6tdXzq8ioqgW0wOwbjMRvA4hnbx4J5VM8VJAXPLY4om7Tua1rRwH2WOSf7UbY4e7MtCSs+uST07MyO9IBl6MgCQ7f2mbg78u63amXo/pjR17QYJm5uLH9SQHkWu+ouFi4NGqmmb9C8dK217i3O4Wg0i02o6Bp6aZpfwjZ13k9w3d5sFCVkt0bPHamCKmkdVlohDTnzbQWnhbiTyG1cu4jJG6aQwAtiL3ZGu3hl9gPgt1pvptNisnW6kLT1IhuH5nn2nfIcFWMyZxx2oXyS3MlzIzKLMjMtLM6JcyMyizIzIsKJcyMyizIzIsKJcyMyizLJw2ifUzMhiF3yODWjtPE9g3+CLChp6jMDu+WseNjR0UfebF5HgAPEqza5cZ9Gw0xNPXqXCMfB60h/pFv5grTo5g7KGkigj3RtAJ9529zj2k3KRusXGHYri3RU/WbG7oIhwc/NaR3dm2X5Null5zsYfhCi6ajcIyQzVLhtkcI2H8jNpt3uP8Aamitdo/hTaKkhgZuiY1t+ZA6zj2k3PitiqTludl4qlQKp6y9Gf8AEaFzWC80V5IuZcBtZ/MNnfZWxChOnZLVqhG6ltKvR53UcziGTOvFm9ib2mdmaw2cx2ptaV4BHiNJJBJszC7XcWPHquHilDrj0QNLP6bTgiKV135dhimvcPFtwcdt+BHamBqw00GJ02SU2qYQBIN2cbhI3sNtvI+CvL/JFI8eLOfsWw6SknfDO3LJGbEcOwg8Qd6vOrHV6a9wqKppFM09Vu4zEfMR9vHgmtpXoLS4nLDLOCHRHbl2dIzf0bzyv47+a3lTUQ0cBc8tihibv2Na1rRuH6KXktcELHzyfaqpipIC+Qtjiibcnc1rWjgB9AuedYmnj8UlyRlzKZh6jNxeR7cnbyHDvXjWLp7JisuSMuZSsPUZuLyPbk7eQ4d6pl1aEa5ZE5XwiTMgOUd0XWlmdGV6bJa3SPtyzut5XUOZR3RdFhRJmRmUd0XRYUSZkZlHdF0WFEmZGZR3RdFhRJdGZR3RdFhRJmTv1MaGmBnptQ20kjbRNO9sZ3vtwLvp3qq6qdAHVsjaqqbamabsaf3zhu2e4D5p34zisVDTPmncGRxtufoGtHEnYAFlkn7I1hD3ZWNa2lf+HURbGf8AqJ7sj5tFuvIe4fMhUvUhowXyurZR1Y7siv7Uh2Pf4C47yeSqjfSNJMW4jOf5YKdp8r/VxXRWE4dHSwRwwtysjaGtHYOJ5k779qq/GNe5K8nZloQhZmgIQhAGPiFEyoifFM0PZI0tc07iCuddJcFqdHcQZJA52W94Zd4e32opOZtsI4jaOzpJa7HsFhr6d0FQ0OY4eLTwc08HDmrRlRWUbNZoPphDi1Pnj6sjbCWI+sx33aeB+6w9ZeiL8VpAyKUsfGS5rCSI5DbYJAPkeF0msdwSt0crWyxPOW/4cwHUkb/Dlbuvzb4jscWgWsKDFW5D+FUtHWicfW/NEfab8xxUtVygTvhnOWJ4fLSyuiqGOjkbva76jmO0LFuurNK9EqbFI8tSy7gDkkbskYT7ruXYdiRGmOrGrw8ufG3p4Bt6SMdZo/1Gbx3i47ldTTM3Cik3RdeLourFaJLr5deLougCTMvl14ui6LAkui6jui6LA93X26jutto9o5U4i/JSxOft2u3Mb8TzsH1RZNGsumjq31XPqi2or2lkG9sR2Pl5Fw9lnzKueg2qmChyy1WWecbRcfhMP5Wn1iOZ8grpj+OwYfAZql4YweLnHg1jd7j2BZyn8F4w+TIqaiKkgL3lsUUTdpNmta1oXPem2lc+PVjIaZrjCH2hi3Okd/FkHDZfYfVCj0r0sq9IKpsEDHCIu/Cp273EfvJju2eTU3dXGgMeFRZ5Mr6p7bPkG0MB2mOO/s7tvGyhePLJflwjN1faHswqmy7HTPsZZBxd7rfyjh58VaUIVG7LpUCEIQAIQhAAhCEAYuJ4dFVROinY2SN4sWuFwf0PakRpzquqMPeaigL5IWnMMpPTwkcRba4DmNvYugUKU6IasR2hWuV0QbFiYL27hUMF3gf6rB63e3b2Jy4ZicNXGJKeRkjD7TCCPHl4qoaZar6TEc0jB6POf3kYGVx5yM3O79h7UosR0TxXA5DLEZA0G/TUznOYR/qMt8nNIU0n0Ryux1aS6uaDECXSQiOQ/vIuo4nm4DY7xCWeOakamMk0c0crfdk/Df52LT8lLo7rwlYAK6ESj+JCQx3ixxyk9xCYuCazcNq7BtQI3H2JgYnX5DNsPgSi5IKTOf8AEtCMQpr9LSy2HFozjzbdaKeJ0frtcz4mlv1C7IgqGSC7HNcObSHD5Ikp2O9ZrT3gH6qd5Gw4y6QcwvrHXNhtPIbV2G/B6cm5ghJ7Y2H7KaOhib6sbB3MaPoFO8NhyVQ6P1c5tDTTO7o3AeZFlbMH1QYjUEGRscDTvMrruH8jL/ULo8kNHADyWjxjTKhowenqomkeyHBzvBrbkqN7J2IqOjupmjgs6qc6oeOB6kd/hG0jvKYlNTR08YbG1kcbBsDQGNaB2DYAlVjuvGFt20UD5DwfL+GzvDdrj4gKg1OMYtpBIWNMkjL/ALOEGOBvxncf5iVFN9haXQ0tMtbtNR5o6S1RMNl2n8Jh/M/2j2Nv4JXUGF4lpJVdI9xcL2Mr7tgiHFsbRx7BtPE8VetDtSzI8smJODz/AAIyejHY9+wu7hYd6bVHSMhjbHExrGNFmtYA1oHIAbAi0ugpvs0GhehdPhUVohmlcOvM4DO/s/K3sCsqEKpYEIQgAQhCABCEIAEIQgAQhCABfCF9QgCq4/q8w+uJdLTta92+SL8N5PMlvreN0vsZ1FHaaOqHwTs/5s3f0lOtClNkUjmybVfi9LtiZe3GnnI8h1Sog3SCm2XxEdhc+QfMuXTCFO4KOajpJj42Z67/AOvf59GvhxHSCbZmxDb7rXR/RoXSyEX/AAFHNDNCMbq/2jak34z1Bt45nlbrCNRtU83qZ4Ygd4jDpX+ZDWg+afqEbg2i+wPVBh9NYytdUOH8Y3b/AENsPNXulpWQsDImNY0bA1jQ1oHYBsCmQq2SCEIQAIQhAAhCEACEIQB//9k="/>
          <p:cNvSpPr>
            <a:spLocks noChangeAspect="1" noChangeArrowheads="1"/>
          </p:cNvSpPr>
          <p:nvPr>
            <p:custDataLst>
              <p:tags r:id="rId4"/>
            </p:custDataLst>
          </p:nvPr>
        </p:nvSpPr>
        <p:spPr bwMode="auto">
          <a:xfrm>
            <a:off x="1679575" y="-1150938"/>
            <a:ext cx="2400300" cy="2400301"/>
          </a:xfrm>
          <a:prstGeom prst="rect">
            <a:avLst/>
          </a:prstGeom>
          <a:noFill/>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0730" name="AutoShape 10" descr="data:image/jpeg;base64,/9j/4AAQSkZJRgABAQAAAQABAAD/2wCEAAkGBxQPDxQUEBQVFhUUFBUYGBYVFhUVFxcVFBQWFhgXFRYYHSggGBolGxQVIT0jJSkrLi4uGCAzODMsNygtLisBCgoKDg0OGxAQGywkICYsLCwyLCwsLCwsLC8sLCwsLDQsLywsLCwsLywsLCwsLCwsLDcvLywsLCwsLiwsNywsLP/AABEIAMkAyQMBIgACEQEDEQH/xAAcAAACAgMBAQAAAAAAAAAAAAAABwMGBAUIAgH/xABGEAABAwICBgYIAwYFAgcAAAABAAIDBBEFEgYHITFBURMiYXGBkRQyQlJyobHBI2LRM0NTgpKiFRZjssIk8CU1VHODlOH/xAAZAQACAwEAAAAAAAAAAAAAAAAABAECAwX/xAArEQACAgEEAQMDBAMBAAAAAAAAAQIRAwQSITEiMkFRE3HwFEJhsVKRoSP/2gAMAwEAAhEDEQA/AHihCEACEIQAIQvhKAPq+OcALk2A3k7AFU8e03igu2ACV/O/Uae0+13DzVQMlZij7DM8X3DqxN7+H1Kax6WUlulwv5FsmqjF7Y8v+C9YlplTQ3AcZHDhHtH9W5Vqt1gyuv0UbIxzcS8/YLMwvV8BY1Ml/wAkeweLjtPgArRQYDTwfs4mA8yMzvMq+7TY+luZnt1GTt7ULoYtiFT6jpiP9NpaPMD7r1/gGISbXNlPxyfq5NOWVrBdxDRzJA+q18ukFMzfPH4OB+istVL9kF/oh6WP75v/AGL7/JtZvyj+sXXk6MVzPVa/+WQfqr2dLKT+M3yd+ikj0mpXbp2eJt9Vb9Tn94/8ZH6fB7S/6hfl+I0+0+kgDnmePup6TTqpjNn5H23hwyu8xu8kx6euik/ZyMd8LgV8rMPimFpY2P8AiaD81R6mL4yQRZaaS9E2VrDtPoX7JmOiPP12+Y2/JWejrI5m5onteObSD58lWsS0CgkuYXOid/U3+k7fIqp12j1XQO6RlyB+8iJ3fmbvt5hH0sGT0On8MPqZsfrVr5Q2UJeYHp84WbVNzD+IzePibx8FfKOsZMwPicHNPEH/ALsUtlwzxvyQxjzQyLxZOhCFkaghCEACEIQAIQhAAhC1+NYvHRxGSU9gaN7ncAFKTbpENpK2TYliEdNGZJXBrR5k8gOJSyx3SebEH9FC1zWONhG3a5/xkfTcFjSzVOMVQAG7cNuSJhO8n77ymPo7o9FRMszrPPrSHeewch2J5Rhp1cuZf0JOU9Q6jxH+yvaPaBhtn1ZzHhE09UfGePcNneroAyFnssY0djWgfQLS6R6VRUd2jry+4Du+M8PqlrjGOTVbryu2cGDY0dw/VRHFl1D3TdL86JllxYFtirf52X3FtO4YriEGV3O+Vnnx8FU8Q0xqptz+jHKMW+Z2qu3RdPY9Njh7X9xLJqck/evsTTTOebvcXHm4kn5rxdeLoumBc9XX268XRdFhR6BWzodIKiD9nK63JxzDyK1V0XVZJS4aJi3HlMvmF6wSLCpjuPfj3+LT9irlhuKxVLbwvDuY9od43hJG6kp6h0bg5ji1w3EGxCUy6KEvTwxvHrJx9XI08f0Phqrub+FJ7zRsJ/O3j9VRHtqsIn92/HfHIP1+YVh0d07vaOr7hKP+Y+4V0qaeOpiyvDXxvHeDyIP3S31MmDwyK1+dDOzHm8sbpmr0a0njrW29SUDbGTy3lp4hb5KbSbRuTDniWFzjEHXa8etGeAcR5XVv0O0rFWBFLYTAdwkA4jt5hZ5cCr6mPlf0XxZnezJ3/ZakIQlRoEIQgAQhCAMbEK1lPE6SQ2a0XJ+w5kpTVVTPjFYA0Wvsa32Y2X2l335rL08x41lQIIbuZG7KA3b0kpNvG24eKvOiGj7aGCxsZX2Mju3g0dgTsKwQ3P1Pr+BKd557V6V2ZmBYNHRQiOMdrnHe93M/pwVZ0x0y6K8NMQX7nSDaG9jebvovWnulPQAwQH8Rw67h7APAfmPySzur6fT739TIV1Gfb/5wJXPJJJNydpJ2kntXy6jui66RziS6LqO6LosCS6LqO6LosCS6LqO6LosCS6LqO6LosCS6LqO6LosKJLq36vsTqBMIYwXxHa4HdGPeB4d3FV7AcHkrZhHGNm9zzuY3me3sThwbCY6SIRxDYN5O9x5uSerzRjHa+WN6XDJy3dIzJYw9pa4AgixB2gg8ClRpdo67D5RLCXdEXXa4b4n7w0nlyPgrbjWm8dPUtiaM7QbSuB9XsbzI4+Ssc8UdVCWus+ORveC0i4I+qSxynhak1wx3JGGZOKfKNPodpGK6KzrCZgGccx74HI/IqxJMVkEuD14LduU3Y47pIjvB7eB7bFNzCsQZUwsljN2vF+0HiD2g7FGfEo+UemGDI5eMu0ZaEIS4wCrOn2OeiUpDDaSW7WcwLdZ3gD5kKzJM6XVrsRxLo4toDhDHy39Z3de57gt9PBSnz0jDUTcYcds3Wq/As7jUyDqsOWK/F3tO8N3mrlpXjgoaYv2Z3dWMHi7n3DethhlE2nhZEz1WNAHbbie070n9OMb9Lq3ZTeOO7Gcth6zvE/QLWC+vlt9Gcn9DFS7NNNO57i55Jc4kkneSeK8XUWZGZdOzm0S5kZlFmRmRYUS3RdRZkZkWFEuZGZRZkZkWFEuZAN9yysFwqSsmEcIuTvPstbxc48E39HtFoKJoytzScZHAF1+z3R3LDNqI4/ubYtPLJ9hSw4NUvF2U8xHMRv8A0XirwueEAywyMB4uY4Dzsn0vhF96V/XS+Bn9Evk56zLY4DhElbMI4h8TvZY3mf04pkaS6DxVXXhtFLcXIHUcOOZo424hbvAsGjooRHEO1zj6zncytJ61bLj2Ujo3uqXR6wXCI6OERxDYN7jvc7iXFVPTnTHos0FM7r7nvHs82t/N9FHpzpp0eanpXDNufIPZ5tafe7eHelqXKmDA5PfMvnzqK2QJMyv2rbSKzvRZTsNzETwO8s8d4S8zL3FMWODmmxaQQeRG5OZYLJHaxPHNwluQ5tN8B9NpSGj8WPrRnmQNre4jZ32VO1Y44YpjTyGzZblt/ZkG9viL+IV+0ZxYVlLHLszEWeBweNh/XxSx0/ww0Vf0sXVbKelYeDZAQXgeNneJSGHlPDL8Y/m4ayx/EONC1+AYkKulimHttBI5O3OHgbrYJRqnTGk7Vo1OlWJei0U0o3hhDfidsb8yl3qmw3pKl8ztohaAD+eS/wAw0HzW31w1+WGCEH9o9zz8MYFvm8eS22rCh6LDmu4zOdIe49VvyaEzHwwt/Iu/PMl8Gbpzi3otDI4Gz39Rve7ZcdwuUjwVfNb2IXmhhB2MaXkfmebD5A+aX2ZM6WO2F/ItqZbp18E2ZGZRZl8zJmxeibMjMosyMyLCiXMjMosy+ZkWFE2ZGZQ5kZkWFDd1YV9O6n6KMBkw2vBN3P8AzA8R2cFeFzhR1j4ZGyRuLXtNwRwKdGhelrMQjyus2do6zPeHvM7OzgudqcLT3o6GnzJrayzoQhKDQLV6S080tLI2mfkkI2HmOLQeBI2XW0QpTp2Q1ao5ykBa4hwIcCQQd4I337V5zK160cNEFdnbYCZoda/tjqu2cAdh7yVT8y7EJ7opnInDbJolzIzKLMjMr2Vov+qnFslQ+Bx6srczfjbvHi2/krRrNwzp6BzwOvARIO4bHj+kk+ASkwavNPURSj2HtJ7r7flddBSsbLGWna17SPBw/wD1c/UeGRTQ/p/LG4MX+qLFMzZacn1bSN7nbHfO3mmMkhoNMaTFmxu2WklgdfsJaP7mNKdyz1Kqdr3NNO7hT9hN64KvNXNb/DhHm8k/YJsYLTdDTQx+5GweIaLpM6wD0uMvbvu+Flu/ILf3J5IzcQiiMXrkxDae1nS4lOeDXZB/KAPrdV/Mp8Znz1Mzucsh/vKw8yfjxFISly2yXMjMosyMymytEuZGZRZkZkWFEuZGZZsuB1DKVtS6JwhcbB30cRvDTuB7FgQsc9wawFznEAAbSSdwAUKSJcWTQRukeGMBc5xAa0C5JO4AJn4LqwjMINW+QSHbljLQG9ly03K2ugehjaFolmAdUOHeIwfZb28yrJjOKxUcLpZ3ZWt83Hg1o4kpPLqG3UBvFgSVzEdphgX+H1RizZmloe1x2HKSRY9oLT8lqqOsfDI2SJxa9huHDgVmaU487EKp0zhlFg1jfdY25APM3JPitRmTcW9vkKyrd4j30J0vZiEeV1mztHWZ7w95nZ2cFaFzNRVr4JGyROLXsNw4cCnfoPpgzEY8r7NnaOsz3h77Ozs4JLNh28x6HcObdw+y1IQhLDAsNczxmphszWee22z5XS0zK0azcZFTXuaw3ZCOjG6xcNryPHZ/KqlmXUwqoJHNzO5tkuZGZRZkZlpZlRLmXQOhtX02H0zzv6JoPe0ZT9FzzmTw1Vy5sMj/ACvkH9xP3S2q5ihnTcSF3poPRcakcNn4sUw8Q0n5tcnT6a3mEn9cUdsQB96nb/a54+6zf8yu95ZyjvhFmkZbJyRptKz/AOPuv/6qn8rxJ7JC6xz0OMyOOyzoZL9gDTf+1PkFZ5vTH7F8Pql9zmGrNpH3993+4qLMsnH4ujrKhvuzSDwzm3yWBmTqfAm1yTZkZlDmRmU2RRNmV91b6FisPpFSD0LXdVn8Vzef5AfPcqFRwmWWONu+R7GDve4NHzK6bw2ibTwsijFmxtDR4BYZ8jiqRvhxqTtnuamY+MxuaCwtylpGwtta1uSr2jmg9PQzPlZdziTkzbejafZb279u9WdCSUmlSHHFN2zBxnFYqOF007srWjxceDWjiSkLpZpRLiM2d/VY3ZHHwaOZ5uPNWrXHh1V0rZnOL6YABoAsInccw4397wSzzJzBBJbhTPNt7SbMrZonoJPiEZkzCKP2XOBOcjflHLtWRq80HdXOE1QC2nB2DcZSOA/JzPHcE7Yo2saGtAa1osANgACMueuIhiw3zI5+0v0Vlwx7RI4PY8dV7RbaN4IO4rS0Va+CRskTi17DdrhvBVy1saTRVczIYDmbAXZnjcXnYQ3mBz5qg5lrBtx8jKaSl4j/ANBdMmYjHlfZtQ0dZnvD32dnZwWq1jacila6npnAzkWe4bRED/zI8r3SbpKt8Lw+JxY9u5zTYjhsKjklLiS4kkkkk7SSd5KyWCO6/Y1eaW2iQvRmUOZGZMWYUTZkZlDmRmRYUTZk7dUH/lv/AMsn2SMzJ96qYsuFRH3nSO/vI+yw1D8DbTryKTrpP/Ww/wDsH/eVVLPW/wBc898RDb+pTt8Mznn7Bbf/ACw7kohLbBWTKO6bo1Wu2ly1zHfxYPmxxB/3BN7R2s6ejgkHtxMPjlF/ndUXXjh+elhnA/ZSFp+GUAf7mt81sdTuJ9PhgZfrQPdGe49dvyd8lhLnGn8G0eMjXyLTWfSdDis/J+V4/mH6gqq5k0temGWdT1LRsIdE89o6zL/3BKjMmMcrijDJGpMlzIzKLMjMr2Uo3mh8oGI0hdu9Ii8y8AfMhdMLk2Gcsc1zTZzXBwPItIIPmF0/o3jDK6ljnjIs9u0D2XjY5p7jdLZ10xjA+0bNCEJcYIqmnbKxzJGhzXAhzSLgg7wUt4tU0Yrs5felHWEdznJv+zJ9zt38O1M1CtGbj0VlBS7PEcbWNDWgNa0WAGwADgOQSj1l6wc5dS0Turullb7XNjDy5nwW81xYnVwUrW07S2GS4llaes3kz8oPPwSNDlthgvUzHLN+lE2ZGZRZkZkzYvRLmRmUWZGZFhRLmRmUWZGZFhRLmRmUWZGZFhRIXrpjRCiNPh9NGd7YWX+ItBPzJXPOieGmrroId4dIM3wt6zvCwK6Xq52wxPe7Y2Npce5ov9kvnl0hjBHtiF0yk9Mx6Vg2jp4oR3Mytd8y5Pn0QcgkPqzhNbjLZHbetNUu7y4kX/mkCf6pl4pFsSu2anSzCfTaGeHi9hy/GNrfmAlDqWxjoK98D7gVDLWPCWK5A77F48E9Vz5rMwx+GYqJoOqJHCeI8BI1wLx/VY25PUY+U4k5OGpDl03wX06gmhAu/LmZ8bdrfPd4rmQnnsPEHeDyK6o0fxZlbSxTx+rI0G3I+009oNwkdrf0a9CremjbaGpu4W3Nl9tvZe+bxPJWxSrgjLG+SkZkZlFmRmW9mFEuZN7UfRVbRJITlpH7muG18mwZ4+QA2E7j4Ku6tdXzq8ioqgW0wOwbjMRvA4hnbx4J5VM8VJAXPLY4om7Tua1rRwH2WOSf7UbY4e7MtCSs+uST07MyO9IBl6MgCQ7f2mbg78u63amXo/pjR17QYJm5uLH9SQHkWu+ouFi4NGqmmb9C8dK217i3O4Wg0i02o6Bp6aZpfwjZ13k9w3d5sFCVkt0bPHamCKmkdVlohDTnzbQWnhbiTyG1cu4jJG6aQwAtiL3ZGu3hl9gPgt1pvptNisnW6kLT1IhuH5nn2nfIcFWMyZxx2oXyS3MlzIzKLMjMtLM6JcyMyizIzIsKJcyMyizIzIsKJcyMyizLJw2ifUzMhiF3yODWjtPE9g3+CLChp6jMDu+WseNjR0UfebF5HgAPEqza5cZ9Gw0xNPXqXCMfB60h/pFv5grTo5g7KGkigj3RtAJ9529zj2k3KRusXGHYri3RU/WbG7oIhwc/NaR3dm2X5Null5zsYfhCi6ajcIyQzVLhtkcI2H8jNpt3uP8Aamitdo/hTaKkhgZuiY1t+ZA6zj2k3PitiqTludl4qlQKp6y9Gf8AEaFzWC80V5IuZcBtZ/MNnfZWxChOnZLVqhG6ltKvR53UcziGTOvFm9ib2mdmaw2cx2ptaV4BHiNJJBJszC7XcWPHquHilDrj0QNLP6bTgiKV135dhimvcPFtwcdt+BHamBqw00GJ02SU2qYQBIN2cbhI3sNtvI+CvL/JFI8eLOfsWw6SknfDO3LJGbEcOwg8Qd6vOrHV6a9wqKppFM09Vu4zEfMR9vHgmtpXoLS4nLDLOCHRHbl2dIzf0bzyv47+a3lTUQ0cBc8tihibv2Na1rRuH6KXktcELHzyfaqpipIC+Qtjiibcnc1rWjgB9AuedYmnj8UlyRlzKZh6jNxeR7cnbyHDvXjWLp7JisuSMuZSsPUZuLyPbk7eQ4d6pl1aEa5ZE5XwiTMgOUd0XWlmdGV6bJa3SPtyzut5XUOZR3RdFhRJmRmUd0XRYUSZkZlHdF0WFEmZGZR3RdFhRJdGZR3RdFhRJmTv1MaGmBnptQ20kjbRNO9sZ3vtwLvp3qq6qdAHVsjaqqbamabsaf3zhu2e4D5p34zisVDTPmncGRxtufoGtHEnYAFlkn7I1hD3ZWNa2lf+HURbGf8AqJ7sj5tFuvIe4fMhUvUhowXyurZR1Y7siv7Uh2Pf4C47yeSqjfSNJMW4jOf5YKdp8r/VxXRWE4dHSwRwwtysjaGtHYOJ5k779qq/GNe5K8nZloQhZmgIQhAGPiFEyoifFM0PZI0tc07iCuddJcFqdHcQZJA52W94Zd4e32opOZtsI4jaOzpJa7HsFhr6d0FQ0OY4eLTwc08HDmrRlRWUbNZoPphDi1Pnj6sjbCWI+sx33aeB+6w9ZeiL8VpAyKUsfGS5rCSI5DbYJAPkeF0msdwSt0crWyxPOW/4cwHUkb/Dlbuvzb4jscWgWsKDFW5D+FUtHWicfW/NEfab8xxUtVygTvhnOWJ4fLSyuiqGOjkbva76jmO0LFuurNK9EqbFI8tSy7gDkkbskYT7ruXYdiRGmOrGrw8ufG3p4Bt6SMdZo/1Gbx3i47ldTTM3Cik3RdeLourFaJLr5deLougCTMvl14ui6LAkui6jui6LA93X26jutto9o5U4i/JSxOft2u3Mb8TzsH1RZNGsumjq31XPqi2or2lkG9sR2Pl5Fw9lnzKueg2qmChyy1WWecbRcfhMP5Wn1iOZ8grpj+OwYfAZql4YweLnHg1jd7j2BZyn8F4w+TIqaiKkgL3lsUUTdpNmta1oXPem2lc+PVjIaZrjCH2hi3Okd/FkHDZfYfVCj0r0sq9IKpsEDHCIu/Cp273EfvJju2eTU3dXGgMeFRZ5Mr6p7bPkG0MB2mOO/s7tvGyhePLJflwjN1faHswqmy7HTPsZZBxd7rfyjh58VaUIVG7LpUCEIQAIQhAAhCEAYuJ4dFVROinY2SN4sWuFwf0PakRpzquqMPeaigL5IWnMMpPTwkcRba4DmNvYugUKU6IasR2hWuV0QbFiYL27hUMF3gf6rB63e3b2Jy4ZicNXGJKeRkjD7TCCPHl4qoaZar6TEc0jB6POf3kYGVx5yM3O79h7UosR0TxXA5DLEZA0G/TUznOYR/qMt8nNIU0n0Ryux1aS6uaDECXSQiOQ/vIuo4nm4DY7xCWeOakamMk0c0crfdk/Df52LT8lLo7rwlYAK6ESj+JCQx3ixxyk9xCYuCazcNq7BtQI3H2JgYnX5DNsPgSi5IKTOf8AEtCMQpr9LSy2HFozjzbdaKeJ0frtcz4mlv1C7IgqGSC7HNcObSHD5Ikp2O9ZrT3gH6qd5Gw4y6QcwvrHXNhtPIbV2G/B6cm5ghJ7Y2H7KaOhib6sbB3MaPoFO8NhyVQ6P1c5tDTTO7o3AeZFlbMH1QYjUEGRscDTvMrruH8jL/ULo8kNHADyWjxjTKhowenqomkeyHBzvBrbkqN7J2IqOjupmjgs6qc6oeOB6kd/hG0jvKYlNTR08YbG1kcbBsDQGNaB2DYAlVjuvGFt20UD5DwfL+GzvDdrj4gKg1OMYtpBIWNMkjL/ALOEGOBvxncf5iVFN9haXQ0tMtbtNR5o6S1RMNl2n8Jh/M/2j2Nv4JXUGF4lpJVdI9xcL2Mr7tgiHFsbRx7BtPE8VetDtSzI8smJODz/AAIyejHY9+wu7hYd6bVHSMhjbHExrGNFmtYA1oHIAbAi0ugpvs0GhehdPhUVohmlcOvM4DO/s/K3sCsqEKpYEIQgAQhCABCEIAEIQgAQhCABfCF9QgCq4/q8w+uJdLTta92+SL8N5PMlvreN0vsZ1FHaaOqHwTs/5s3f0lOtClNkUjmybVfi9LtiZe3GnnI8h1Sog3SCm2XxEdhc+QfMuXTCFO4KOajpJj42Z67/AOvf59GvhxHSCbZmxDb7rXR/RoXSyEX/AAFHNDNCMbq/2jak34z1Bt45nlbrCNRtU83qZ4Ygd4jDpX+ZDWg+afqEbg2i+wPVBh9NYytdUOH8Y3b/AENsPNXulpWQsDImNY0bA1jQ1oHYBsCmQq2SCEIQAIQhAAhCEACEIQB//9k="/>
          <p:cNvSpPr>
            <a:spLocks noChangeAspect="1" noChangeArrowheads="1"/>
          </p:cNvSpPr>
          <p:nvPr>
            <p:custDataLst>
              <p:tags r:id="rId5"/>
            </p:custDataLst>
          </p:nvPr>
        </p:nvSpPr>
        <p:spPr bwMode="auto">
          <a:xfrm>
            <a:off x="1679575" y="-1150938"/>
            <a:ext cx="2400300" cy="2400301"/>
          </a:xfrm>
          <a:prstGeom prst="rect">
            <a:avLst/>
          </a:prstGeom>
          <a:noFill/>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pic>
        <p:nvPicPr>
          <p:cNvPr id="30732" name="Picture 12" descr="http://analyticsnerd.net/wp-content/uploads/2014/02/WordPress-Plugin-List.jpg"/>
          <p:cNvPicPr>
            <a:picLocks noChangeAspect="1" noChangeArrowheads="1"/>
          </p:cNvPicPr>
          <p:nvPr/>
        </p:nvPicPr>
        <p:blipFill>
          <a:blip r:embed="rId10" cstate="print"/>
          <a:srcRect/>
          <a:stretch>
            <a:fillRect/>
          </a:stretch>
        </p:blipFill>
        <p:spPr bwMode="auto">
          <a:xfrm>
            <a:off x="421378" y="3048000"/>
            <a:ext cx="609600" cy="609600"/>
          </a:xfrm>
          <a:prstGeom prst="rect">
            <a:avLst/>
          </a:prstGeom>
          <a:noFill/>
        </p:spPr>
      </p:pic>
      <p:pic>
        <p:nvPicPr>
          <p:cNvPr id="30734" name="Picture 14" descr="http://s3.amazonaws.com/stage.assets.maker.good.is/attachments/project_photos/images/9957/display/reuse_symbol.jpg?1344620110"/>
          <p:cNvPicPr>
            <a:picLocks noChangeAspect="1" noChangeArrowheads="1"/>
          </p:cNvPicPr>
          <p:nvPr/>
        </p:nvPicPr>
        <p:blipFill>
          <a:blip r:embed="rId11" cstate="print"/>
          <a:srcRect/>
          <a:stretch>
            <a:fillRect/>
          </a:stretch>
        </p:blipFill>
        <p:spPr bwMode="auto">
          <a:xfrm>
            <a:off x="204250" y="4648200"/>
            <a:ext cx="1043859" cy="632920"/>
          </a:xfrm>
          <a:prstGeom prst="rect">
            <a:avLst/>
          </a:prstGeom>
          <a:noFill/>
        </p:spPr>
      </p:pic>
      <p:pic>
        <p:nvPicPr>
          <p:cNvPr id="30738" name="Picture 18" descr="http://arcale.net/uploads/thumbnails/uploads/assets/logos/LabVIEW_RT_200x300.jpg"/>
          <p:cNvPicPr>
            <a:picLocks noChangeAspect="1" noChangeArrowheads="1"/>
          </p:cNvPicPr>
          <p:nvPr/>
        </p:nvPicPr>
        <p:blipFill>
          <a:blip r:embed="rId12" cstate="print"/>
          <a:srcRect/>
          <a:stretch>
            <a:fillRect/>
          </a:stretch>
        </p:blipFill>
        <p:spPr bwMode="auto">
          <a:xfrm>
            <a:off x="5255443" y="5657655"/>
            <a:ext cx="885825" cy="698909"/>
          </a:xfrm>
          <a:prstGeom prst="rect">
            <a:avLst/>
          </a:prstGeom>
          <a:noFill/>
        </p:spPr>
      </p:pic>
      <p:sp>
        <p:nvSpPr>
          <p:cNvPr id="11" name="Content Placeholder 7"/>
          <p:cNvSpPr txBox="1">
            <a:spLocks/>
          </p:cNvSpPr>
          <p:nvPr>
            <p:custDataLst>
              <p:tags r:id="rId6"/>
            </p:custDataLst>
          </p:nvPr>
        </p:nvSpPr>
        <p:spPr>
          <a:xfrm>
            <a:off x="5788842" y="2505173"/>
            <a:ext cx="4191000" cy="3962400"/>
          </a:xfrm>
          <a:prstGeom prst="rect">
            <a:avLst/>
          </a:prstGeom>
        </p:spPr>
        <p:txBody>
          <a:bodyPr vert="horz" lIns="91435" tIns="45717" rIns="91435" bIns="45717" rtlCol="0">
            <a:normAutofit/>
          </a:bodyPr>
          <a:lstStyle/>
          <a:p>
            <a:pPr defTabSz="457174">
              <a:spcBef>
                <a:spcPts val="573"/>
              </a:spcBef>
              <a:buClr>
                <a:prstClr val="white">
                  <a:lumMod val="50000"/>
                </a:prstClr>
              </a:buClr>
              <a:buSzPct val="70000"/>
              <a:defRPr/>
            </a:pPr>
            <a:endParaRPr lang="en-US" b="1" dirty="0">
              <a:solidFill>
                <a:srgbClr val="0A60A3"/>
              </a:solidFill>
              <a:cs typeface="Univers Com 45 Light"/>
            </a:endParaRPr>
          </a:p>
          <a:p>
            <a:endParaRPr lang="en-US" b="1" dirty="0">
              <a:solidFill>
                <a:prstClr val="black"/>
              </a:solidFill>
            </a:endParaRPr>
          </a:p>
          <a:p>
            <a:r>
              <a:rPr lang="en-US" b="1" dirty="0">
                <a:solidFill>
                  <a:prstClr val="black"/>
                </a:solidFill>
              </a:rPr>
              <a:t>     Single point I/O, processing, and  </a:t>
            </a:r>
          </a:p>
          <a:p>
            <a:r>
              <a:rPr lang="en-US" b="1" dirty="0">
                <a:solidFill>
                  <a:prstClr val="black"/>
                </a:solidFill>
              </a:rPr>
              <a:t>          data services  </a:t>
            </a:r>
          </a:p>
          <a:p>
            <a:endParaRPr lang="en-US" b="1" dirty="0">
              <a:solidFill>
                <a:prstClr val="black"/>
              </a:solidFill>
            </a:endParaRPr>
          </a:p>
          <a:p>
            <a:endParaRPr lang="en-US" b="1" dirty="0">
              <a:solidFill>
                <a:prstClr val="black"/>
              </a:solidFill>
            </a:endParaRPr>
          </a:p>
          <a:p>
            <a:r>
              <a:rPr lang="en-US" b="1" dirty="0">
                <a:solidFill>
                  <a:prstClr val="black"/>
                </a:solidFill>
              </a:rPr>
              <a:t>     Rules for correct-by-construction  </a:t>
            </a:r>
          </a:p>
          <a:p>
            <a:r>
              <a:rPr lang="en-US" b="1" dirty="0">
                <a:solidFill>
                  <a:prstClr val="black"/>
                </a:solidFill>
              </a:rPr>
              <a:t>          software</a:t>
            </a:r>
          </a:p>
          <a:p>
            <a:endParaRPr lang="en-US" b="1" dirty="0">
              <a:solidFill>
                <a:prstClr val="black"/>
              </a:solidFill>
            </a:endParaRPr>
          </a:p>
          <a:p>
            <a:endParaRPr lang="en-US" sz="400" b="1" dirty="0">
              <a:solidFill>
                <a:prstClr val="black"/>
              </a:solidFill>
            </a:endParaRPr>
          </a:p>
          <a:p>
            <a:r>
              <a:rPr lang="en-US" b="1" dirty="0">
                <a:solidFill>
                  <a:prstClr val="black"/>
                </a:solidFill>
              </a:rPr>
              <a:t>     Configure timing and error handling</a:t>
            </a:r>
          </a:p>
          <a:p>
            <a:endParaRPr lang="en-US" b="1" dirty="0">
              <a:solidFill>
                <a:prstClr val="black"/>
              </a:solidFill>
            </a:endParaRPr>
          </a:p>
          <a:p>
            <a:endParaRPr lang="en-US" sz="1400" b="1" dirty="0">
              <a:solidFill>
                <a:prstClr val="black"/>
              </a:solidFill>
            </a:endParaRPr>
          </a:p>
          <a:p>
            <a:r>
              <a:rPr lang="en-US" b="1" dirty="0">
                <a:solidFill>
                  <a:prstClr val="black"/>
                </a:solidFill>
              </a:rPr>
              <a:t>      Optimized for real-time execution</a:t>
            </a: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p:txBody>
      </p:sp>
      <p:pic>
        <p:nvPicPr>
          <p:cNvPr id="1026" name="Picture 2"/>
          <p:cNvPicPr>
            <a:picLocks noChangeAspect="1" noChangeArrowheads="1"/>
          </p:cNvPicPr>
          <p:nvPr/>
        </p:nvPicPr>
        <p:blipFill>
          <a:blip r:embed="rId13" cstate="print"/>
          <a:srcRect/>
          <a:stretch>
            <a:fillRect/>
          </a:stretch>
        </p:blipFill>
        <p:spPr bwMode="auto">
          <a:xfrm>
            <a:off x="5380639" y="3066854"/>
            <a:ext cx="635433" cy="647700"/>
          </a:xfrm>
          <a:prstGeom prst="rect">
            <a:avLst/>
          </a:prstGeom>
          <a:noFill/>
          <a:ln w="9525">
            <a:noFill/>
            <a:miter lim="800000"/>
            <a:headEnd/>
            <a:tailEnd/>
          </a:ln>
        </p:spPr>
      </p:pic>
      <p:pic>
        <p:nvPicPr>
          <p:cNvPr id="1028" name="Picture 4" descr="http://www.artofpracticemanagement-store.com/image/cache/data/template-icon-prod-400x400.png"/>
          <p:cNvPicPr>
            <a:picLocks noChangeAspect="1" noChangeArrowheads="1"/>
          </p:cNvPicPr>
          <p:nvPr/>
        </p:nvPicPr>
        <p:blipFill>
          <a:blip r:embed="rId14" cstate="print"/>
          <a:srcRect/>
          <a:stretch>
            <a:fillRect/>
          </a:stretch>
        </p:blipFill>
        <p:spPr bwMode="auto">
          <a:xfrm>
            <a:off x="204249" y="3733800"/>
            <a:ext cx="990600" cy="990600"/>
          </a:xfrm>
          <a:prstGeom prst="rect">
            <a:avLst/>
          </a:prstGeom>
          <a:noFill/>
        </p:spPr>
      </p:pic>
      <p:pic>
        <p:nvPicPr>
          <p:cNvPr id="1029" name="Picture 5"/>
          <p:cNvPicPr>
            <a:picLocks noChangeAspect="1" noChangeArrowheads="1"/>
          </p:cNvPicPr>
          <p:nvPr/>
        </p:nvPicPr>
        <p:blipFill>
          <a:blip r:embed="rId15" cstate="print"/>
          <a:srcRect/>
          <a:stretch>
            <a:fillRect/>
          </a:stretch>
        </p:blipFill>
        <p:spPr bwMode="auto">
          <a:xfrm>
            <a:off x="5355454" y="4895654"/>
            <a:ext cx="685800" cy="685800"/>
          </a:xfrm>
          <a:prstGeom prst="rect">
            <a:avLst/>
          </a:prstGeom>
          <a:noFill/>
          <a:ln w="9525">
            <a:noFill/>
            <a:miter lim="800000"/>
            <a:headEnd/>
            <a:tailEnd/>
          </a:ln>
        </p:spPr>
      </p:pic>
      <p:pic>
        <p:nvPicPr>
          <p:cNvPr id="4" name="Picture 2" descr="http://theinterviewguys.com/wp-content/uploads/2015/02/check-mark-11-512.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292967" y="3962685"/>
            <a:ext cx="801166" cy="801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941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did we create the framework?</a:t>
            </a:r>
          </a:p>
        </p:txBody>
      </p:sp>
      <p:sp>
        <p:nvSpPr>
          <p:cNvPr id="3" name="Content Placeholder 2"/>
          <p:cNvSpPr>
            <a:spLocks noGrp="1"/>
          </p:cNvSpPr>
          <p:nvPr>
            <p:ph idx="1"/>
          </p:nvPr>
        </p:nvSpPr>
        <p:spPr>
          <a:xfrm>
            <a:off x="626262" y="1121384"/>
            <a:ext cx="11128736" cy="4949008"/>
          </a:xfrm>
        </p:spPr>
        <p:txBody>
          <a:bodyPr/>
          <a:lstStyle/>
          <a:p>
            <a:r>
              <a:rPr lang="en-US" dirty="0"/>
              <a:t>Writing good embedded applications is </a:t>
            </a:r>
            <a:r>
              <a:rPr lang="en-US" b="1" dirty="0"/>
              <a:t>Hard</a:t>
            </a:r>
          </a:p>
          <a:p>
            <a:r>
              <a:rPr lang="en-US" dirty="0"/>
              <a:t>Many concepts and good practices are required to write good embedded code</a:t>
            </a:r>
          </a:p>
          <a:p>
            <a:r>
              <a:rPr lang="en-US" dirty="0"/>
              <a:t>Most embedded applications have the same components in common</a:t>
            </a:r>
          </a:p>
          <a:p>
            <a:r>
              <a:rPr lang="en-US" dirty="0"/>
              <a:t>Most embedded applications are dynamic and need configuration</a:t>
            </a:r>
          </a:p>
          <a:p>
            <a:r>
              <a:rPr lang="en-US" dirty="0"/>
              <a:t>All applications need error handling</a:t>
            </a:r>
          </a:p>
        </p:txBody>
      </p:sp>
    </p:spTree>
    <p:extLst>
      <p:ext uri="{BB962C8B-B14F-4D97-AF65-F5344CB8AC3E}">
        <p14:creationId xmlns:p14="http://schemas.microsoft.com/office/powerpoint/2010/main" val="1668436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should use the framework?</a:t>
            </a:r>
          </a:p>
        </p:txBody>
      </p:sp>
      <p:sp>
        <p:nvSpPr>
          <p:cNvPr id="3" name="Content Placeholder 2"/>
          <p:cNvSpPr>
            <a:spLocks noGrp="1"/>
          </p:cNvSpPr>
          <p:nvPr>
            <p:ph idx="1"/>
          </p:nvPr>
        </p:nvSpPr>
        <p:spPr>
          <a:xfrm>
            <a:off x="626262" y="1121384"/>
            <a:ext cx="11128736" cy="4949008"/>
          </a:xfrm>
        </p:spPr>
        <p:txBody>
          <a:bodyPr/>
          <a:lstStyle/>
          <a:p>
            <a:r>
              <a:rPr lang="en-US" dirty="0"/>
              <a:t>New developers in LabVIEW:</a:t>
            </a:r>
          </a:p>
          <a:p>
            <a:pPr lvl="1"/>
            <a:r>
              <a:rPr lang="en-US" dirty="0"/>
              <a:t>Allows them to work on what the application has to do, rather than how they have to do it.</a:t>
            </a:r>
          </a:p>
          <a:p>
            <a:pPr lvl="1"/>
            <a:r>
              <a:rPr lang="en-US" dirty="0"/>
              <a:t>Abstracts Real Time concepts for the user</a:t>
            </a:r>
          </a:p>
          <a:p>
            <a:pPr lvl="1"/>
            <a:r>
              <a:rPr lang="en-US" dirty="0"/>
              <a:t>Provides a configurable I/O Abstraction layer</a:t>
            </a:r>
          </a:p>
          <a:p>
            <a:pPr lvl="1"/>
            <a:r>
              <a:rPr lang="en-US" dirty="0"/>
              <a:t>Forces good programing practices</a:t>
            </a:r>
          </a:p>
          <a:p>
            <a:r>
              <a:rPr lang="en-US" dirty="0"/>
              <a:t>Advanced developers:</a:t>
            </a:r>
          </a:p>
          <a:p>
            <a:pPr lvl="1"/>
            <a:r>
              <a:rPr lang="en-US" dirty="0"/>
              <a:t>Efficient data mapping engine</a:t>
            </a:r>
          </a:p>
          <a:p>
            <a:pPr lvl="1"/>
            <a:r>
              <a:rPr lang="en-US" dirty="0"/>
              <a:t>Extensible configuration interface</a:t>
            </a:r>
          </a:p>
          <a:p>
            <a:pPr lvl="1"/>
            <a:r>
              <a:rPr lang="en-US" dirty="0"/>
              <a:t>Excellent code reuse between projects</a:t>
            </a:r>
          </a:p>
          <a:p>
            <a:pPr lvl="1"/>
            <a:r>
              <a:rPr lang="en-US" dirty="0"/>
              <a:t>Know LabVIEW but doesn’t want to write too much architecture</a:t>
            </a:r>
          </a:p>
          <a:p>
            <a:pPr lvl="1"/>
            <a:r>
              <a:rPr lang="en-US" dirty="0"/>
              <a:t>Open source and distributed in components that are useful individually</a:t>
            </a:r>
          </a:p>
        </p:txBody>
      </p:sp>
    </p:spTree>
    <p:extLst>
      <p:ext uri="{BB962C8B-B14F-4D97-AF65-F5344CB8AC3E}">
        <p14:creationId xmlns:p14="http://schemas.microsoft.com/office/powerpoint/2010/main" val="944980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512267" y="2201252"/>
            <a:ext cx="4114800" cy="3886200"/>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Configuration</a:t>
            </a:r>
          </a:p>
        </p:txBody>
      </p:sp>
      <p:sp>
        <p:nvSpPr>
          <p:cNvPr id="8" name="Rounded Rectangle 7"/>
          <p:cNvSpPr/>
          <p:nvPr/>
        </p:nvSpPr>
        <p:spPr>
          <a:xfrm>
            <a:off x="7363026" y="2201252"/>
            <a:ext cx="4114800" cy="3886200"/>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Runtime</a:t>
            </a:r>
          </a:p>
        </p:txBody>
      </p:sp>
      <p:sp>
        <p:nvSpPr>
          <p:cNvPr id="2" name="Title 1"/>
          <p:cNvSpPr>
            <a:spLocks noGrp="1"/>
          </p:cNvSpPr>
          <p:nvPr>
            <p:ph type="title"/>
          </p:nvPr>
        </p:nvSpPr>
        <p:spPr/>
        <p:txBody>
          <a:bodyPr/>
          <a:lstStyle/>
          <a:p>
            <a:r>
              <a:rPr lang="en-US" dirty="0"/>
              <a:t>How?</a:t>
            </a:r>
          </a:p>
        </p:txBody>
      </p:sp>
      <p:sp>
        <p:nvSpPr>
          <p:cNvPr id="4" name="Rounded Rectangle 3"/>
          <p:cNvSpPr/>
          <p:nvPr/>
        </p:nvSpPr>
        <p:spPr>
          <a:xfrm>
            <a:off x="7847031" y="3166900"/>
            <a:ext cx="3146791" cy="745436"/>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6" name="Rounded Rectangle 5"/>
          <p:cNvSpPr/>
          <p:nvPr/>
        </p:nvSpPr>
        <p:spPr>
          <a:xfrm>
            <a:off x="2975797" y="3166900"/>
            <a:ext cx="3040298" cy="771788"/>
          </a:xfrm>
          <a:prstGeom prst="roundRect">
            <a:avLst/>
          </a:prstGeom>
          <a:solidFill>
            <a:schemeClr val="accent3">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Configuration Editor</a:t>
            </a:r>
          </a:p>
        </p:txBody>
      </p:sp>
      <p:sp>
        <p:nvSpPr>
          <p:cNvPr id="5" name="Rounded Rectangle 4"/>
          <p:cNvSpPr/>
          <p:nvPr/>
        </p:nvSpPr>
        <p:spPr>
          <a:xfrm>
            <a:off x="2912583" y="4398296"/>
            <a:ext cx="8081239" cy="771788"/>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
        <p:nvSpPr>
          <p:cNvPr id="9" name="Rounded Rectangle 5">
            <a:extLst>
              <a:ext uri="{FF2B5EF4-FFF2-40B4-BE49-F238E27FC236}">
                <a16:creationId xmlns:a16="http://schemas.microsoft.com/office/drawing/2014/main" id="{57C38CE8-432D-4D98-B407-7BA4A56CFC2A}"/>
              </a:ext>
            </a:extLst>
          </p:cNvPr>
          <p:cNvSpPr/>
          <p:nvPr/>
        </p:nvSpPr>
        <p:spPr>
          <a:xfrm>
            <a:off x="317841" y="3166900"/>
            <a:ext cx="1836344" cy="745436"/>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Templates</a:t>
            </a:r>
          </a:p>
        </p:txBody>
      </p:sp>
      <p:sp>
        <p:nvSpPr>
          <p:cNvPr id="10" name="Rounded Rectangle 5">
            <a:extLst>
              <a:ext uri="{FF2B5EF4-FFF2-40B4-BE49-F238E27FC236}">
                <a16:creationId xmlns:a16="http://schemas.microsoft.com/office/drawing/2014/main" id="{5CA9D76B-CE32-4B67-902D-A4228EC01D85}"/>
              </a:ext>
            </a:extLst>
          </p:cNvPr>
          <p:cNvSpPr/>
          <p:nvPr/>
        </p:nvSpPr>
        <p:spPr>
          <a:xfrm>
            <a:off x="294053" y="4422371"/>
            <a:ext cx="1840338" cy="771788"/>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Examples</a:t>
            </a:r>
          </a:p>
        </p:txBody>
      </p:sp>
      <p:sp>
        <p:nvSpPr>
          <p:cNvPr id="11" name="Rounded Rectangle 12">
            <a:extLst>
              <a:ext uri="{FF2B5EF4-FFF2-40B4-BE49-F238E27FC236}">
                <a16:creationId xmlns:a16="http://schemas.microsoft.com/office/drawing/2014/main" id="{0762EC31-AF29-4C75-B110-AD50EE69E1D7}"/>
              </a:ext>
            </a:extLst>
          </p:cNvPr>
          <p:cNvSpPr/>
          <p:nvPr/>
        </p:nvSpPr>
        <p:spPr>
          <a:xfrm>
            <a:off x="2512267" y="1262244"/>
            <a:ext cx="4167653" cy="652123"/>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Project Templates</a:t>
            </a:r>
          </a:p>
        </p:txBody>
      </p:sp>
    </p:spTree>
    <p:extLst>
      <p:ext uri="{BB962C8B-B14F-4D97-AF65-F5344CB8AC3E}">
        <p14:creationId xmlns:p14="http://schemas.microsoft.com/office/powerpoint/2010/main" val="201769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Example: Temperature Controller</a:t>
            </a:r>
          </a:p>
        </p:txBody>
      </p:sp>
      <p:sp>
        <p:nvSpPr>
          <p:cNvPr id="5" name="Rounded Rectangle 4"/>
          <p:cNvSpPr/>
          <p:nvPr/>
        </p:nvSpPr>
        <p:spPr>
          <a:xfrm>
            <a:off x="2248250" y="1106921"/>
            <a:ext cx="1828800" cy="771787"/>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HMI</a:t>
            </a:r>
          </a:p>
        </p:txBody>
      </p:sp>
      <p:sp>
        <p:nvSpPr>
          <p:cNvPr id="6" name="Rounded Rectangle 5"/>
          <p:cNvSpPr/>
          <p:nvPr/>
        </p:nvSpPr>
        <p:spPr>
          <a:xfrm>
            <a:off x="2248250" y="2172323"/>
            <a:ext cx="1828800" cy="771787"/>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I/O Module</a:t>
            </a:r>
          </a:p>
        </p:txBody>
      </p:sp>
      <p:sp>
        <p:nvSpPr>
          <p:cNvPr id="7" name="Rounded Rectangle 6"/>
          <p:cNvSpPr/>
          <p:nvPr/>
        </p:nvSpPr>
        <p:spPr>
          <a:xfrm>
            <a:off x="2248250" y="3237725"/>
            <a:ext cx="1828800" cy="771787"/>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Modbus</a:t>
            </a:r>
          </a:p>
        </p:txBody>
      </p:sp>
      <p:sp>
        <p:nvSpPr>
          <p:cNvPr id="8" name="Rounded Rectangle 7"/>
          <p:cNvSpPr/>
          <p:nvPr/>
        </p:nvSpPr>
        <p:spPr>
          <a:xfrm>
            <a:off x="5016617" y="2172323"/>
            <a:ext cx="1828800" cy="771787"/>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PID</a:t>
            </a:r>
          </a:p>
        </p:txBody>
      </p:sp>
      <p:sp>
        <p:nvSpPr>
          <p:cNvPr id="9" name="Rounded Rectangle 8"/>
          <p:cNvSpPr/>
          <p:nvPr/>
        </p:nvSpPr>
        <p:spPr>
          <a:xfrm>
            <a:off x="7524926" y="1194793"/>
            <a:ext cx="1828800" cy="771787"/>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HMI</a:t>
            </a:r>
          </a:p>
        </p:txBody>
      </p:sp>
      <p:sp>
        <p:nvSpPr>
          <p:cNvPr id="10" name="Rounded Rectangle 9"/>
          <p:cNvSpPr/>
          <p:nvPr/>
        </p:nvSpPr>
        <p:spPr>
          <a:xfrm>
            <a:off x="7524926" y="2174314"/>
            <a:ext cx="1828800" cy="771787"/>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I/O Module</a:t>
            </a:r>
          </a:p>
        </p:txBody>
      </p:sp>
      <p:sp>
        <p:nvSpPr>
          <p:cNvPr id="11" name="Rounded Rectangle 10"/>
          <p:cNvSpPr/>
          <p:nvPr/>
        </p:nvSpPr>
        <p:spPr>
          <a:xfrm>
            <a:off x="7524926" y="3237724"/>
            <a:ext cx="1828800" cy="771787"/>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Modbus</a:t>
            </a:r>
          </a:p>
        </p:txBody>
      </p:sp>
      <p:sp>
        <p:nvSpPr>
          <p:cNvPr id="12" name="Rounded Rectangle 11"/>
          <p:cNvSpPr/>
          <p:nvPr/>
        </p:nvSpPr>
        <p:spPr>
          <a:xfrm>
            <a:off x="7524926" y="4244402"/>
            <a:ext cx="1828800" cy="771787"/>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TDMS Log</a:t>
            </a:r>
          </a:p>
        </p:txBody>
      </p:sp>
      <p:cxnSp>
        <p:nvCxnSpPr>
          <p:cNvPr id="14" name="Straight Arrow Connector 13"/>
          <p:cNvCxnSpPr>
            <a:stCxn id="5" idx="3"/>
          </p:cNvCxnSpPr>
          <p:nvPr/>
        </p:nvCxnSpPr>
        <p:spPr>
          <a:xfrm>
            <a:off x="4077050" y="1492815"/>
            <a:ext cx="939567" cy="8724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a:stCxn id="7" idx="3"/>
          </p:cNvCxnSpPr>
          <p:nvPr/>
        </p:nvCxnSpPr>
        <p:spPr>
          <a:xfrm flipV="1">
            <a:off x="4077050" y="2751164"/>
            <a:ext cx="939567" cy="8724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6" idx="3"/>
            <a:endCxn id="8" idx="1"/>
          </p:cNvCxnSpPr>
          <p:nvPr/>
        </p:nvCxnSpPr>
        <p:spPr>
          <a:xfrm>
            <a:off x="4077050" y="2558217"/>
            <a:ext cx="93956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p:cNvCxnSpPr>
            <a:stCxn id="8" idx="3"/>
            <a:endCxn id="9" idx="1"/>
          </p:cNvCxnSpPr>
          <p:nvPr/>
        </p:nvCxnSpPr>
        <p:spPr>
          <a:xfrm flipV="1">
            <a:off x="6845417" y="1580687"/>
            <a:ext cx="679509" cy="9775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p:cNvCxnSpPr>
            <a:stCxn id="8" idx="3"/>
            <a:endCxn id="10" idx="1"/>
          </p:cNvCxnSpPr>
          <p:nvPr/>
        </p:nvCxnSpPr>
        <p:spPr>
          <a:xfrm>
            <a:off x="6845417" y="2558217"/>
            <a:ext cx="679509" cy="19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p:cNvCxnSpPr>
            <a:stCxn id="8" idx="3"/>
            <a:endCxn id="11" idx="1"/>
          </p:cNvCxnSpPr>
          <p:nvPr/>
        </p:nvCxnSpPr>
        <p:spPr>
          <a:xfrm>
            <a:off x="6845417" y="2558217"/>
            <a:ext cx="679509" cy="1065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p:cNvCxnSpPr>
            <a:stCxn id="8" idx="3"/>
            <a:endCxn id="12" idx="1"/>
          </p:cNvCxnSpPr>
          <p:nvPr/>
        </p:nvCxnSpPr>
        <p:spPr>
          <a:xfrm>
            <a:off x="6845417" y="2558217"/>
            <a:ext cx="679509" cy="20720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90377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367" y="365760"/>
            <a:ext cx="10972800" cy="609600"/>
          </a:xfrm>
        </p:spPr>
        <p:txBody>
          <a:bodyPr/>
          <a:lstStyle/>
          <a:p>
            <a:r>
              <a:rPr lang="en-US" dirty="0"/>
              <a:t>Application Example: Temperature Controller</a:t>
            </a:r>
          </a:p>
        </p:txBody>
      </p:sp>
      <p:sp>
        <p:nvSpPr>
          <p:cNvPr id="5" name="Rounded Rectangle 4"/>
          <p:cNvSpPr/>
          <p:nvPr/>
        </p:nvSpPr>
        <p:spPr>
          <a:xfrm>
            <a:off x="2248250" y="1106921"/>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HMI</a:t>
            </a:r>
          </a:p>
        </p:txBody>
      </p:sp>
      <p:sp>
        <p:nvSpPr>
          <p:cNvPr id="6" name="Rounded Rectangle 5"/>
          <p:cNvSpPr/>
          <p:nvPr/>
        </p:nvSpPr>
        <p:spPr>
          <a:xfrm>
            <a:off x="2248250" y="2172323"/>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I/O Module</a:t>
            </a:r>
          </a:p>
        </p:txBody>
      </p:sp>
      <p:sp>
        <p:nvSpPr>
          <p:cNvPr id="7" name="Rounded Rectangle 6"/>
          <p:cNvSpPr/>
          <p:nvPr/>
        </p:nvSpPr>
        <p:spPr>
          <a:xfrm>
            <a:off x="2248250" y="3237725"/>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Modbus</a:t>
            </a:r>
          </a:p>
        </p:txBody>
      </p:sp>
      <p:sp>
        <p:nvSpPr>
          <p:cNvPr id="8" name="Rounded Rectangle 7"/>
          <p:cNvSpPr/>
          <p:nvPr/>
        </p:nvSpPr>
        <p:spPr>
          <a:xfrm>
            <a:off x="5016617" y="2172323"/>
            <a:ext cx="1828800"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PID</a:t>
            </a:r>
          </a:p>
        </p:txBody>
      </p:sp>
      <p:sp>
        <p:nvSpPr>
          <p:cNvPr id="9" name="Rounded Rectangle 8"/>
          <p:cNvSpPr/>
          <p:nvPr/>
        </p:nvSpPr>
        <p:spPr>
          <a:xfrm>
            <a:off x="7524926" y="1194793"/>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HMI</a:t>
            </a:r>
          </a:p>
        </p:txBody>
      </p:sp>
      <p:sp>
        <p:nvSpPr>
          <p:cNvPr id="10" name="Rounded Rectangle 9"/>
          <p:cNvSpPr/>
          <p:nvPr/>
        </p:nvSpPr>
        <p:spPr>
          <a:xfrm>
            <a:off x="7524926" y="2174314"/>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I/O Module</a:t>
            </a:r>
          </a:p>
        </p:txBody>
      </p:sp>
      <p:sp>
        <p:nvSpPr>
          <p:cNvPr id="11" name="Rounded Rectangle 10"/>
          <p:cNvSpPr/>
          <p:nvPr/>
        </p:nvSpPr>
        <p:spPr>
          <a:xfrm>
            <a:off x="7524926" y="3237724"/>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Modbus</a:t>
            </a:r>
          </a:p>
        </p:txBody>
      </p:sp>
      <p:sp>
        <p:nvSpPr>
          <p:cNvPr id="12" name="Rounded Rectangle 11"/>
          <p:cNvSpPr/>
          <p:nvPr/>
        </p:nvSpPr>
        <p:spPr>
          <a:xfrm>
            <a:off x="7524926" y="4244402"/>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TDMS Log</a:t>
            </a:r>
          </a:p>
        </p:txBody>
      </p:sp>
      <p:cxnSp>
        <p:nvCxnSpPr>
          <p:cNvPr id="14" name="Straight Arrow Connector 13"/>
          <p:cNvCxnSpPr>
            <a:stCxn id="5" idx="3"/>
          </p:cNvCxnSpPr>
          <p:nvPr/>
        </p:nvCxnSpPr>
        <p:spPr>
          <a:xfrm>
            <a:off x="4077050" y="1492815"/>
            <a:ext cx="939567" cy="8724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a:stCxn id="7" idx="3"/>
          </p:cNvCxnSpPr>
          <p:nvPr/>
        </p:nvCxnSpPr>
        <p:spPr>
          <a:xfrm flipV="1">
            <a:off x="4077050" y="2751164"/>
            <a:ext cx="939567" cy="8724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6" idx="3"/>
            <a:endCxn id="8" idx="1"/>
          </p:cNvCxnSpPr>
          <p:nvPr/>
        </p:nvCxnSpPr>
        <p:spPr>
          <a:xfrm>
            <a:off x="4077050" y="2558217"/>
            <a:ext cx="93956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p:cNvCxnSpPr>
            <a:stCxn id="8" idx="3"/>
            <a:endCxn id="9" idx="1"/>
          </p:cNvCxnSpPr>
          <p:nvPr/>
        </p:nvCxnSpPr>
        <p:spPr>
          <a:xfrm flipV="1">
            <a:off x="6845417" y="1580687"/>
            <a:ext cx="679509" cy="9775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p:cNvCxnSpPr>
            <a:stCxn id="8" idx="3"/>
            <a:endCxn id="10" idx="1"/>
          </p:cNvCxnSpPr>
          <p:nvPr/>
        </p:nvCxnSpPr>
        <p:spPr>
          <a:xfrm>
            <a:off x="6845417" y="2558217"/>
            <a:ext cx="679509" cy="19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p:cNvCxnSpPr>
            <a:stCxn id="8" idx="3"/>
            <a:endCxn id="11" idx="1"/>
          </p:cNvCxnSpPr>
          <p:nvPr/>
        </p:nvCxnSpPr>
        <p:spPr>
          <a:xfrm>
            <a:off x="6845417" y="2558217"/>
            <a:ext cx="679509" cy="1065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p:cNvCxnSpPr>
            <a:stCxn id="8" idx="3"/>
            <a:endCxn id="12" idx="1"/>
          </p:cNvCxnSpPr>
          <p:nvPr/>
        </p:nvCxnSpPr>
        <p:spPr>
          <a:xfrm>
            <a:off x="6845417" y="2558217"/>
            <a:ext cx="679509" cy="20720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3" name="Rounded Rectangle 42"/>
          <p:cNvSpPr/>
          <p:nvPr/>
        </p:nvSpPr>
        <p:spPr>
          <a:xfrm>
            <a:off x="2248250" y="5277313"/>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Inputs</a:t>
            </a:r>
          </a:p>
        </p:txBody>
      </p:sp>
      <p:sp>
        <p:nvSpPr>
          <p:cNvPr id="49" name="Rounded Rectangle 48"/>
          <p:cNvSpPr/>
          <p:nvPr/>
        </p:nvSpPr>
        <p:spPr>
          <a:xfrm>
            <a:off x="5016617" y="5277313"/>
            <a:ext cx="1828800"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50" name="Rounded Rectangle 49"/>
          <p:cNvSpPr/>
          <p:nvPr/>
        </p:nvSpPr>
        <p:spPr>
          <a:xfrm>
            <a:off x="7490572" y="5277313"/>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Outputs</a:t>
            </a:r>
          </a:p>
        </p:txBody>
      </p:sp>
      <p:cxnSp>
        <p:nvCxnSpPr>
          <p:cNvPr id="4" name="Straight Connector 3">
            <a:extLst>
              <a:ext uri="{FF2B5EF4-FFF2-40B4-BE49-F238E27FC236}">
                <a16:creationId xmlns:a16="http://schemas.microsoft.com/office/drawing/2014/main" id="{72E2F8D3-8DFF-46F2-93AD-59D44C50429F}"/>
              </a:ext>
            </a:extLst>
          </p:cNvPr>
          <p:cNvCxnSpPr/>
          <p:nvPr/>
        </p:nvCxnSpPr>
        <p:spPr>
          <a:xfrm>
            <a:off x="4495800" y="975360"/>
            <a:ext cx="0" cy="5512526"/>
          </a:xfrm>
          <a:prstGeom prst="line">
            <a:avLst/>
          </a:prstGeom>
          <a:ln w="12700">
            <a:solidFill>
              <a:schemeClr val="bg2">
                <a:lumMod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9EE209A-F26A-42C0-B272-75F274012AAB}"/>
              </a:ext>
            </a:extLst>
          </p:cNvPr>
          <p:cNvCxnSpPr/>
          <p:nvPr/>
        </p:nvCxnSpPr>
        <p:spPr>
          <a:xfrm>
            <a:off x="7217228" y="975360"/>
            <a:ext cx="0" cy="5512526"/>
          </a:xfrm>
          <a:prstGeom prst="line">
            <a:avLst/>
          </a:prstGeom>
          <a:ln w="12700">
            <a:solidFill>
              <a:schemeClr val="bg2">
                <a:lumMod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71423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2&quot; unique_id=&quot;10059&quot;&gt;&lt;object type=&quot;3&quot; unique_id=&quot;10060&quot;&gt;&lt;property id=&quot;20148&quot; value=&quot;5&quot;/&gt;&lt;property id=&quot;20300&quot; value=&quot;Slide 1 - &amp;quot;An Open Source Plugin Framework for Embedded Control Applications &amp;quot;&quot;/&gt;&lt;property id=&quot;20307&quot; value=&quot;256&quot;/&gt;&lt;/object&gt;&lt;object type=&quot;3&quot; unique_id=&quot;10061&quot;&gt;&lt;property id=&quot;20148&quot; value=&quot;5&quot;/&gt;&lt;property id=&quot;20300&quot; value=&quot;Slide 2 - &amp;quot;Abstract&amp;quot;&quot;/&gt;&lt;property id=&quot;20307&quot; value=&quot;258&quot;/&gt;&lt;/object&gt;&lt;object type=&quot;3&quot; unique_id=&quot;10062&quot;&gt;&lt;property id=&quot;20148&quot; value=&quot;5&quot;/&gt;&lt;property id=&quot;20300&quot; value=&quot;Slide 3 - &amp;quot;Agenda&amp;quot;&quot;/&gt;&lt;property id=&quot;20307&quot; value=&quot;257&quot;/&gt;&lt;/object&gt;&lt;object type=&quot;3&quot; unique_id=&quot;10063&quot;&gt;&lt;property id=&quot;20148&quot; value=&quot;5&quot;/&gt;&lt;property id=&quot;20300&quot; value=&quot;Slide 4 - &amp;quot;Tag Bus Data Framework (Platypus) Overview&amp;quot;&quot;/&gt;&lt;property id=&quot;20307&quot; value=&quot;264&quot;/&gt;&lt;/object&gt;&lt;object type=&quot;3&quot; unique_id=&quot;10064&quot;&gt;&lt;property id=&quot;20148&quot; value=&quot;5&quot;/&gt;&lt;property id=&quot;20300&quot; value=&quot;Slide 5 - &amp;quot;Why did we create the framework?&amp;quot;&quot;/&gt;&lt;property id=&quot;20307&quot; value=&quot;266&quot;/&gt;&lt;/object&gt;&lt;object type=&quot;3&quot; unique_id=&quot;10065&quot;&gt;&lt;property id=&quot;20148&quot; value=&quot;5&quot;/&gt;&lt;property id=&quot;20300&quot; value=&quot;Slide 6 - &amp;quot;Who should use the framework?&amp;quot;&quot;/&gt;&lt;property id=&quot;20307&quot; value=&quot;271&quot;/&gt;&lt;/object&gt;&lt;object type=&quot;3&quot; unique_id=&quot;10066&quot;&gt;&lt;property id=&quot;20148&quot; value=&quot;5&quot;/&gt;&lt;property id=&quot;20300&quot; value=&quot;Slide 7 - &amp;quot;How?&amp;quot;&quot;/&gt;&lt;property id=&quot;20307&quot; value=&quot;272&quot;/&gt;&lt;/object&gt;&lt;object type=&quot;3&quot; unique_id=&quot;10067&quot;&gt;&lt;property id=&quot;20148&quot; value=&quot;5&quot;/&gt;&lt;property id=&quot;20300&quot; value=&quot;Slide 8 - &amp;quot;Tag Bus Module Classes&amp;quot;&quot;/&gt;&lt;property id=&quot;20307&quot; value=&quot;277&quot;/&gt;&lt;/object&gt;&lt;object type=&quot;3&quot; unique_id=&quot;10068&quot;&gt;&lt;property id=&quot;20148&quot; value=&quot;5&quot;/&gt;&lt;property id=&quot;20300&quot; value=&quot;Slide 9 - &amp;quot;Tag Bus Module Runtime&amp;quot;&quot;/&gt;&lt;property id=&quot;20307&quot; value=&quot;278&quot;/&gt;&lt;/object&gt;&lt;object type=&quot;3&quot; unique_id=&quot;10069&quot;&gt;&lt;property id=&quot;20148&quot; value=&quot;5&quot;/&gt;&lt;property id=&quot;20300&quot; value=&quot;Slide 10 - &amp;quot;User Control Module&amp;quot;&quot;/&gt;&lt;property id=&quot;20307&quot; value=&quot;288&quot;/&gt;&lt;/object&gt;&lt;object type=&quot;3&quot; unique_id=&quot;10070&quot;&gt;&lt;property id=&quot;20148&quot; value=&quot;5&quot;/&gt;&lt;property id=&quot;20300&quot; value=&quot;Slide 11 - &amp;quot;Application Example: Temperature Controller&amp;quot;&quot;/&gt;&lt;property id=&quot;20307&quot; value=&quot;274&quot;/&gt;&lt;/object&gt;&lt;object type=&quot;3&quot; unique_id=&quot;10071&quot;&gt;&lt;property id=&quot;20148&quot; value=&quot;5&quot;/&gt;&lt;property id=&quot;20300&quot; value=&quot;Slide 12 - &amp;quot;Application Example: Temperature Controller&amp;quot;&quot;/&gt;&lt;property id=&quot;20307&quot; value=&quot;268&quot;/&gt;&lt;/object&gt;&lt;object type=&quot;3&quot; unique_id=&quot;10072&quot;&gt;&lt;property id=&quot;20148&quot; value=&quot;5&quot;/&gt;&lt;property id=&quot;20300&quot; value=&quot;Slide 13 - &amp;quot;Application Example: Temperature Controller&amp;quot;&quot;/&gt;&lt;property id=&quot;20307&quot; value=&quot;269&quot;/&gt;&lt;/object&gt;&lt;object type=&quot;3&quot; unique_id=&quot;10073&quot;&gt;&lt;property id=&quot;20148&quot; value=&quot;5&quot;/&gt;&lt;property id=&quot;20300&quot; value=&quot;Slide 14 - &amp;quot;Engine&amp;quot;&quot;/&gt;&lt;property id=&quot;20307&quot; value=&quot;270&quot;/&gt;&lt;/object&gt;&lt;object type=&quot;3&quot; unique_id=&quot;10074&quot;&gt;&lt;property id=&quot;20148&quot; value=&quot;5&quot;/&gt;&lt;property id=&quot;20300&quot; value=&quot;Slide 15&quot;/&gt;&lt;property id=&quot;20307&quot; value=&quot;279&quot;/&gt;&lt;/object&gt;&lt;object type=&quot;3&quot; unique_id=&quot;10075&quot;&gt;&lt;property id=&quot;20148&quot; value=&quot;5&quot;/&gt;&lt;property id=&quot;20300&quot; value=&quot;Slide 16 - &amp;quot;Engine Interface Runtime Code&amp;quot;&quot;/&gt;&lt;property id=&quot;20307&quot; value=&quot;267&quot;/&gt;&lt;/object&gt;&lt;object type=&quot;3&quot; unique_id=&quot;10076&quot;&gt;&lt;property id=&quot;20148&quot; value=&quot;5&quot;/&gt;&lt;property id=&quot;20300&quot; value=&quot;Slide 17 - &amp;quot;Editor&amp;quot;&quot;/&gt;&lt;property id=&quot;20307&quot; value=&quot;282&quot;/&gt;&lt;/object&gt;&lt;object type=&quot;3&quot; unique_id=&quot;10077&quot;&gt;&lt;property id=&quot;20148&quot; value=&quot;5&quot;/&gt;&lt;property id=&quot;20300&quot; value=&quot;Slide 18 - &amp;quot;Demo&amp;quot;&quot;/&gt;&lt;property id=&quot;20307&quot; value=&quot;259&quot;/&gt;&lt;/object&gt;&lt;object type=&quot;3&quot; unique_id=&quot;10078&quot;&gt;&lt;property id=&quot;20148&quot; value=&quot;5&quot;/&gt;&lt;property id=&quot;20300&quot; value=&quot;Slide 19 - &amp;quot;When to use tag bus framework&amp;quot;&quot;/&gt;&lt;property id=&quot;20307&quot; value=&quot;280&quot;/&gt;&lt;/object&gt;&lt;object type=&quot;3&quot; unique_id=&quot;10079&quot;&gt;&lt;property id=&quot;20148&quot; value=&quot;5&quot;/&gt;&lt;property id=&quot;20300&quot; value=&quot;Slide 20 - &amp;quot;Project Templates&amp;quot;&quot;/&gt;&lt;property id=&quot;20307&quot; value=&quot;281&quot;/&gt;&lt;/object&gt;&lt;object type=&quot;3&quot; unique_id=&quot;10080&quot;&gt;&lt;property id=&quot;20148&quot; value=&quot;5&quot;/&gt;&lt;property id=&quot;20300&quot; value=&quot;Slide 21 - &amp;quot;Include VI&amp;quot;&quot;/&gt;&lt;property id=&quot;20307&quot; value=&quot;261&quot;/&gt;&lt;/object&gt;&lt;object type=&quot;3&quot; unique_id=&quot;10081&quot;&gt;&lt;property id=&quot;20148&quot; value=&quot;5&quot;/&gt;&lt;property id=&quot;20300&quot; value=&quot;Slide 22 - &amp;quot;Module Scripting&amp;quot;&quot;/&gt;&lt;property id=&quot;20307&quot; value=&quot;286&quot;/&gt;&lt;/object&gt;&lt;object type=&quot;3&quot; unique_id=&quot;10082&quot;&gt;&lt;property id=&quot;20148&quot; value=&quot;5&quot;/&gt;&lt;property id=&quot;20300&quot; value=&quot;Slide 23 - &amp;quot;GitHub&amp;quot;&quot;/&gt;&lt;property id=&quot;20307&quot; value=&quot;263&quot;/&gt;&lt;/object&gt;&lt;object type=&quot;3&quot; unique_id=&quot;10083&quot;&gt;&lt;property id=&quot;20148&quot; value=&quot;5&quot;/&gt;&lt;property id=&quot;20300&quot; value=&quot;Slide 24 - &amp;quot;You should not use it if:&amp;quot;&quot;/&gt;&lt;property id=&quot;20307&quot; value=&quot;283&quot;/&gt;&lt;/object&gt;&lt;object type=&quot;3&quot; unique_id=&quot;10084&quot;&gt;&lt;property id=&quot;20148&quot; value=&quot;5&quot;/&gt;&lt;property id=&quot;20300&quot; value=&quot;Slide 25 - &amp;quot;New Name?&amp;quot;&quot;/&gt;&lt;property id=&quot;20307&quot; value=&quot;285&quot;/&gt;&lt;/object&gt;&lt;object type=&quot;3&quot; unique_id=&quot;10085&quot;&gt;&lt;property id=&quot;20148&quot; value=&quot;5&quot;/&gt;&lt;property id=&quot;20300&quot; value=&quot;Slide 26 - &amp;quot;Questions?&amp;quot;&quot;/&gt;&lt;property id=&quot;20307&quot; value=&quot;284&quot;/&gt;&lt;/object&gt;&lt;object type=&quot;3&quot; unique_id=&quot;10086&quot;&gt;&lt;property id=&quot;20148&quot; value=&quot;5&quot;/&gt;&lt;property id=&quot;20300&quot; value=&quot;Slide 27 - &amp;quot;Dynamic Data Flow&amp;quot;&quot;/&gt;&lt;property id=&quot;20307&quot; value=&quot;275&quot;/&gt;&lt;/object&gt;&lt;/object&gt;&lt;object type=&quot;8&quot; unique_id=&quot;10115&quo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047408B-A1E6-4BA1-A322-90B80A6A0118}_22.png&quot;/&gt;&lt;left val=&quot;35&quot;/&gt;&lt;top val=&quot;203&quot;/&gt;&lt;width val=&quot;330&quot;/&gt;&lt;height val=&quot;354&quot;/&gt;&lt;hasText val=&quot;1&quot;/&gt;&lt;/Image&gt;&lt;/ThreeDShapeInfo&gt;"/>
  <p:tag name="PRESENTER_SHAPETEXTINFO" val="&lt;ShapeTextInfo&gt;&lt;TableIndex row=&quot;-1&quot; col=&quot;-1&quot;&gt;&lt;linesCount val=&quot;19&quot;/&gt;&lt;lineCharCount val=&quot;1&quot;/&gt;&lt;lineCharCount val=&quot;1&quot;/&gt;&lt;lineCharCount val=&quot;85&quot;/&gt;&lt;lineCharCount val=&quot;24&quot;/&gt;&lt;lineCharCount val=&quot;1&quot;/&gt;&lt;lineCharCount val=&quot;1&quot;/&gt;&lt;lineCharCount val=&quot;38&quot;/&gt;&lt;lineCharCount val=&quot;1&quot;/&gt;&lt;lineCharCount val=&quot;1&quot;/&gt;&lt;lineCharCount val=&quot;31&quot;/&gt;&lt;lineCharCount val=&quot;1&quot;/&gt;&lt;lineCharCount val=&quot;1&quot;/&gt;&lt;lineCharCount val=&quot;37&quot;/&gt;&lt;lineCharCount val=&quot;23&quot;/&gt;&lt;lineCharCount val=&quot;1&quot;/&gt;&lt;lineCharCount val=&quot;1&quot;/&gt;&lt;lineCharCount val=&quot;9&quot;/&gt;&lt;lineCharCount val=&quot;1&quot;/&gt;&lt;lineCharCount val=&quot;1&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B0237CDD-D253-4067-B5FE-1B9DD844F342}_22.png&quot;/&gt;&lt;left val=&quot;24&quot;/&gt;&lt;top val=&quot;10&quot;/&gt;&lt;width val=&quot;656&quot;/&gt;&lt;height val=&quot;77&quot;/&gt;&lt;hasText val=&quot;1&quot;/&gt;&lt;/Image&gt;&lt;/ThreeDShapeInfo&gt;"/>
  <p:tag name="PRESENTER_SHAPETEXTINFO" val="&lt;ShapeTextInfo&gt;&lt;TableIndex row=&quot;-1&quot; col=&quot;-1&quot;&gt;&lt;linesCount val=&quot;1&quot;/&gt;&lt;lineCharCount val=&quot;42&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53C79B47-D0BB-44DE-B691-FF0D0EE2DE47}_22.png&quot;/&gt;&lt;left val=&quot;29&quot;/&gt;&lt;top val=&quot;84&quot;/&gt;&lt;width val=&quot;673&quot;/&gt;&lt;height val=&quot;150&quot;/&gt;&lt;hasText val=&quot;1&quot;/&gt;&lt;/Image&gt;&lt;/ThreeDShapeInfo&gt;"/>
  <p:tag name="PRESENTER_SHAPETEXTINFO" val="&lt;ShapeTextInfo&gt;&lt;TableIndex row=&quot;-1&quot; col=&quot;-1&quot;&gt;&lt;linesCount val=&quot;4&quot;/&gt;&lt;lineCharCount val=&quot;46&quot;/&gt;&lt;lineCharCount val=&quot;58&quot;/&gt;&lt;lineCharCount val=&quot;57&quot;/&gt;&lt;lineCharCount val=&quot;5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903123E7-4F02-453F-B095-C4FEF22C1B65}_22.png&quot;/&gt;&lt;left val=&quot;389&quot;/&gt;&lt;top val=&quot;197&quot;/&gt;&lt;width val=&quot;330&quot;/&gt;&lt;height val=&quot;312&quot;/&gt;&lt;hasText val=&quot;1&quot;/&gt;&lt;/Image&gt;&lt;/ThreeDShapeInfo&gt;"/>
  <p:tag name="PRESENTER_SHAPETEXTINFO" val="&lt;ShapeTextInfo&gt;&lt;TableIndex row=&quot;-1&quot; col=&quot;-1&quot;&gt;&lt;linesCount val=&quot;19&quot;/&gt;&lt;lineCharCount val=&quot;1&quot;/&gt;&lt;lineCharCount val=&quot;1&quot;/&gt;&lt;lineCharCount val=&quot;41&quot;/&gt;&lt;lineCharCount val=&quot;26&quot;/&gt;&lt;lineCharCount val=&quot;1&quot;/&gt;&lt;lineCharCount val=&quot;1&quot;/&gt;&lt;lineCharCount val=&quot;33&quot;/&gt;&lt;lineCharCount val=&quot;1&quot;/&gt;&lt;lineCharCount val=&quot;1&quot;/&gt;&lt;lineCharCount val=&quot;41&quot;/&gt;&lt;lineCharCount val=&quot;1&quot;/&gt;&lt;lineCharCount val=&quot;1&quot;/&gt;&lt;lineCharCount val=&quot;40&quot;/&gt;&lt;lineCharCount val=&quot;1&quot;/&gt;&lt;lineCharCount val=&quot;1&quot;/&gt;&lt;lineCharCount val=&quot;1&quot;/&gt;&lt;lineCharCount val=&quot;1&quot;/&gt;&lt;lineCharCount val=&quot;1&quot;/&gt;&lt;lineCharCount val=&quot;1&quot;/&gt;&lt;/TableIndex&gt;&lt;/ShapeTextInfo&gt;"/>
</p:tagLst>
</file>

<file path=ppt/theme/theme1.xml><?xml version="1.0" encoding="utf-8"?>
<a:theme xmlns:a="http://schemas.openxmlformats.org/drawingml/2006/main" name="NIExTemplate">
  <a:themeElements>
    <a:clrScheme name="Corporate Colors Template">
      <a:dk1>
        <a:srgbClr val="000000"/>
      </a:dk1>
      <a:lt1>
        <a:srgbClr val="FFFFFF"/>
      </a:lt1>
      <a:dk2>
        <a:srgbClr val="0A60A3"/>
      </a:dk2>
      <a:lt2>
        <a:srgbClr val="F5F5F5"/>
      </a:lt2>
      <a:accent1>
        <a:srgbClr val="0A60A3"/>
      </a:accent1>
      <a:accent2>
        <a:srgbClr val="F15A22"/>
      </a:accent2>
      <a:accent3>
        <a:srgbClr val="009800"/>
      </a:accent3>
      <a:accent4>
        <a:srgbClr val="FEC313"/>
      </a:accent4>
      <a:accent5>
        <a:srgbClr val="86BCDD"/>
      </a:accent5>
      <a:accent6>
        <a:srgbClr val="6A4686"/>
      </a:accent6>
      <a:hlink>
        <a:srgbClr val="929292"/>
      </a:hlink>
      <a:folHlink>
        <a:srgbClr val="669DD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a:solidFill>
            <a:schemeClr val="bg2">
              <a:lumMod val="25000"/>
            </a:schemeClr>
          </a:solidFill>
        </a:ln>
        <a:effectLst/>
      </a:spPr>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lgn="ctr">
          <a:defRPr sz="1600" dirty="0" err="1" smtClean="0">
            <a:solidFill>
              <a:schemeClr val="bg2">
                <a:lumMod val="25000"/>
              </a:schemeClr>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bg2">
              <a:lumMod val="25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Ins="0" rtlCol="0">
        <a:spAutoFit/>
      </a:bodyPr>
      <a:lstStyle>
        <a:defPPr>
          <a:defRPr sz="1600" dirty="0" err="1" smtClean="0"/>
        </a:defPPr>
      </a:lstStyle>
    </a:txDef>
  </a:objectDefaults>
  <a:extraClrSchemeLst/>
  <a:extLst>
    <a:ext uri="{05A4C25C-085E-4340-85A3-A5531E510DB2}">
      <thm15:themeFamily xmlns:thm15="http://schemas.microsoft.com/office/thememl/2012/main" name="NIExTemplate" id="{0088F40F-6973-4826-BAFA-5E8278F50015}" vid="{40BD164D-DAC4-46E2-9B7C-B75B3A2258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CEF</Template>
  <TotalTime>14046</TotalTime>
  <Words>945</Words>
  <Application>Microsoft Office PowerPoint</Application>
  <PresentationFormat>Widescreen</PresentationFormat>
  <Paragraphs>228</Paragraphs>
  <Slides>26</Slides>
  <Notes>4</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Helvetica Neue Light</vt:lpstr>
      <vt:lpstr>Univers Com 45 Light</vt:lpstr>
      <vt:lpstr>Univers LT Std 45 Light</vt:lpstr>
      <vt:lpstr>Wingdings</vt:lpstr>
      <vt:lpstr>NIExTemplate</vt:lpstr>
      <vt:lpstr>Introduction to the Distributed Control and Automation Framework (DCAF) </vt:lpstr>
      <vt:lpstr>Abstract</vt:lpstr>
      <vt:lpstr>Agenda</vt:lpstr>
      <vt:lpstr>Distributed Control and Automation Framework (DCAF) Overview</vt:lpstr>
      <vt:lpstr>Why did we create the framework?</vt:lpstr>
      <vt:lpstr>Who should use the framework?</vt:lpstr>
      <vt:lpstr>How?</vt:lpstr>
      <vt:lpstr>Application Example: Temperature Controller</vt:lpstr>
      <vt:lpstr>Application Example: Temperature Controller</vt:lpstr>
      <vt:lpstr>Application Example: Temperature Controller</vt:lpstr>
      <vt:lpstr>DCAF Engine</vt:lpstr>
      <vt:lpstr>DCAF Engine</vt:lpstr>
      <vt:lpstr>DCAF Engine</vt:lpstr>
      <vt:lpstr>DCAF Module Classes</vt:lpstr>
      <vt:lpstr>DCAF Module Runtime</vt:lpstr>
      <vt:lpstr>User Control Module</vt:lpstr>
      <vt:lpstr>RT Main Code</vt:lpstr>
      <vt:lpstr>Editor</vt:lpstr>
      <vt:lpstr>PowerPoint Presentation</vt:lpstr>
      <vt:lpstr>When should you use DCAF?</vt:lpstr>
      <vt:lpstr>Project Templates</vt:lpstr>
      <vt:lpstr>Include VI</vt:lpstr>
      <vt:lpstr>Module Scripting</vt:lpstr>
      <vt:lpstr>You should not use it if:</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Open Source Plugin Framework for Embedded Control Applications</dc:title>
  <dc:creator>Benjamin Celis</dc:creator>
  <cp:lastModifiedBy>Simon Perez Santa Maria</cp:lastModifiedBy>
  <cp:revision>77</cp:revision>
  <dcterms:created xsi:type="dcterms:W3CDTF">2016-03-04T01:42:23Z</dcterms:created>
  <dcterms:modified xsi:type="dcterms:W3CDTF">2018-09-28T19:20:27Z</dcterms:modified>
</cp:coreProperties>
</file>