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60" r:id="rId3"/>
    <p:sldId id="309" r:id="rId4"/>
    <p:sldId id="265" r:id="rId5"/>
    <p:sldId id="257" r:id="rId6"/>
    <p:sldId id="320" r:id="rId7"/>
    <p:sldId id="258" r:id="rId8"/>
    <p:sldId id="259" r:id="rId9"/>
    <p:sldId id="266" r:id="rId10"/>
    <p:sldId id="261" r:id="rId11"/>
    <p:sldId id="268" r:id="rId12"/>
    <p:sldId id="262" r:id="rId13"/>
    <p:sldId id="267" r:id="rId14"/>
    <p:sldId id="269" r:id="rId15"/>
    <p:sldId id="270" r:id="rId16"/>
    <p:sldId id="271" r:id="rId17"/>
    <p:sldId id="303" r:id="rId18"/>
    <p:sldId id="273" r:id="rId19"/>
    <p:sldId id="274" r:id="rId20"/>
    <p:sldId id="333" r:id="rId21"/>
    <p:sldId id="334" r:id="rId22"/>
    <p:sldId id="335" r:id="rId23"/>
    <p:sldId id="305" r:id="rId24"/>
    <p:sldId id="279" r:id="rId25"/>
    <p:sldId id="306" r:id="rId26"/>
    <p:sldId id="280" r:id="rId27"/>
    <p:sldId id="322" r:id="rId28"/>
    <p:sldId id="281" r:id="rId29"/>
    <p:sldId id="282" r:id="rId30"/>
    <p:sldId id="323" r:id="rId31"/>
    <p:sldId id="324" r:id="rId32"/>
    <p:sldId id="325" r:id="rId33"/>
    <p:sldId id="326" r:id="rId34"/>
    <p:sldId id="327" r:id="rId35"/>
    <p:sldId id="328" r:id="rId36"/>
    <p:sldId id="329" r:id="rId37"/>
    <p:sldId id="330" r:id="rId38"/>
    <p:sldId id="331" r:id="rId39"/>
    <p:sldId id="332" r:id="rId40"/>
    <p:sldId id="283" r:id="rId41"/>
    <p:sldId id="284" r:id="rId42"/>
    <p:sldId id="286" r:id="rId43"/>
    <p:sldId id="285" r:id="rId44"/>
    <p:sldId id="287" r:id="rId45"/>
    <p:sldId id="321" r:id="rId46"/>
    <p:sldId id="307" r:id="rId47"/>
    <p:sldId id="288" r:id="rId48"/>
    <p:sldId id="289" r:id="rId49"/>
    <p:sldId id="290" r:id="rId50"/>
    <p:sldId id="311" r:id="rId51"/>
    <p:sldId id="310" r:id="rId52"/>
    <p:sldId id="292" r:id="rId53"/>
    <p:sldId id="293" r:id="rId54"/>
    <p:sldId id="294" r:id="rId55"/>
    <p:sldId id="295" r:id="rId56"/>
    <p:sldId id="296" r:id="rId57"/>
    <p:sldId id="312" r:id="rId58"/>
    <p:sldId id="313" r:id="rId59"/>
    <p:sldId id="314" r:id="rId60"/>
    <p:sldId id="299" r:id="rId61"/>
    <p:sldId id="300" r:id="rId62"/>
    <p:sldId id="301" r:id="rId63"/>
    <p:sldId id="302" r:id="rId64"/>
    <p:sldId id="318" r:id="rId65"/>
    <p:sldId id="317" r:id="rId66"/>
    <p:sldId id="319" r:id="rId67"/>
    <p:sldId id="315" r:id="rId68"/>
    <p:sldId id="31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9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23106-3EEF-4700-B8B8-5E2B4A9EF2E0}" type="datetimeFigureOut">
              <a:rPr lang="en-US" smtClean="0"/>
              <a:t>6/6/2018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DCDD2-1DA7-4306-944D-ABC33431670D}" type="slidenum">
              <a:rPr lang="en-US" smtClean="0"/>
              <a:t>‹#›</a:t>
            </a:fld>
            <a:endParaRPr lang="en-US"/>
          </a:p>
        </p:txBody>
      </p:sp>
    </p:spTree>
    <p:extLst>
      <p:ext uri="{BB962C8B-B14F-4D97-AF65-F5344CB8AC3E}">
        <p14:creationId xmlns:p14="http://schemas.microsoft.com/office/powerpoint/2010/main" val="3011165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ae.natinst.com/public.nsf/web/searchinternal/4ebe45e8a816b19386257b6c0071d025?OpenDocument"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www.coretrace.com/products/BOUNCER_by_CoreTrace/default.aspx" TargetMode="External"/><Relationship Id="rId2" Type="http://schemas.openxmlformats.org/officeDocument/2006/relationships/slide" Target="../slides/slide60.xml"/><Relationship Id="rId1" Type="http://schemas.openxmlformats.org/officeDocument/2006/relationships/notesMaster" Target="../notesMasters/notesMaster1.xml"/><Relationship Id="rId6" Type="http://schemas.openxmlformats.org/officeDocument/2006/relationships/hyperlink" Target="http://technet.microsoft.com/en-us/windows/dd320283" TargetMode="External"/><Relationship Id="rId5" Type="http://schemas.openxmlformats.org/officeDocument/2006/relationships/hyperlink" Target="http://www.bit9.com/products/bit9-parity-suite.php" TargetMode="External"/><Relationship Id="rId4" Type="http://schemas.openxmlformats.org/officeDocument/2006/relationships/hyperlink" Target="http://www.mcafee.com/us/products/application-control.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zone.ni.com/reference/en-XX/help/371361G-01/glang/md5checksum_file/"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decibel.ni.com/content/docs/DOC-10292"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ine.ni.com/nips/cds/view/p/lang/en/nid/209124"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Most of this content has been adapted from Sanjay’s Embedded Security Presentation:</a:t>
            </a:r>
            <a:br>
              <a:rPr lang="en-US" dirty="0"/>
            </a:br>
            <a:r>
              <a:rPr lang="en-US" dirty="0"/>
              <a:t>https://nitalk.natinst.com/docs/DOC-142196</a:t>
            </a:r>
          </a:p>
        </p:txBody>
      </p:sp>
      <p:sp>
        <p:nvSpPr>
          <p:cNvPr id="4" name="Slide Number Placeholder 3"/>
          <p:cNvSpPr>
            <a:spLocks noGrp="1"/>
          </p:cNvSpPr>
          <p:nvPr>
            <p:ph type="sldNum" sz="quarter" idx="10"/>
          </p:nvPr>
        </p:nvSpPr>
        <p:spPr/>
        <p:txBody>
          <a:bodyPr/>
          <a:lstStyle/>
          <a:p>
            <a:fld id="{3F0F8AB6-C5E6-4D39-951A-5AB7BC831B71}" type="slidenum">
              <a:rPr lang="en-US" smtClean="0"/>
              <a:pPr/>
              <a:t>1</a:t>
            </a:fld>
            <a:endParaRPr lang="en-US"/>
          </a:p>
        </p:txBody>
      </p:sp>
    </p:spTree>
    <p:extLst>
      <p:ext uri="{BB962C8B-B14F-4D97-AF65-F5344CB8AC3E}">
        <p14:creationId xmlns:p14="http://schemas.microsoft.com/office/powerpoint/2010/main" val="542462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the application level, it’s good</a:t>
            </a:r>
            <a:r>
              <a:rPr lang="en-US" baseline="0" dirty="0"/>
              <a:t> to set passwords on important VIs that you want to protect (which contain key algorithms etc.). This provides an additional security measure that attackers must overcome if trying to steal IP.</a:t>
            </a:r>
          </a:p>
          <a:p>
            <a:endParaRPr lang="en-US" baseline="0" dirty="0"/>
          </a:p>
          <a:p>
            <a:r>
              <a:rPr lang="en-US" baseline="0" dirty="0"/>
              <a:t>Demo: Go to </a:t>
            </a:r>
            <a:r>
              <a:rPr lang="en-US" baseline="0" dirty="0" err="1"/>
              <a:t>LabVIEW</a:t>
            </a:r>
            <a:r>
              <a:rPr lang="en-US" baseline="0" dirty="0"/>
              <a:t>. File -&gt; VI Properties -&gt; Protection</a:t>
            </a:r>
          </a:p>
          <a:p>
            <a:endParaRPr lang="en-US" baseline="0" dirty="0"/>
          </a:p>
          <a:p>
            <a:r>
              <a:rPr lang="en-US" baseline="0" dirty="0"/>
              <a:t>Also, build the host pc code into an EXE and remove the source code off the machine. This way, attackers can’t just copy the .VI files off the host pc to learn more about the application. It’s a lot more work to decode the EXE binary, which isn’t hard to build. Using an EXE provides an additional level of security over keeping the source code on the computer and running the application out of the development environment. </a:t>
            </a:r>
          </a:p>
          <a:p>
            <a:endParaRPr lang="en-US" baseline="0" dirty="0"/>
          </a:p>
          <a:p>
            <a:r>
              <a:rPr lang="en-US" baseline="0" dirty="0"/>
              <a:t>Demo: Open Security Project, Create Build Spec -&gt; Go to Source File Settings </a:t>
            </a:r>
            <a:r>
              <a:rPr lang="en-US" baseline="0" dirty="0">
                <a:sym typeface="Wingdings" pitchFamily="2" charset="2"/>
              </a:rPr>
              <a:t> Remove block diagram</a:t>
            </a:r>
          </a:p>
          <a:p>
            <a:endParaRPr lang="en-US" baseline="0" dirty="0">
              <a:sym typeface="Wingdings" pitchFamily="2" charset="2"/>
            </a:endParaRPr>
          </a:p>
          <a:p>
            <a:r>
              <a:rPr lang="en-US" baseline="0" dirty="0">
                <a:sym typeface="Wingdings" pitchFamily="2" charset="2"/>
              </a:rPr>
              <a:t>[EDIT]: Add Dev </a:t>
            </a:r>
            <a:r>
              <a:rPr lang="en-US" baseline="0" dirty="0" err="1">
                <a:sym typeface="Wingdings" pitchFamily="2" charset="2"/>
              </a:rPr>
              <a:t>Env</a:t>
            </a:r>
            <a:r>
              <a:rPr lang="en-US" baseline="0" dirty="0">
                <a:sym typeface="Wingdings" pitchFamily="2" charset="2"/>
              </a:rPr>
              <a:t> to diagram</a:t>
            </a:r>
          </a:p>
        </p:txBody>
      </p:sp>
      <p:sp>
        <p:nvSpPr>
          <p:cNvPr id="4" name="Slide Number Placeholder 3"/>
          <p:cNvSpPr>
            <a:spLocks noGrp="1"/>
          </p:cNvSpPr>
          <p:nvPr>
            <p:ph type="sldNum" sz="quarter" idx="10"/>
          </p:nvPr>
        </p:nvSpPr>
        <p:spPr/>
        <p:txBody>
          <a:bodyPr/>
          <a:lstStyle/>
          <a:p>
            <a:fld id="{6C07B2A6-3D2A-7647-856A-D940C679D743}" type="slidenum">
              <a:rPr lang="en-US" smtClean="0"/>
              <a:pPr/>
              <a:t>15</a:t>
            </a:fld>
            <a:endParaRPr lang="en-US"/>
          </a:p>
        </p:txBody>
      </p:sp>
    </p:spTree>
    <p:extLst>
      <p:ext uri="{BB962C8B-B14F-4D97-AF65-F5344CB8AC3E}">
        <p14:creationId xmlns:p14="http://schemas.microsoft.com/office/powerpoint/2010/main" val="425644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addition to setting passwords and building an EXE, be sure to manage VI Server access if VI Server is enabled. </a:t>
            </a:r>
          </a:p>
          <a:p>
            <a:endParaRPr lang="en-US" baseline="0" dirty="0"/>
          </a:p>
          <a:p>
            <a:r>
              <a:rPr lang="en-US" baseline="0" dirty="0"/>
              <a:t>By default, the access list for VI server is *, meaning anyone can access VI Server! This means that attackers can launch “</a:t>
            </a:r>
            <a:r>
              <a:rPr lang="en-US" baseline="0" dirty="0" err="1"/>
              <a:t>LabVIEW</a:t>
            </a:r>
            <a:r>
              <a:rPr lang="en-US" baseline="0" dirty="0"/>
              <a:t> viruses”. By properly managing the accessing settings for VI server, you can prevent attackers from remotely targeting the </a:t>
            </a:r>
            <a:r>
              <a:rPr lang="en-US" baseline="0" dirty="0" err="1"/>
              <a:t>LabVIEW</a:t>
            </a:r>
            <a:r>
              <a:rPr lang="en-US" baseline="0" dirty="0"/>
              <a:t> environment or any of your VI remotely (for example, attackers won’t be able to run malicious VIs that they may have written remotely on your computer).</a:t>
            </a:r>
          </a:p>
          <a:p>
            <a:endParaRPr lang="en-US" baseline="0" dirty="0"/>
          </a:p>
          <a:p>
            <a:r>
              <a:rPr lang="en-US" baseline="0" dirty="0"/>
              <a:t>[INSTRUCTOR NOTE] Implementation taught through exercise (8.1B)</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16</a:t>
            </a:fld>
            <a:endParaRPr lang="en-US"/>
          </a:p>
        </p:txBody>
      </p:sp>
    </p:spTree>
    <p:extLst>
      <p:ext uri="{BB962C8B-B14F-4D97-AF65-F5344CB8AC3E}">
        <p14:creationId xmlns:p14="http://schemas.microsoft.com/office/powerpoint/2010/main" val="1466767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Talking points: </a:t>
            </a:r>
          </a:p>
          <a:p>
            <a:r>
              <a:rPr lang="en-US" dirty="0"/>
              <a:t>NI</a:t>
            </a:r>
            <a:r>
              <a:rPr lang="en-US" baseline="0" dirty="0"/>
              <a:t> Auth – Authentication and Authorization</a:t>
            </a:r>
          </a:p>
          <a:p>
            <a:r>
              <a:rPr lang="en-US" baseline="0" dirty="0"/>
              <a:t>Important to set up. If not, opens up to major vectors of attack</a:t>
            </a:r>
          </a:p>
          <a:p>
            <a:r>
              <a:rPr lang="en-US" baseline="0" dirty="0"/>
              <a:t>Can reformat/reboot etc</a:t>
            </a:r>
          </a:p>
          <a:p>
            <a:r>
              <a:rPr lang="en-US" baseline="0" dirty="0"/>
              <a:t>Analogy: A lot like setting no password on Windows</a:t>
            </a:r>
          </a:p>
          <a:p>
            <a:r>
              <a:rPr lang="en-US" baseline="0" dirty="0"/>
              <a:t>If you leave your laptop somewhere, you’re screwed. </a:t>
            </a:r>
            <a:endParaRPr lang="en-US" dirty="0"/>
          </a:p>
          <a:p>
            <a:endParaRPr lang="en-US" dirty="0"/>
          </a:p>
          <a:p>
            <a:r>
              <a:rPr lang="en-US" dirty="0"/>
              <a:t>[Source]</a:t>
            </a:r>
            <a:r>
              <a:rPr lang="en-US" baseline="0" dirty="0"/>
              <a:t> https://protect.iu.edu/cybersecurity/authn-authz</a:t>
            </a:r>
          </a:p>
          <a:p>
            <a:endParaRPr lang="en-US" baseline="0" dirty="0"/>
          </a:p>
          <a:p>
            <a:r>
              <a:rPr lang="en-US" sz="1200" b="0" i="0" kern="1200" dirty="0">
                <a:solidFill>
                  <a:schemeClr val="tx1"/>
                </a:solidFill>
                <a:latin typeface="+mn-lt"/>
                <a:ea typeface="+mn-ea"/>
                <a:cs typeface="+mn-cs"/>
              </a:rPr>
              <a:t>Authentication vs. Authorization</a:t>
            </a:r>
          </a:p>
          <a:p>
            <a:r>
              <a:rPr lang="en-US" sz="1200" b="0" i="0" kern="1200" dirty="0">
                <a:solidFill>
                  <a:schemeClr val="tx1"/>
                </a:solidFill>
                <a:latin typeface="+mn-lt"/>
                <a:ea typeface="+mn-ea"/>
                <a:cs typeface="+mn-cs"/>
              </a:rPr>
              <a:t>In computing systems, authentication and authorization must work in tandem to provide effective security. Without authentication, there would be no way to determine if individuals are who they claim to be. Without some sort of authorization in place, it may not matter who they claim to be — as with no authorization in place, essentially anyone could access anything simply by telling the truth about who they are.</a:t>
            </a:r>
          </a:p>
          <a:p>
            <a:endParaRPr lang="en-US" dirty="0"/>
          </a:p>
          <a:p>
            <a:r>
              <a:rPr lang="en-US" sz="1200" b="0" i="0" kern="1200" dirty="0">
                <a:solidFill>
                  <a:schemeClr val="tx1"/>
                </a:solidFill>
                <a:latin typeface="+mn-lt"/>
                <a:ea typeface="+mn-ea"/>
                <a:cs typeface="+mn-cs"/>
              </a:rPr>
              <a:t>Authentication</a:t>
            </a:r>
          </a:p>
          <a:p>
            <a:r>
              <a:rPr lang="en-US" sz="1200" b="0" i="0" kern="1200" dirty="0">
                <a:solidFill>
                  <a:schemeClr val="tx1"/>
                </a:solidFill>
                <a:latin typeface="+mn-lt"/>
                <a:ea typeface="+mn-ea"/>
                <a:cs typeface="+mn-cs"/>
              </a:rPr>
              <a:t>Authentication is the process of determining whether someone or something is, in fact, who or what it is declared to be. To access technology services you must provide such proof of identity.</a:t>
            </a:r>
          </a:p>
          <a:p>
            <a:r>
              <a:rPr lang="en-US" sz="1200" b="0" i="0" kern="1200" dirty="0">
                <a:solidFill>
                  <a:schemeClr val="tx1"/>
                </a:solidFill>
                <a:latin typeface="+mn-lt"/>
                <a:ea typeface="+mn-ea"/>
                <a:cs typeface="+mn-cs"/>
              </a:rPr>
              <a:t>In private and public computer networks (including the Internet), authentication is commonly done through the use of login passwords or passphrases; knowledge of such is assumed to guarantee that the user is authentic. Thus, when you are asked to "authenticate" to a system, it usually means that you enter your username and/or password for that system.</a:t>
            </a:r>
          </a:p>
          <a:p>
            <a:endParaRPr lang="en-US" dirty="0"/>
          </a:p>
          <a:p>
            <a:r>
              <a:rPr lang="en-US" sz="1200" b="0" i="0" kern="1200" dirty="0">
                <a:solidFill>
                  <a:schemeClr val="tx1"/>
                </a:solidFill>
                <a:latin typeface="+mn-lt"/>
                <a:ea typeface="+mn-ea"/>
                <a:cs typeface="+mn-cs"/>
              </a:rPr>
              <a:t>Authorization</a:t>
            </a:r>
          </a:p>
          <a:p>
            <a:r>
              <a:rPr lang="en-US" sz="1200" b="0" i="0" kern="1200" dirty="0">
                <a:solidFill>
                  <a:schemeClr val="tx1"/>
                </a:solidFill>
                <a:latin typeface="+mn-lt"/>
                <a:ea typeface="+mn-ea"/>
                <a:cs typeface="+mn-cs"/>
              </a:rPr>
              <a:t>In computing systems, authorization is the process of determining which permissions a person or system is supposed to have. In multi-user computing systems, a system administrator defines which users are allowed access to the system, as well as the privileges of use for which they are eligible (e.g., access to file directories, hours of access, amount of allocated storage space). Authorization can be seen as both the preliminary setting of permissions by a system administrator, and the actual checking of the permission values when a user obtains access. Authorization is usually preceded by authentication.</a:t>
            </a:r>
          </a:p>
          <a:p>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17</a:t>
            </a:fld>
            <a:endParaRPr lang="en-US"/>
          </a:p>
        </p:txBody>
      </p:sp>
    </p:spTree>
    <p:extLst>
      <p:ext uri="{BB962C8B-B14F-4D97-AF65-F5344CB8AC3E}">
        <p14:creationId xmlns:p14="http://schemas.microsoft.com/office/powerpoint/2010/main" val="119028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It’s also important to configure NI Auth settings on both the RIO target and the host pc.</a:t>
            </a:r>
            <a:r>
              <a:rPr lang="en-US" baseline="0" dirty="0"/>
              <a:t> NI Auth secures the Web-based configuration and monitoring tool (WIF) as well as changes from MAX.</a:t>
            </a:r>
          </a:p>
          <a:p>
            <a:endParaRPr lang="en-US" baseline="0" dirty="0"/>
          </a:p>
          <a:p>
            <a:r>
              <a:rPr lang="en-US" baseline="0" dirty="0"/>
              <a:t>If you don’t configure NI Auth, attackers can use the WIF to access the </a:t>
            </a:r>
            <a:r>
              <a:rPr lang="en-US" baseline="0" dirty="0" err="1"/>
              <a:t>filesystem</a:t>
            </a:r>
            <a:r>
              <a:rPr lang="en-US" baseline="0" dirty="0"/>
              <a:t> on the RIO target and upload, download, and modify files on the RIO target. Attackers can also reboot the target. This means that through the WIF, an attacker can load their own .RTEXE and reboot the RIO to load their application instead of yours! </a:t>
            </a:r>
          </a:p>
          <a:p>
            <a:r>
              <a:rPr lang="en-US" baseline="0" dirty="0"/>
              <a:t>Additionally, without NI Auth, attackers can install MAX on their computer (MAX is free and installs with any of the driver sets), and can then change the software that’s installed to your RIO target!</a:t>
            </a:r>
          </a:p>
          <a:p>
            <a:endParaRPr lang="en-US" baseline="0" dirty="0"/>
          </a:p>
          <a:p>
            <a:pPr defTabSz="931774">
              <a:defRPr/>
            </a:pPr>
            <a:r>
              <a:rPr lang="en-US" baseline="0" dirty="0"/>
              <a:t>[INSTRUCTOR NOTE] Implementation taught through exercise (8.1B)</a:t>
            </a:r>
          </a:p>
          <a:p>
            <a:pPr defTabSz="931774">
              <a:defRPr/>
            </a:pPr>
            <a:endParaRPr lang="en-US" baseline="0" dirty="0"/>
          </a:p>
          <a:p>
            <a:pPr defTabSz="931774">
              <a:defRPr/>
            </a:pPr>
            <a:r>
              <a:rPr lang="en-US" baseline="0" dirty="0"/>
              <a:t>NI Auth had some limitations on </a:t>
            </a:r>
            <a:r>
              <a:rPr lang="en-US" baseline="0" dirty="0" err="1"/>
              <a:t>Pharlap</a:t>
            </a:r>
            <a:r>
              <a:rPr lang="en-US" baseline="0" dirty="0"/>
              <a:t> and </a:t>
            </a:r>
            <a:r>
              <a:rPr lang="en-US" baseline="0" dirty="0" err="1"/>
              <a:t>VxWorks</a:t>
            </a:r>
            <a:r>
              <a:rPr lang="en-US" baseline="0" dirty="0"/>
              <a:t>. For FTP Server, NI Auth would protect this, but literally nothing else. There is no concept of permissions for those OS’s. It’s because it is all flat memory, no kernel. When you set a password and authenticate your password, it gets send over plain text. Sniffing the wire will expose the password. On Linux, this is not an issue. NI Auth is a separate service on Linux, but syncs with everything that happens on the OS. </a:t>
            </a:r>
          </a:p>
          <a:p>
            <a:pPr defTabSz="931774">
              <a:defRPr/>
            </a:pPr>
            <a:endParaRPr lang="en-US" baseline="0" dirty="0"/>
          </a:p>
          <a:p>
            <a:pPr defTabSz="931774">
              <a:defRPr/>
            </a:pPr>
            <a:r>
              <a:rPr lang="en-US" baseline="0" dirty="0"/>
              <a:t>NI Auth uses a protocol called SRL. Password not stored on target. Stores a hash. Encrypted hash sent over. Very hard to break SRL. SRL </a:t>
            </a:r>
            <a:r>
              <a:rPr lang="en-US" baseline="0" dirty="0">
                <a:sym typeface="Wingdings" pitchFamily="2" charset="2"/>
              </a:rPr>
              <a:t> Encryption method. </a:t>
            </a:r>
            <a:endParaRPr lang="en-US" dirty="0"/>
          </a:p>
          <a:p>
            <a:endParaRPr lang="en-US" baseline="0"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18</a:t>
            </a:fld>
            <a:endParaRPr lang="en-US"/>
          </a:p>
        </p:txBody>
      </p:sp>
    </p:spTree>
    <p:extLst>
      <p:ext uri="{BB962C8B-B14F-4D97-AF65-F5344CB8AC3E}">
        <p14:creationId xmlns:p14="http://schemas.microsoft.com/office/powerpoint/2010/main" val="2062067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access</a:t>
            </a:r>
            <a:r>
              <a:rPr lang="en-US" baseline="0" dirty="0"/>
              <a:t> and set NI Auth settings, you must get to the WIF. Open a web browser and point to the addresses shown to get to the WIF.</a:t>
            </a:r>
          </a:p>
          <a:p>
            <a:endParaRPr lang="en-US" baseline="0" dirty="0"/>
          </a:p>
          <a:p>
            <a:r>
              <a:rPr lang="en-US" baseline="0" dirty="0"/>
              <a:t>Note: You have to install NI Web-based configuration for it to be present on the RIO target. When you select Web-based configuration, the Web-based configuration network support is also installed onto the RIO target. </a:t>
            </a:r>
          </a:p>
          <a:p>
            <a:endParaRPr lang="en-US" baseline="0" dirty="0"/>
          </a:p>
          <a:p>
            <a:r>
              <a:rPr lang="en-US" sz="1200" b="0" i="0" kern="1200" dirty="0">
                <a:solidFill>
                  <a:schemeClr val="tx1"/>
                </a:solidFill>
                <a:latin typeface="+mn-lt"/>
                <a:ea typeface="+mn-ea"/>
                <a:cs typeface="+mn-cs"/>
              </a:rPr>
              <a:t>Port 3580 is just the service locator.  On </a:t>
            </a:r>
            <a:r>
              <a:rPr lang="en-US" sz="1200" b="0" i="0" kern="1200" dirty="0" err="1">
                <a:solidFill>
                  <a:schemeClr val="tx1"/>
                </a:solidFill>
                <a:latin typeface="+mn-lt"/>
                <a:ea typeface="+mn-ea"/>
                <a:cs typeface="+mn-cs"/>
              </a:rPr>
              <a:t>cRIO</a:t>
            </a:r>
            <a:r>
              <a:rPr lang="en-US" sz="1200" b="0" i="0" kern="1200" dirty="0">
                <a:solidFill>
                  <a:schemeClr val="tx1"/>
                </a:solidFill>
                <a:latin typeface="+mn-lt"/>
                <a:ea typeface="+mn-ea"/>
                <a:cs typeface="+mn-cs"/>
              </a:rPr>
              <a:t>, just enter the IP address</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19</a:t>
            </a:fld>
            <a:endParaRPr lang="en-US"/>
          </a:p>
        </p:txBody>
      </p:sp>
    </p:spTree>
    <p:extLst>
      <p:ext uri="{BB962C8B-B14F-4D97-AF65-F5344CB8AC3E}">
        <p14:creationId xmlns:p14="http://schemas.microsoft.com/office/powerpoint/2010/main" val="1872902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Security Configuration</a:t>
            </a:r>
          </a:p>
        </p:txBody>
      </p:sp>
      <p:sp>
        <p:nvSpPr>
          <p:cNvPr id="4" name="Slide Number Placeholder 3"/>
          <p:cNvSpPr>
            <a:spLocks noGrp="1"/>
          </p:cNvSpPr>
          <p:nvPr>
            <p:ph type="sldNum" sz="quarter" idx="10"/>
          </p:nvPr>
        </p:nvSpPr>
        <p:spPr/>
        <p:txBody>
          <a:bodyPr/>
          <a:lstStyle/>
          <a:p>
            <a:fld id="{29B424A6-7593-2C46-9CCA-8596FB18DBBE}" type="slidenum">
              <a:rPr lang="en-US" smtClean="0"/>
              <a:pPr/>
              <a:t>20</a:t>
            </a:fld>
            <a:endParaRPr lang="en-US"/>
          </a:p>
        </p:txBody>
      </p:sp>
    </p:spTree>
    <p:extLst>
      <p:ext uri="{BB962C8B-B14F-4D97-AF65-F5344CB8AC3E}">
        <p14:creationId xmlns:p14="http://schemas.microsoft.com/office/powerpoint/2010/main" val="2871065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Once you login,</a:t>
            </a:r>
            <a:r>
              <a:rPr lang="en-US" baseline="0" dirty="0"/>
              <a:t> you can click on the lock and key icon to setup access settings, permissions, etc. The first order of business here is to be sure to change the password for the admin account to something other than the default blank password.</a:t>
            </a:r>
          </a:p>
          <a:p>
            <a:endParaRPr lang="en-US" baseline="0" dirty="0"/>
          </a:p>
          <a:p>
            <a:pPr defTabSz="459225">
              <a:defRPr/>
            </a:pPr>
            <a:r>
              <a:rPr lang="en-US" dirty="0"/>
              <a:t>This is</a:t>
            </a:r>
            <a:r>
              <a:rPr lang="en-US" baseline="0" dirty="0"/>
              <a:t> what you should be doing with NI Auth. Ultimately, you want to make sure that each user who has access to the RIO device over the network is limited to the functionality that they need and nothing more. This way, you mitigate the security vulnerabilities presented by the WIF functionality. </a:t>
            </a:r>
          </a:p>
          <a:p>
            <a:pPr defTabSz="459225">
              <a:defRPr/>
            </a:pPr>
            <a:endParaRPr lang="en-US" baseline="0" dirty="0"/>
          </a:p>
          <a:p>
            <a:pPr defTabSz="459225">
              <a:defRPr/>
            </a:pPr>
            <a:r>
              <a:rPr lang="en-US" baseline="0" dirty="0"/>
              <a:t>PAM = Pluggable Authentication Module, bridges NI-Auth with Linux permissions. Piggyback off of the security of Linux. </a:t>
            </a:r>
          </a:p>
          <a:p>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24</a:t>
            </a:fld>
            <a:endParaRPr lang="en-US"/>
          </a:p>
        </p:txBody>
      </p:sp>
    </p:spTree>
    <p:extLst>
      <p:ext uri="{BB962C8B-B14F-4D97-AF65-F5344CB8AC3E}">
        <p14:creationId xmlns:p14="http://schemas.microsoft.com/office/powerpoint/2010/main" val="3831561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a:t>
            </a:r>
            <a:r>
              <a:rPr lang="en-US" baseline="0" dirty="0"/>
              <a:t> </a:t>
            </a:r>
            <a:r>
              <a:rPr lang="en-US" dirty="0"/>
              <a:t>http://zone.ni.com/reference/en-XX/help/371361K-01/lvconcepts/ssl_security/</a:t>
            </a:r>
          </a:p>
          <a:p>
            <a:endParaRPr lang="en-US" dirty="0"/>
          </a:p>
          <a:p>
            <a:r>
              <a:rPr lang="en-US" dirty="0"/>
              <a:t>[REVIEW] Rules for images? </a:t>
            </a:r>
          </a:p>
          <a:p>
            <a:endParaRPr lang="en-US" dirty="0"/>
          </a:p>
          <a:p>
            <a:r>
              <a:rPr lang="en-US" dirty="0"/>
              <a:t>[EDIT]</a:t>
            </a:r>
            <a:r>
              <a:rPr lang="en-US" baseline="0" dirty="0"/>
              <a:t> Concept is encryption. Slide on encryption instead of SSL? </a:t>
            </a:r>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25</a:t>
            </a:fld>
            <a:endParaRPr lang="en-US"/>
          </a:p>
        </p:txBody>
      </p:sp>
    </p:spTree>
    <p:extLst>
      <p:ext uri="{BB962C8B-B14F-4D97-AF65-F5344CB8AC3E}">
        <p14:creationId xmlns:p14="http://schemas.microsoft.com/office/powerpoint/2010/main" val="376485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addition to managing NI Auth settings, you</a:t>
            </a:r>
            <a:r>
              <a:rPr lang="en-US" baseline="0" dirty="0"/>
              <a:t> can use SSL enabled web services to securely pass data from the real-time controller to the host pc. While you can go through the trouble of encrypting the data on both ends before transmitting over the network and decrypting on each end, it’s much easier to rely on an SSL enabled web service to securely transfer data.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26</a:t>
            </a:fld>
            <a:endParaRPr lang="en-US"/>
          </a:p>
        </p:txBody>
      </p:sp>
    </p:spTree>
    <p:extLst>
      <p:ext uri="{BB962C8B-B14F-4D97-AF65-F5344CB8AC3E}">
        <p14:creationId xmlns:p14="http://schemas.microsoft.com/office/powerpoint/2010/main" val="3712407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27</a:t>
            </a:fld>
            <a:endParaRPr lang="en-US"/>
          </a:p>
        </p:txBody>
      </p:sp>
    </p:spTree>
    <p:extLst>
      <p:ext uri="{BB962C8B-B14F-4D97-AF65-F5344CB8AC3E}">
        <p14:creationId xmlns:p14="http://schemas.microsoft.com/office/powerpoint/2010/main" val="3488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[Instructor Note]</a:t>
            </a:r>
            <a:r>
              <a:rPr lang="en-US" baseline="0" dirty="0"/>
              <a:t> Ask customers if they’ve heard of </a:t>
            </a:r>
            <a:r>
              <a:rPr lang="en-US" baseline="0" dirty="0" err="1"/>
              <a:t>StuxNet</a:t>
            </a:r>
            <a:r>
              <a:rPr lang="en-US" baseline="0" dirty="0"/>
              <a:t>, or if they have experience with computer viruses. Stress that viruses can affect embedded targets too.</a:t>
            </a:r>
          </a:p>
          <a:p>
            <a:endParaRPr lang="en-US" baseline="0" dirty="0"/>
          </a:p>
          <a:p>
            <a:r>
              <a:rPr lang="en-US" baseline="0" dirty="0" err="1"/>
              <a:t>Stuxnet</a:t>
            </a:r>
            <a:r>
              <a:rPr lang="en-US" baseline="0" dirty="0"/>
              <a:t> was a virus that occurred in June 2010, and was designed to specifically attack Siemens Step7 software. Almost ruined 1/5 of the Iranian nuclear centrifuge by spinning it out of control, which replaying recorded system values which showed normal values during the attack. </a:t>
            </a:r>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5</a:t>
            </a:fld>
            <a:endParaRPr lang="en-US"/>
          </a:p>
        </p:txBody>
      </p:sp>
    </p:spTree>
    <p:extLst>
      <p:ext uri="{BB962C8B-B14F-4D97-AF65-F5344CB8AC3E}">
        <p14:creationId xmlns:p14="http://schemas.microsoft.com/office/powerpoint/2010/main" val="3220052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enable SSL, go to the WIF, and click on the icon with the glob</a:t>
            </a:r>
            <a:r>
              <a:rPr lang="en-US" baseline="0" dirty="0"/>
              <a:t>e and the computer to configure the web servers.</a:t>
            </a:r>
          </a:p>
          <a:p>
            <a:endParaRPr lang="en-US" baseline="0" dirty="0"/>
          </a:p>
          <a:p>
            <a:r>
              <a:rPr lang="en-US" baseline="0" dirty="0"/>
              <a:t>You can enable SSL on both the System web server (which hosts the WIF) and the application web server (which will host the web service you build)</a:t>
            </a:r>
          </a:p>
          <a:p>
            <a:endParaRPr lang="en-US" baseline="0" dirty="0"/>
          </a:p>
          <a:p>
            <a:r>
              <a:rPr lang="en-US" baseline="0" dirty="0"/>
              <a:t>[Instructor Note]: For demo purposes I am using the </a:t>
            </a:r>
            <a:r>
              <a:rPr lang="en-US" baseline="0" dirty="0" err="1"/>
              <a:t>LabVIEW</a:t>
            </a:r>
            <a:r>
              <a:rPr lang="en-US" baseline="0" dirty="0"/>
              <a:t> default certificate. In practice, you should not use this. </a:t>
            </a:r>
          </a:p>
        </p:txBody>
      </p:sp>
      <p:sp>
        <p:nvSpPr>
          <p:cNvPr id="4" name="Slide Number Placeholder 3"/>
          <p:cNvSpPr>
            <a:spLocks noGrp="1"/>
          </p:cNvSpPr>
          <p:nvPr>
            <p:ph type="sldNum" sz="quarter" idx="10"/>
          </p:nvPr>
        </p:nvSpPr>
        <p:spPr/>
        <p:txBody>
          <a:bodyPr/>
          <a:lstStyle/>
          <a:p>
            <a:fld id="{6C07B2A6-3D2A-7647-856A-D940C679D743}" type="slidenum">
              <a:rPr lang="en-US" smtClean="0"/>
              <a:pPr/>
              <a:t>28</a:t>
            </a:fld>
            <a:endParaRPr lang="en-US"/>
          </a:p>
        </p:txBody>
      </p:sp>
    </p:spTree>
    <p:extLst>
      <p:ext uri="{BB962C8B-B14F-4D97-AF65-F5344CB8AC3E}">
        <p14:creationId xmlns:p14="http://schemas.microsoft.com/office/powerpoint/2010/main" val="892310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enable SSL, go to the WIF, and click on the icon with the glob</a:t>
            </a:r>
            <a:r>
              <a:rPr lang="en-US" baseline="0" dirty="0"/>
              <a:t>e and the computer to configure the web servers.</a:t>
            </a:r>
          </a:p>
          <a:p>
            <a:endParaRPr lang="en-US" baseline="0" dirty="0"/>
          </a:p>
          <a:p>
            <a:r>
              <a:rPr lang="en-US" baseline="0" dirty="0"/>
              <a:t>You can enable SSL on both the System web server (which hosts the WIF) and the application web server (which will host the web service you build)</a:t>
            </a:r>
          </a:p>
          <a:p>
            <a:endParaRPr lang="en-US" baseline="0" dirty="0"/>
          </a:p>
          <a:p>
            <a:r>
              <a:rPr lang="en-US" baseline="0" dirty="0"/>
              <a:t>API Keys: Unique UID that prevents replay attacks. Time sensitive, and you can set the time interval. Example: if you send the same command twice to a control system, this could be very bad. </a:t>
            </a:r>
          </a:p>
        </p:txBody>
      </p:sp>
      <p:sp>
        <p:nvSpPr>
          <p:cNvPr id="4" name="Slide Number Placeholder 3"/>
          <p:cNvSpPr>
            <a:spLocks noGrp="1"/>
          </p:cNvSpPr>
          <p:nvPr>
            <p:ph type="sldNum" sz="quarter" idx="10"/>
          </p:nvPr>
        </p:nvSpPr>
        <p:spPr/>
        <p:txBody>
          <a:bodyPr/>
          <a:lstStyle/>
          <a:p>
            <a:fld id="{6C07B2A6-3D2A-7647-856A-D940C679D743}" type="slidenum">
              <a:rPr lang="en-US" smtClean="0"/>
              <a:pPr/>
              <a:t>29</a:t>
            </a:fld>
            <a:endParaRPr lang="en-US"/>
          </a:p>
        </p:txBody>
      </p:sp>
    </p:spTree>
    <p:extLst>
      <p:ext uri="{BB962C8B-B14F-4D97-AF65-F5344CB8AC3E}">
        <p14:creationId xmlns:p14="http://schemas.microsoft.com/office/powerpoint/2010/main" val="14922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LabVIEW</a:t>
            </a:r>
            <a:r>
              <a:rPr lang="en-US" baseline="0" dirty="0"/>
              <a:t> ships with two built-in web servers (system </a:t>
            </a:r>
            <a:r>
              <a:rPr lang="en-US" baseline="0"/>
              <a:t>and application).  </a:t>
            </a:r>
            <a:r>
              <a:rPr lang="en-US" baseline="0" dirty="0"/>
              <a:t>You configure SSL and NI Auth for your web services through the Web Interface Framework.  </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30</a:t>
            </a:fld>
            <a:endParaRPr lang="en-US"/>
          </a:p>
        </p:txBody>
      </p:sp>
    </p:spTree>
    <p:extLst>
      <p:ext uri="{BB962C8B-B14F-4D97-AF65-F5344CB8AC3E}">
        <p14:creationId xmlns:p14="http://schemas.microsoft.com/office/powerpoint/2010/main" val="2644307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Web Server</a:t>
            </a:r>
            <a:r>
              <a:rPr lang="en-US" baseline="0" dirty="0"/>
              <a:t> Configuration</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31</a:t>
            </a:fld>
            <a:endParaRPr lang="en-US"/>
          </a:p>
        </p:txBody>
      </p:sp>
    </p:spTree>
    <p:extLst>
      <p:ext uri="{BB962C8B-B14F-4D97-AF65-F5344CB8AC3E}">
        <p14:creationId xmlns:p14="http://schemas.microsoft.com/office/powerpoint/2010/main" val="3186823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to self:  certificate</a:t>
            </a:r>
            <a:r>
              <a:rPr lang="en-US" baseline="0" dirty="0"/>
              <a:t> must match host name.  Does “</a:t>
            </a:r>
            <a:r>
              <a:rPr lang="en-US" baseline="0" dirty="0" err="1"/>
              <a:t>hosthame</a:t>
            </a:r>
            <a:r>
              <a:rPr lang="en-US" baseline="0" dirty="0"/>
              <a:t>” have to match certificate name?</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32</a:t>
            </a:fld>
            <a:endParaRPr lang="en-US"/>
          </a:p>
        </p:txBody>
      </p:sp>
    </p:spTree>
    <p:extLst>
      <p:ext uri="{BB962C8B-B14F-4D97-AF65-F5344CB8AC3E}">
        <p14:creationId xmlns:p14="http://schemas.microsoft.com/office/powerpoint/2010/main" val="2343976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question on slide 28</a:t>
            </a:r>
          </a:p>
        </p:txBody>
      </p:sp>
      <p:sp>
        <p:nvSpPr>
          <p:cNvPr id="4" name="Slide Number Placeholder 3"/>
          <p:cNvSpPr>
            <a:spLocks noGrp="1"/>
          </p:cNvSpPr>
          <p:nvPr>
            <p:ph type="sldNum" sz="quarter" idx="10"/>
          </p:nvPr>
        </p:nvSpPr>
        <p:spPr/>
        <p:txBody>
          <a:bodyPr/>
          <a:lstStyle/>
          <a:p>
            <a:fld id="{29B424A6-7593-2C46-9CCA-8596FB18DBBE}" type="slidenum">
              <a:rPr lang="en-US" smtClean="0"/>
              <a:pPr/>
              <a:t>35</a:t>
            </a:fld>
            <a:endParaRPr lang="en-US"/>
          </a:p>
        </p:txBody>
      </p:sp>
    </p:spTree>
    <p:extLst>
      <p:ext uri="{BB962C8B-B14F-4D97-AF65-F5344CB8AC3E}">
        <p14:creationId xmlns:p14="http://schemas.microsoft.com/office/powerpoint/2010/main" val="1911233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the text</a:t>
            </a:r>
            <a:r>
              <a:rPr lang="en-US" baseline="0" dirty="0"/>
              <a:t> you send to </a:t>
            </a:r>
            <a:r>
              <a:rPr lang="en-US" baseline="0" dirty="0" err="1"/>
              <a:t>Verisign</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37</a:t>
            </a:fld>
            <a:endParaRPr lang="en-US"/>
          </a:p>
        </p:txBody>
      </p:sp>
    </p:spTree>
    <p:extLst>
      <p:ext uri="{BB962C8B-B14F-4D97-AF65-F5344CB8AC3E}">
        <p14:creationId xmlns:p14="http://schemas.microsoft.com/office/powerpoint/2010/main" val="4036847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on Install Certificate.  Browse to your signed .</a:t>
            </a:r>
            <a:r>
              <a:rPr lang="en-US" dirty="0" err="1"/>
              <a:t>cer</a:t>
            </a:r>
            <a:r>
              <a:rPr lang="en-US" dirty="0"/>
              <a:t> file to install</a:t>
            </a:r>
          </a:p>
        </p:txBody>
      </p:sp>
      <p:sp>
        <p:nvSpPr>
          <p:cNvPr id="4" name="Slide Number Placeholder 3"/>
          <p:cNvSpPr>
            <a:spLocks noGrp="1"/>
          </p:cNvSpPr>
          <p:nvPr>
            <p:ph type="sldNum" sz="quarter" idx="10"/>
          </p:nvPr>
        </p:nvSpPr>
        <p:spPr/>
        <p:txBody>
          <a:bodyPr/>
          <a:lstStyle/>
          <a:p>
            <a:fld id="{29B424A6-7593-2C46-9CCA-8596FB18DBBE}" type="slidenum">
              <a:rPr lang="en-US" smtClean="0"/>
              <a:pPr/>
              <a:t>38</a:t>
            </a:fld>
            <a:endParaRPr lang="en-US"/>
          </a:p>
        </p:txBody>
      </p:sp>
    </p:spTree>
    <p:extLst>
      <p:ext uri="{BB962C8B-B14F-4D97-AF65-F5344CB8AC3E}">
        <p14:creationId xmlns:p14="http://schemas.microsoft.com/office/powerpoint/2010/main" val="3660365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you can add the certificate to your system and application web</a:t>
            </a:r>
            <a:r>
              <a:rPr lang="en-US" baseline="0" dirty="0"/>
              <a:t> server.</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39</a:t>
            </a:fld>
            <a:endParaRPr lang="en-US"/>
          </a:p>
        </p:txBody>
      </p:sp>
    </p:spTree>
    <p:extLst>
      <p:ext uri="{BB962C8B-B14F-4D97-AF65-F5344CB8AC3E}">
        <p14:creationId xmlns:p14="http://schemas.microsoft.com/office/powerpoint/2010/main" val="1817681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the SSL enabled system web</a:t>
            </a:r>
            <a:r>
              <a:rPr lang="en-US" baseline="0" dirty="0"/>
              <a:t> server will reside on port 3581. The link to the documentation can be used for more info and securing the web server with SSL. </a:t>
            </a:r>
          </a:p>
          <a:p>
            <a:endParaRPr lang="en-US" baseline="0" dirty="0"/>
          </a:p>
          <a:p>
            <a:r>
              <a:rPr lang="en-US" baseline="0" dirty="0"/>
              <a:t>Caveat section: </a:t>
            </a:r>
          </a:p>
          <a:p>
            <a:r>
              <a:rPr lang="en-US" baseline="0" dirty="0"/>
              <a:t>Issue: </a:t>
            </a:r>
            <a:r>
              <a:rPr lang="en-US" baseline="0" dirty="0" err="1"/>
              <a:t>Pharlap</a:t>
            </a:r>
            <a:r>
              <a:rPr lang="en-US" baseline="0" dirty="0"/>
              <a:t> and </a:t>
            </a:r>
            <a:r>
              <a:rPr lang="en-US" baseline="0" dirty="0" err="1"/>
              <a:t>VxWorks</a:t>
            </a:r>
            <a:r>
              <a:rPr lang="en-US" baseline="0" dirty="0"/>
              <a:t>, need to use DSM to create self-signed certificates. Need to jump through extra hoops to create self-signed certificates on </a:t>
            </a:r>
            <a:r>
              <a:rPr lang="en-US" baseline="0" dirty="0" err="1"/>
              <a:t>Pharlap</a:t>
            </a:r>
            <a:r>
              <a:rPr lang="en-US" baseline="0" dirty="0"/>
              <a:t> and </a:t>
            </a:r>
            <a:r>
              <a:rPr lang="en-US" baseline="0" dirty="0" err="1"/>
              <a:t>VxWorks</a:t>
            </a:r>
            <a:r>
              <a:rPr lang="en-US" baseline="0" dirty="0"/>
              <a:t>. Key message: easier on Linux. </a:t>
            </a:r>
          </a:p>
          <a:p>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40</a:t>
            </a:fld>
            <a:endParaRPr lang="en-US"/>
          </a:p>
        </p:txBody>
      </p:sp>
    </p:spTree>
    <p:extLst>
      <p:ext uri="{BB962C8B-B14F-4D97-AF65-F5344CB8AC3E}">
        <p14:creationId xmlns:p14="http://schemas.microsoft.com/office/powerpoint/2010/main" val="15909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Given the current</a:t>
            </a:r>
            <a:r>
              <a:rPr lang="en-US" baseline="0" dirty="0"/>
              <a:t> state of affairs – lots of cyber attacks, etc. Am important question to consider is how much time and effort should be invested in security? </a:t>
            </a:r>
          </a:p>
          <a:p>
            <a:endParaRPr lang="en-US" baseline="0" dirty="0"/>
          </a:p>
          <a:p>
            <a:r>
              <a:rPr lang="en-US" baseline="0" dirty="0"/>
              <a:t>Give a moment’s pause to let this question sink in. It’s not just about going all-out and spending every last dollar on security…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6</a:t>
            </a:fld>
            <a:endParaRPr lang="en-US"/>
          </a:p>
        </p:txBody>
      </p:sp>
    </p:spTree>
    <p:extLst>
      <p:ext uri="{BB962C8B-B14F-4D97-AF65-F5344CB8AC3E}">
        <p14:creationId xmlns:p14="http://schemas.microsoft.com/office/powerpoint/2010/main" val="30953031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Also note that to</a:t>
            </a:r>
            <a:r>
              <a:rPr lang="en-US" baseline="0" dirty="0"/>
              <a:t> access the SLL version of the system web server, you need to use Internet Explorer. Other browsers error out. The URL has to have https. Don’t forget the ‘s’!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41</a:t>
            </a:fld>
            <a:endParaRPr lang="en-US"/>
          </a:p>
        </p:txBody>
      </p:sp>
    </p:spTree>
    <p:extLst>
      <p:ext uri="{BB962C8B-B14F-4D97-AF65-F5344CB8AC3E}">
        <p14:creationId xmlns:p14="http://schemas.microsoft.com/office/powerpoint/2010/main" val="4062648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dirty="0"/>
              <a:t>Optional include if you have time </a:t>
            </a:r>
            <a:r>
              <a:rPr lang="en-US" dirty="0"/>
              <a:t>– one slide outside of the Linux RT slides related to new </a:t>
            </a:r>
            <a:r>
              <a:rPr lang="en-US" dirty="0" err="1"/>
              <a:t>LabVIEW</a:t>
            </a:r>
            <a:r>
              <a:rPr lang="en-US" dirty="0"/>
              <a:t> 2013 Real-Time Module features **</a:t>
            </a:r>
          </a:p>
          <a:p>
            <a:endParaRPr lang="en-US" b="1" dirty="0"/>
          </a:p>
          <a:p>
            <a:r>
              <a:rPr lang="en-US" b="1" dirty="0"/>
              <a:t>Main Message:</a:t>
            </a:r>
          </a:p>
          <a:p>
            <a:pPr defTabSz="931774">
              <a:defRPr/>
            </a:pPr>
            <a:r>
              <a:rPr lang="en-US" dirty="0" err="1">
                <a:effectLst/>
              </a:rPr>
              <a:t>LabVIEW</a:t>
            </a:r>
            <a:r>
              <a:rPr lang="en-US" dirty="0">
                <a:effectLst/>
              </a:rPr>
              <a:t> versions 2013 and later include the WebDAV VIs to help you transfer files securely to and from a WebDAV server. You can use the WebDAV VIs to programmatically store, edit, and manage documents and files stored on your target, and to access advanced functionality, such as obtaining directory and path information, viewing the progress of an upload or download request, starting requests in parallel, and processing requests in response to a user interface event.</a:t>
            </a:r>
          </a:p>
          <a:p>
            <a:endParaRPr lang="en-US" b="1" dirty="0"/>
          </a:p>
          <a:p>
            <a:r>
              <a:rPr lang="en-US" b="1" dirty="0"/>
              <a:t>===============</a:t>
            </a:r>
          </a:p>
          <a:p>
            <a:r>
              <a:rPr lang="en-US" b="1" dirty="0"/>
              <a:t>Details:</a:t>
            </a:r>
          </a:p>
          <a:p>
            <a:pPr defTabSz="931774">
              <a:defRPr/>
            </a:pPr>
            <a:endParaRPr lang="en-US" dirty="0"/>
          </a:p>
          <a:p>
            <a:pPr defTabSz="931774">
              <a:defRPr/>
            </a:pPr>
            <a:r>
              <a:rPr lang="en-US" dirty="0"/>
              <a:t>WebDAV = Web Distributed Authoring and Versioning</a:t>
            </a:r>
          </a:p>
          <a:p>
            <a:endParaRPr lang="en-US" dirty="0"/>
          </a:p>
          <a:p>
            <a:r>
              <a:rPr lang="en-US" dirty="0"/>
              <a:t>================</a:t>
            </a:r>
          </a:p>
          <a:p>
            <a:r>
              <a:rPr lang="en-US" b="1" dirty="0"/>
              <a:t>Additional</a:t>
            </a:r>
            <a:r>
              <a:rPr lang="en-US" b="1" baseline="0" dirty="0"/>
              <a:t> Resources:</a:t>
            </a:r>
            <a:endParaRPr lang="en-US" b="1" dirty="0"/>
          </a:p>
          <a:p>
            <a:pPr defTabSz="931774">
              <a:defRPr/>
            </a:pPr>
            <a:endParaRPr lang="en-US" dirty="0">
              <a:effectLst/>
            </a:endParaRPr>
          </a:p>
          <a:p>
            <a:r>
              <a:rPr lang="en-US" dirty="0"/>
              <a:t>Learn more about how to</a:t>
            </a:r>
            <a:r>
              <a:rPr lang="en-US" baseline="0" dirty="0"/>
              <a:t> setup WebDAV and the </a:t>
            </a:r>
            <a:r>
              <a:rPr lang="en-US" baseline="0" dirty="0" err="1"/>
              <a:t>LabVIEW</a:t>
            </a:r>
            <a:r>
              <a:rPr lang="en-US" baseline="0" dirty="0"/>
              <a:t> 2013 capabilities here:</a:t>
            </a:r>
          </a:p>
          <a:p>
            <a:r>
              <a:rPr lang="en-US" b="1" dirty="0">
                <a:hlinkClick r:id="rId3"/>
              </a:rPr>
              <a:t>http://ae.natinst.com/public.nsf/web/searchinternal/4ebe45e8a816b19386257b6c0071d025?OpenDocument</a:t>
            </a:r>
            <a:r>
              <a:rPr lang="en-US" dirty="0"/>
              <a:t>  </a:t>
            </a:r>
          </a:p>
          <a:p>
            <a:pPr defTabSz="931774">
              <a:defRPr/>
            </a:pP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90C424B4-F45B-4AF3-AC45-B2B24188B495}" type="slidenum">
              <a:rPr lang="en-US" smtClean="0"/>
              <a:pPr/>
              <a:t>42</a:t>
            </a:fld>
            <a:endParaRPr lang="en-US"/>
          </a:p>
        </p:txBody>
      </p:sp>
    </p:spTree>
    <p:extLst>
      <p:ext uri="{BB962C8B-B14F-4D97-AF65-F5344CB8AC3E}">
        <p14:creationId xmlns:p14="http://schemas.microsoft.com/office/powerpoint/2010/main" val="2026414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addition to using SSL enabled web services to securely</a:t>
            </a:r>
            <a:r>
              <a:rPr lang="en-US" baseline="0" dirty="0"/>
              <a:t> pass data, users can also disable the open FTP server that is on RIO targets and put the RIO on a secure, internal network.</a:t>
            </a:r>
          </a:p>
          <a:p>
            <a:endParaRPr lang="en-US" baseline="0" dirty="0"/>
          </a:p>
          <a:p>
            <a:r>
              <a:rPr lang="en-US" baseline="0" dirty="0"/>
              <a:t>There are some caveats to disabling the FTP server – the most critical is that you can’t install new things to the controller if the FTP server is disabled. To disable to FTP server…</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43</a:t>
            </a:fld>
            <a:endParaRPr lang="en-US"/>
          </a:p>
        </p:txBody>
      </p:sp>
    </p:spTree>
    <p:extLst>
      <p:ext uri="{BB962C8B-B14F-4D97-AF65-F5344CB8AC3E}">
        <p14:creationId xmlns:p14="http://schemas.microsoft.com/office/powerpoint/2010/main" val="2992973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9225">
              <a:defRPr/>
            </a:pPr>
            <a:r>
              <a:rPr lang="en-US" dirty="0"/>
              <a:t>Use the Shutdown RT FTP</a:t>
            </a:r>
            <a:r>
              <a:rPr lang="en-US" baseline="0" dirty="0"/>
              <a:t> Server VI. There is a </a:t>
            </a:r>
            <a:r>
              <a:rPr lang="en-US" baseline="0" dirty="0" err="1"/>
              <a:t>devzone</a:t>
            </a:r>
            <a:r>
              <a:rPr lang="en-US" baseline="0" dirty="0"/>
              <a:t> on the topic, at: Best Practices for Security on RIO Systems: Disable Real-Time FTP Server (http://zone.ni.com/devzone/cda/tut/p/id/13284). </a:t>
            </a:r>
          </a:p>
          <a:p>
            <a:pPr defTabSz="459225">
              <a:defRPr/>
            </a:pPr>
            <a:endParaRPr lang="en-US" baseline="0" dirty="0"/>
          </a:p>
          <a:p>
            <a:pPr defTabSz="459225">
              <a:defRPr/>
            </a:pPr>
            <a:r>
              <a:rPr lang="en-US" baseline="0" dirty="0"/>
              <a:t>This is a nice tool that makes disabling the FTP server easy. Use it during the initialization portion of the real-time application. To get your FTP server back, disable the RT App using the DIP switch on the </a:t>
            </a:r>
            <a:r>
              <a:rPr lang="en-US" baseline="0" dirty="0" err="1"/>
              <a:t>cRIO</a:t>
            </a:r>
            <a:r>
              <a:rPr lang="en-US" baseline="0" dirty="0"/>
              <a:t> and reboot the </a:t>
            </a:r>
            <a:r>
              <a:rPr lang="en-US" baseline="0" dirty="0" err="1"/>
              <a:t>cRIO</a:t>
            </a:r>
            <a:r>
              <a:rPr lang="en-US" baseline="0" dirty="0"/>
              <a:t>. Alternatively, you can push a new RTEXE onto the </a:t>
            </a:r>
            <a:r>
              <a:rPr lang="en-US" baseline="0" dirty="0" err="1"/>
              <a:t>cRIO</a:t>
            </a:r>
            <a:r>
              <a:rPr lang="en-US" baseline="0" dirty="0"/>
              <a:t> using the WIF or delete the RTEXE file from the WIF and reboot the controller for the FTP server to come back. </a:t>
            </a:r>
          </a:p>
          <a:p>
            <a:pPr defTabSz="459225">
              <a:defRPr/>
            </a:pPr>
            <a:endParaRPr lang="en-US" baseline="0" dirty="0"/>
          </a:p>
          <a:p>
            <a:pPr defTabSz="459225">
              <a:defRPr/>
            </a:pPr>
            <a:r>
              <a:rPr lang="en-US" baseline="0" dirty="0"/>
              <a:t>The goal is to have short periods of vulnerability (such as when pushing a software update to the </a:t>
            </a:r>
            <a:r>
              <a:rPr lang="en-US" baseline="0" dirty="0" err="1"/>
              <a:t>cRIO</a:t>
            </a:r>
            <a:r>
              <a:rPr lang="en-US" baseline="0" dirty="0"/>
              <a:t>) during which the FTP server is on, and having the FTP server turned off for the majority of time (when not in use).</a:t>
            </a:r>
          </a:p>
          <a:p>
            <a:pPr defTabSz="459225">
              <a:defRPr/>
            </a:pPr>
            <a:endParaRPr lang="en-US" baseline="0" dirty="0"/>
          </a:p>
          <a:p>
            <a:pPr defTabSz="459225">
              <a:defRPr/>
            </a:pPr>
            <a:r>
              <a:rPr lang="en-US" baseline="0" dirty="0"/>
              <a:t>Linux does not have an unsecure FTP server. SFTP over SSH. </a:t>
            </a:r>
            <a:r>
              <a:rPr lang="en-US" baseline="0" dirty="0" err="1"/>
              <a:t>WebDAV</a:t>
            </a:r>
            <a:r>
              <a:rPr lang="en-US" baseline="0" dirty="0"/>
              <a:t> instead (not only option). MAX uses HTTP. Can do over HTTPS. </a:t>
            </a:r>
          </a:p>
          <a:p>
            <a:pPr defTabSz="459225">
              <a:defRPr/>
            </a:pP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44</a:t>
            </a:fld>
            <a:endParaRPr lang="en-US"/>
          </a:p>
        </p:txBody>
      </p:sp>
    </p:spTree>
    <p:extLst>
      <p:ext uri="{BB962C8B-B14F-4D97-AF65-F5344CB8AC3E}">
        <p14:creationId xmlns:p14="http://schemas.microsoft.com/office/powerpoint/2010/main" val="1544311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9225">
              <a:defRPr/>
            </a:pPr>
            <a:r>
              <a:rPr lang="en-US" dirty="0"/>
              <a:t>Use the Shutdown RT FTP</a:t>
            </a:r>
            <a:r>
              <a:rPr lang="en-US" baseline="0" dirty="0"/>
              <a:t> Server VI. There is a </a:t>
            </a:r>
            <a:r>
              <a:rPr lang="en-US" baseline="0" dirty="0" err="1"/>
              <a:t>devzone</a:t>
            </a:r>
            <a:r>
              <a:rPr lang="en-US" baseline="0" dirty="0"/>
              <a:t> on the topic, at: Best Practices for Security on RIO Systems: Disable Real-Time FTP Server (http://zone.ni.com/devzone/cda/tut/p/id/13284). </a:t>
            </a:r>
          </a:p>
          <a:p>
            <a:pPr defTabSz="459225">
              <a:defRPr/>
            </a:pPr>
            <a:endParaRPr lang="en-US" baseline="0" dirty="0"/>
          </a:p>
          <a:p>
            <a:pPr defTabSz="459225">
              <a:defRPr/>
            </a:pPr>
            <a:r>
              <a:rPr lang="en-US" baseline="0" dirty="0"/>
              <a:t>This is a nice tool that makes disabling the FTP server easy. Use it during the initialization portion of the real-time application. To get your FTP server back, disable the RT App using the DIP switch on the </a:t>
            </a:r>
            <a:r>
              <a:rPr lang="en-US" baseline="0" dirty="0" err="1"/>
              <a:t>cRIO</a:t>
            </a:r>
            <a:r>
              <a:rPr lang="en-US" baseline="0" dirty="0"/>
              <a:t> and reboot the </a:t>
            </a:r>
            <a:r>
              <a:rPr lang="en-US" baseline="0" dirty="0" err="1"/>
              <a:t>cRIO</a:t>
            </a:r>
            <a:r>
              <a:rPr lang="en-US" baseline="0" dirty="0"/>
              <a:t>. Alternatively, you can push a new RTEXE onto the </a:t>
            </a:r>
            <a:r>
              <a:rPr lang="en-US" baseline="0" dirty="0" err="1"/>
              <a:t>cRIO</a:t>
            </a:r>
            <a:r>
              <a:rPr lang="en-US" baseline="0" dirty="0"/>
              <a:t> using the WIF or delete the RTEXE file from the WIF and reboot the controller for the FTP server to come back. </a:t>
            </a:r>
          </a:p>
          <a:p>
            <a:pPr defTabSz="459225">
              <a:defRPr/>
            </a:pPr>
            <a:endParaRPr lang="en-US" baseline="0" dirty="0"/>
          </a:p>
          <a:p>
            <a:pPr defTabSz="459225">
              <a:defRPr/>
            </a:pPr>
            <a:r>
              <a:rPr lang="en-US" baseline="0" dirty="0"/>
              <a:t>The goal is to have short periods of vulnerability (such as when pushing a software update to the </a:t>
            </a:r>
            <a:r>
              <a:rPr lang="en-US" baseline="0" dirty="0" err="1"/>
              <a:t>cRIO</a:t>
            </a:r>
            <a:r>
              <a:rPr lang="en-US" baseline="0" dirty="0"/>
              <a:t>) during which the FTP server is on, and having the FTP server turned off for the majority of time (when not in use).</a:t>
            </a:r>
          </a:p>
          <a:p>
            <a:pPr defTabSz="459225">
              <a:defRPr/>
            </a:pP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45</a:t>
            </a:fld>
            <a:endParaRPr lang="en-US"/>
          </a:p>
        </p:txBody>
      </p:sp>
    </p:spTree>
    <p:extLst>
      <p:ext uri="{BB962C8B-B14F-4D97-AF65-F5344CB8AC3E}">
        <p14:creationId xmlns:p14="http://schemas.microsoft.com/office/powerpoint/2010/main" val="3965269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[EDIT]</a:t>
            </a:r>
            <a:r>
              <a:rPr lang="en-US" baseline="0" dirty="0"/>
              <a:t> And verify</a:t>
            </a:r>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46</a:t>
            </a:fld>
            <a:endParaRPr lang="en-US"/>
          </a:p>
        </p:txBody>
      </p:sp>
    </p:spTree>
    <p:extLst>
      <p:ext uri="{BB962C8B-B14F-4D97-AF65-F5344CB8AC3E}">
        <p14:creationId xmlns:p14="http://schemas.microsoft.com/office/powerpoint/2010/main" val="36402982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regards to the real-time application, users should build the code into an RTEXE. There is a lot less overhead for an RTEXE compared</a:t>
            </a:r>
            <a:r>
              <a:rPr lang="en-US" baseline="0" dirty="0"/>
              <a:t> to running the code from the development environment in interactive mode. More network overhead means more attack space/security vectors for attackers to take advantage of. Interactive mode is also not deterministic, and shouldn’t be used for the final deployment if the application has strict timing needs.</a:t>
            </a:r>
          </a:p>
          <a:p>
            <a:endParaRPr lang="en-US" dirty="0"/>
          </a:p>
          <a:p>
            <a:r>
              <a:rPr lang="en-US" dirty="0"/>
              <a:t>On the FPGA, there</a:t>
            </a:r>
            <a:r>
              <a:rPr lang="en-US" baseline="0" dirty="0"/>
              <a:t> are a few measures which can be taken to boost security. The first is to implement bounds checking. This is basically having the I/O on the FPGA saturate so that even if there are erroneous messages from the host/</a:t>
            </a:r>
            <a:r>
              <a:rPr lang="en-US" baseline="0" dirty="0" err="1"/>
              <a:t>rt</a:t>
            </a:r>
            <a:r>
              <a:rPr lang="en-US" baseline="0" dirty="0"/>
              <a:t>, no damage is done to hardware downstream. Additionally, users can implement FPGA Safe States. The idea behind safe states is to have an FPGA watchdog over RT, and if the watchdog doesn’t return that everything on RT is well, then the FPGA goes into a safe default state. This way, no damage is done to hardware downstream if RT is corrupted.</a:t>
            </a:r>
          </a:p>
          <a:p>
            <a:endParaRPr lang="en-US" baseline="0" dirty="0"/>
          </a:p>
          <a:p>
            <a:r>
              <a:rPr lang="en-US" sz="1200" b="0" i="0" kern="1200" dirty="0">
                <a:solidFill>
                  <a:schemeClr val="tx1"/>
                </a:solidFill>
                <a:latin typeface="+mn-lt"/>
                <a:ea typeface="+mn-ea"/>
                <a:cs typeface="+mn-cs"/>
              </a:rPr>
              <a:t>Implementing FPGA IO bounds checking could have prevented the </a:t>
            </a:r>
            <a:r>
              <a:rPr lang="en-US" sz="1200" b="0" i="0" kern="1200" dirty="0" err="1">
                <a:solidFill>
                  <a:schemeClr val="tx1"/>
                </a:solidFill>
                <a:latin typeface="+mn-lt"/>
                <a:ea typeface="+mn-ea"/>
                <a:cs typeface="+mn-cs"/>
              </a:rPr>
              <a:t>Stuxnet</a:t>
            </a:r>
            <a:r>
              <a:rPr lang="en-US" sz="1200" b="0" i="0" kern="1200" dirty="0">
                <a:solidFill>
                  <a:schemeClr val="tx1"/>
                </a:solidFill>
                <a:latin typeface="+mn-lt"/>
                <a:ea typeface="+mn-ea"/>
                <a:cs typeface="+mn-cs"/>
              </a:rPr>
              <a:t> case. </a:t>
            </a:r>
            <a:endParaRPr lang="en-US" baseline="0"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47</a:t>
            </a:fld>
            <a:endParaRPr lang="en-US"/>
          </a:p>
        </p:txBody>
      </p:sp>
    </p:spTree>
    <p:extLst>
      <p:ext uri="{BB962C8B-B14F-4D97-AF65-F5344CB8AC3E}">
        <p14:creationId xmlns:p14="http://schemas.microsoft.com/office/powerpoint/2010/main" val="253812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happens to be a reference design known as the Fail-Safe</a:t>
            </a:r>
            <a:r>
              <a:rPr lang="en-US" baseline="0" dirty="0"/>
              <a:t> Control Reference Design that implements FPGA safe states! Use it!</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48</a:t>
            </a:fld>
            <a:endParaRPr lang="en-US"/>
          </a:p>
        </p:txBody>
      </p:sp>
    </p:spTree>
    <p:extLst>
      <p:ext uri="{BB962C8B-B14F-4D97-AF65-F5344CB8AC3E}">
        <p14:creationId xmlns:p14="http://schemas.microsoft.com/office/powerpoint/2010/main" val="3591685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regards to the real-time application, users should build the code into an RTEXE. There is a lot less overhead for an RTEXE compared</a:t>
            </a:r>
            <a:r>
              <a:rPr lang="en-US" baseline="0" dirty="0"/>
              <a:t> to running the code from the development environment in interactive mode. More network overhead means more attack space/security vectors for attackers to take advantage of. Interactive mode is also not deterministic, and shouldn’t be used for the final deployment if the application has strict timing needs.</a:t>
            </a:r>
          </a:p>
          <a:p>
            <a:endParaRPr lang="en-US" dirty="0"/>
          </a:p>
          <a:p>
            <a:r>
              <a:rPr lang="en-US" dirty="0"/>
              <a:t>On the FPGA, there</a:t>
            </a:r>
            <a:r>
              <a:rPr lang="en-US" baseline="0" dirty="0"/>
              <a:t> are a few measures which can be taken to boost security. The first is to implement bounds checking. This is basically having the I/O on the FPGA saturate so that even if there are erroneous messages from the host/</a:t>
            </a:r>
            <a:r>
              <a:rPr lang="en-US" baseline="0" dirty="0" err="1"/>
              <a:t>rt</a:t>
            </a:r>
            <a:r>
              <a:rPr lang="en-US" baseline="0" dirty="0"/>
              <a:t>, no damage is done to hardware downstream. Additionally, users can implement FPGA Safe States. The idea behind safe states is to have an FPGA watchdog over RT, and if the watchdog doesn’t return that everything on RT is well, then the FPGA goes into a safe default state. This way, no damage is done to hardware downstream if RT is corrupted.</a:t>
            </a:r>
          </a:p>
          <a:p>
            <a:endParaRPr lang="en-US" baseline="0" dirty="0"/>
          </a:p>
          <a:p>
            <a:r>
              <a:rPr lang="en-US" baseline="0" dirty="0"/>
              <a:t>In 2014, you can do this from MAX as a checkbox.</a:t>
            </a:r>
          </a:p>
        </p:txBody>
      </p:sp>
      <p:sp>
        <p:nvSpPr>
          <p:cNvPr id="4" name="Slide Number Placeholder 3"/>
          <p:cNvSpPr>
            <a:spLocks noGrp="1"/>
          </p:cNvSpPr>
          <p:nvPr>
            <p:ph type="sldNum" sz="quarter" idx="10"/>
          </p:nvPr>
        </p:nvSpPr>
        <p:spPr/>
        <p:txBody>
          <a:bodyPr/>
          <a:lstStyle/>
          <a:p>
            <a:fld id="{6C07B2A6-3D2A-7647-856A-D940C679D743}" type="slidenum">
              <a:rPr lang="en-US" smtClean="0"/>
              <a:pPr/>
              <a:t>49</a:t>
            </a:fld>
            <a:endParaRPr lang="en-US"/>
          </a:p>
        </p:txBody>
      </p:sp>
    </p:spTree>
    <p:extLst>
      <p:ext uri="{BB962C8B-B14F-4D97-AF65-F5344CB8AC3E}">
        <p14:creationId xmlns:p14="http://schemas.microsoft.com/office/powerpoint/2010/main" val="20495856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Physical,</a:t>
            </a:r>
            <a:r>
              <a:rPr lang="en-US" baseline="0" dirty="0"/>
              <a:t> network, OS, application</a:t>
            </a:r>
          </a:p>
          <a:p>
            <a:pPr marL="228600" indent="-228600">
              <a:buAutoNum type="arabicPeriod"/>
            </a:pPr>
            <a:r>
              <a:rPr lang="en-US" dirty="0"/>
              <a:t>No. FTP</a:t>
            </a:r>
            <a:r>
              <a:rPr lang="en-US" baseline="0" dirty="0"/>
              <a:t> server is enabled in safe mode. Disabling is only a minor determinant (slows attacker down)</a:t>
            </a:r>
          </a:p>
          <a:p>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50</a:t>
            </a:fld>
            <a:endParaRPr lang="en-US"/>
          </a:p>
        </p:txBody>
      </p:sp>
    </p:spTree>
    <p:extLst>
      <p:ext uri="{BB962C8B-B14F-4D97-AF65-F5344CB8AC3E}">
        <p14:creationId xmlns:p14="http://schemas.microsoft.com/office/powerpoint/2010/main" val="2008582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instead, it’s about balancing</a:t>
            </a:r>
            <a:r>
              <a:rPr lang="en-US" baseline="0" dirty="0"/>
              <a:t> security with other constraints. Notably, to make a system more secure, it will come at the expense of ease of use (users have more logins, making changes to the system will force you to potentially roll back security oversight features etc.). On top of it all, implementing security takes time and costs money. </a:t>
            </a:r>
          </a:p>
          <a:p>
            <a:endParaRPr lang="en-US" baseline="0" dirty="0"/>
          </a:p>
          <a:p>
            <a:r>
              <a:rPr lang="en-US" baseline="0" dirty="0"/>
              <a:t>The “right answer” is that the investment in security should scale with the application. If you have a non-critical application, and the risk associated with compromise is low, then you can spend relatively little on security. Alternatively, if you have a very critical application that has a lot of risk and liability, you’ll want to invest a lot into security.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7</a:t>
            </a:fld>
            <a:endParaRPr lang="en-US"/>
          </a:p>
        </p:txBody>
      </p:sp>
    </p:spTree>
    <p:extLst>
      <p:ext uri="{BB962C8B-B14F-4D97-AF65-F5344CB8AC3E}">
        <p14:creationId xmlns:p14="http://schemas.microsoft.com/office/powerpoint/2010/main" val="520643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r>
              <a:rPr lang="en-US" dirty="0"/>
              <a:t>Now it’s onto the optional best practices. These</a:t>
            </a:r>
            <a:r>
              <a:rPr lang="en-US" baseline="0" dirty="0"/>
              <a:t> are measures that take a little more time and effort, but which also provide a little more security. This is something that many users should consider as it addresses some of the vulnerabilities not addressed by the recommended set of practices.</a:t>
            </a:r>
            <a:endParaRPr lang="en-US" dirty="0"/>
          </a:p>
          <a:p>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51</a:t>
            </a:fld>
            <a:endParaRPr lang="en-US"/>
          </a:p>
        </p:txBody>
      </p:sp>
    </p:spTree>
    <p:extLst>
      <p:ext uri="{BB962C8B-B14F-4D97-AF65-F5344CB8AC3E}">
        <p14:creationId xmlns:p14="http://schemas.microsoft.com/office/powerpoint/2010/main" val="1617005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a:t>
            </a:r>
            <a:r>
              <a:rPr lang="en-US" baseline="0" dirty="0"/>
              <a:t> optional practice is to disable or encrypt all the I/O on the host pc. This prevents portable media such as USB drives, CDs, DVDs etc which contain some malicious code from infecting the host pc and disrupting the application. </a:t>
            </a:r>
          </a:p>
          <a:p>
            <a:endParaRPr lang="en-US" baseline="0" dirty="0"/>
          </a:p>
          <a:p>
            <a:r>
              <a:rPr lang="en-US" baseline="0" dirty="0"/>
              <a:t>Additionally, it’s meaningful to physically contain the RIO target (for example, lock it in a box), and limit access to the host pc. Physical access to the RIO targets gives one the ability to reset the device, use console out, etc. to disrupt the application and try to steal/reverse engineer the application. Similarly, physical access to the host pc might allow an attacker to disrupt the application via the user interface on the host pc, etc. It’s important to ensure that only the people who are authorized to use the host application have access to the host pc physically.</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52</a:t>
            </a:fld>
            <a:endParaRPr lang="en-US"/>
          </a:p>
        </p:txBody>
      </p:sp>
    </p:spTree>
    <p:extLst>
      <p:ext uri="{BB962C8B-B14F-4D97-AF65-F5344CB8AC3E}">
        <p14:creationId xmlns:p14="http://schemas.microsoft.com/office/powerpoint/2010/main" val="1170259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Additionally,</a:t>
            </a:r>
            <a:r>
              <a:rPr lang="en-US" baseline="0" dirty="0"/>
              <a:t> given that the </a:t>
            </a:r>
            <a:r>
              <a:rPr lang="en-US" baseline="0" dirty="0" err="1"/>
              <a:t>cRIO</a:t>
            </a:r>
            <a:r>
              <a:rPr lang="en-US" baseline="0" dirty="0"/>
              <a:t> doesn’t have a built-in software firewall, one of the most useful steps is to invest in a VPN capable hardware firewall and host the RIO target behind the hardware firewall. </a:t>
            </a:r>
          </a:p>
          <a:p>
            <a:endParaRPr lang="en-US" baseline="0" dirty="0"/>
          </a:p>
          <a:p>
            <a:r>
              <a:rPr lang="en-US" baseline="0" dirty="0"/>
              <a:t>Using a VPN firewall allows one to securely deploy code, and monitor the network traffic coming into the RIO target. With a VPN firewall, users can also safely access the RIO device from an external network.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53</a:t>
            </a:fld>
            <a:endParaRPr lang="en-US"/>
          </a:p>
        </p:txBody>
      </p:sp>
    </p:spTree>
    <p:extLst>
      <p:ext uri="{BB962C8B-B14F-4D97-AF65-F5344CB8AC3E}">
        <p14:creationId xmlns:p14="http://schemas.microsoft.com/office/powerpoint/2010/main" val="3821543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a:t>
            </a:r>
            <a:r>
              <a:rPr lang="en-US" baseline="0" dirty="0"/>
              <a:t> is a slide which elaborates about VPN. It’s a common name, but often times, people don’t understand that VPN is a concept, not a protocol. There are different types of VPNs, and they use different underlying </a:t>
            </a:r>
            <a:r>
              <a:rPr lang="en-US" baseline="0" dirty="0" err="1"/>
              <a:t>techonlogies</a:t>
            </a:r>
            <a:r>
              <a:rPr lang="en-US" baseline="0" dirty="0"/>
              <a:t> and protocols.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54</a:t>
            </a:fld>
            <a:endParaRPr lang="en-US"/>
          </a:p>
        </p:txBody>
      </p:sp>
    </p:spTree>
    <p:extLst>
      <p:ext uri="{BB962C8B-B14F-4D97-AF65-F5344CB8AC3E}">
        <p14:creationId xmlns:p14="http://schemas.microsoft.com/office/powerpoint/2010/main" val="4272816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investing in a VPN router,</a:t>
            </a:r>
            <a:r>
              <a:rPr lang="en-US" baseline="0" dirty="0"/>
              <a:t> it’s thus important to consider the underlying technologies! Not all VPN routers are created equal, and some rely on more “secure” protocols (meaning harder to crack encryption) than other VPN routers, and may also provide more flexibility (such as number of VPN tunnels that it supports). </a:t>
            </a:r>
          </a:p>
          <a:p>
            <a:endParaRPr lang="en-US" baseline="0" dirty="0"/>
          </a:p>
          <a:p>
            <a:r>
              <a:rPr lang="en-US" baseline="0" dirty="0"/>
              <a:t>Take these factors into consideration when investing in a VPN router (the cheapest one isn’t necessarily the best option).</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55</a:t>
            </a:fld>
            <a:endParaRPr lang="en-US"/>
          </a:p>
        </p:txBody>
      </p:sp>
    </p:spTree>
    <p:extLst>
      <p:ext uri="{BB962C8B-B14F-4D97-AF65-F5344CB8AC3E}">
        <p14:creationId xmlns:p14="http://schemas.microsoft.com/office/powerpoint/2010/main" val="28268901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Another technique</a:t>
            </a:r>
            <a:r>
              <a:rPr lang="en-US" baseline="0" dirty="0"/>
              <a:t> is to change the default ports for Application web server and other web servers. While it’s not tough for attackers to determine what port you may have moved the web servers to, when used in conjunction with a hardware firewall, this method provides an effective screen against many attacks.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56</a:t>
            </a:fld>
            <a:endParaRPr lang="en-US"/>
          </a:p>
        </p:txBody>
      </p:sp>
    </p:spTree>
    <p:extLst>
      <p:ext uri="{BB962C8B-B14F-4D97-AF65-F5344CB8AC3E}">
        <p14:creationId xmlns:p14="http://schemas.microsoft.com/office/powerpoint/2010/main" val="2283245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Another technique</a:t>
            </a:r>
            <a:r>
              <a:rPr lang="en-US" baseline="0" dirty="0"/>
              <a:t> is to change the default ports for Application web server and other web servers. While it’s not tough for attackers to determine what port you may have moved the web servers to, when used in conjunction with a hardware firewall, this method provides an effective screen against many attacks. </a:t>
            </a:r>
          </a:p>
          <a:p>
            <a:endParaRPr lang="en-US" baseline="0" dirty="0"/>
          </a:p>
          <a:p>
            <a:r>
              <a:rPr lang="en-US" baseline="0" dirty="0"/>
              <a:t>Use NPSV in the right places, be cautious about it.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57</a:t>
            </a:fld>
            <a:endParaRPr lang="en-US"/>
          </a:p>
        </p:txBody>
      </p:sp>
    </p:spTree>
    <p:extLst>
      <p:ext uri="{BB962C8B-B14F-4D97-AF65-F5344CB8AC3E}">
        <p14:creationId xmlns:p14="http://schemas.microsoft.com/office/powerpoint/2010/main" val="3022591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are extreme</a:t>
            </a:r>
            <a:r>
              <a:rPr lang="en-US" baseline="0" dirty="0"/>
              <a:t> best practices which take a lot more time and effort. The benefit to security is incremental, and these are measures that shouldn’t be taken by most users. Even extremely security conscious users may benefit more by contacting National Instruments to scope out a more specific security solution. </a:t>
            </a:r>
            <a:endParaRPr lang="en-US" dirty="0"/>
          </a:p>
          <a:p>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58</a:t>
            </a:fld>
            <a:endParaRPr lang="en-US"/>
          </a:p>
        </p:txBody>
      </p:sp>
    </p:spTree>
    <p:extLst>
      <p:ext uri="{BB962C8B-B14F-4D97-AF65-F5344CB8AC3E}">
        <p14:creationId xmlns:p14="http://schemas.microsoft.com/office/powerpoint/2010/main" val="462850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a:t>
            </a:r>
            <a:r>
              <a:rPr lang="en-US" baseline="0" dirty="0"/>
              <a:t> the host pc, users can run application whitelisting, which will be explained further in a moment. On the RIO device, users can implement software checking, in which a checksum for key system files such as the ni-rt.ini file is computed. The checksum can be compared against the value of the checksum taken in a known good state of the RIO device. This too will be discussed in greater detail in just a moment…</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59</a:t>
            </a:fld>
            <a:endParaRPr lang="en-US"/>
          </a:p>
        </p:txBody>
      </p:sp>
    </p:spTree>
    <p:extLst>
      <p:ext uri="{BB962C8B-B14F-4D97-AF65-F5344CB8AC3E}">
        <p14:creationId xmlns:p14="http://schemas.microsoft.com/office/powerpoint/2010/main" val="3612933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Whitelisting is a concept that can consists of two parts.</a:t>
            </a:r>
          </a:p>
          <a:p>
            <a:r>
              <a:rPr lang="en-US" dirty="0"/>
              <a:t>1: Setup</a:t>
            </a:r>
            <a:r>
              <a:rPr lang="en-US" baseline="0" dirty="0"/>
              <a:t> - </a:t>
            </a:r>
            <a:r>
              <a:rPr lang="en-US" dirty="0"/>
              <a:t> during which the hash/checksum of all executables, binaries, and other </a:t>
            </a:r>
            <a:r>
              <a:rPr lang="en-US" dirty="0" err="1"/>
              <a:t>runnable</a:t>
            </a:r>
            <a:r>
              <a:rPr lang="en-US" dirty="0"/>
              <a:t> files is computed when the computer in a known good state. </a:t>
            </a:r>
          </a:p>
          <a:p>
            <a:r>
              <a:rPr lang="en-US" dirty="0"/>
              <a:t>2: </a:t>
            </a:r>
            <a:r>
              <a:rPr lang="en-US" dirty="0" err="1"/>
              <a:t>Whitelisting</a:t>
            </a:r>
            <a:r>
              <a:rPr lang="en-US" dirty="0"/>
              <a:t> Process - Once a table of all the checksums has been assembled, the whitelisting application can begin to police the computer. In this second part, any application which tries to run is checked by the whitelisting application. If the whitelisting application finds that the checksum of the application doesn't match a known checksum, the application is denied from running. In this way, whitelisting can ensure that the only things running on the computer are known to be benign. </a:t>
            </a:r>
          </a:p>
          <a:p>
            <a:endParaRPr lang="en-US" dirty="0"/>
          </a:p>
          <a:p>
            <a:r>
              <a:rPr lang="en-US" dirty="0"/>
              <a:t>The only drawback to whitelisting is cost and maintainability. In order to add a new application to the "acceptable list," one often has to go through some effort to roll back the whitelisting, modify the rules, and then re-enable the whitelisting. Various solutions provide different means of handling additions to the whitelisting rules, some easier than others.</a:t>
            </a:r>
          </a:p>
          <a:p>
            <a:endParaRPr lang="en-US" dirty="0"/>
          </a:p>
          <a:p>
            <a:r>
              <a:rPr lang="en-US" dirty="0"/>
              <a:t>Notable whitelisting solutions include: </a:t>
            </a:r>
            <a:r>
              <a:rPr lang="en-US" dirty="0">
                <a:hlinkClick r:id="rId3"/>
              </a:rPr>
              <a:t>Bouncer</a:t>
            </a:r>
            <a:r>
              <a:rPr lang="en-US" dirty="0"/>
              <a:t> from </a:t>
            </a:r>
            <a:r>
              <a:rPr lang="en-US" dirty="0" err="1"/>
              <a:t>CoreTrace</a:t>
            </a:r>
            <a:r>
              <a:rPr lang="en-US" dirty="0"/>
              <a:t>, </a:t>
            </a:r>
            <a:r>
              <a:rPr lang="en-US" dirty="0">
                <a:hlinkClick r:id="rId4"/>
              </a:rPr>
              <a:t>Application Control </a:t>
            </a:r>
            <a:r>
              <a:rPr lang="en-US" dirty="0"/>
              <a:t>from McAfee, </a:t>
            </a:r>
            <a:r>
              <a:rPr lang="en-US" dirty="0">
                <a:hlinkClick r:id="rId5"/>
              </a:rPr>
              <a:t>Parity Suite</a:t>
            </a:r>
            <a:r>
              <a:rPr lang="en-US" dirty="0"/>
              <a:t> from Bit9, and </a:t>
            </a:r>
            <a:r>
              <a:rPr lang="en-US" dirty="0" err="1">
                <a:hlinkClick r:id="rId6"/>
              </a:rPr>
              <a:t>AppLocker</a:t>
            </a:r>
            <a:r>
              <a:rPr lang="en-US" dirty="0"/>
              <a:t> from Microsoft. </a:t>
            </a:r>
          </a:p>
          <a:p>
            <a:endParaRPr lang="en-US" dirty="0"/>
          </a:p>
          <a:p>
            <a:r>
              <a:rPr lang="en-US" dirty="0"/>
              <a:t>Hooks into</a:t>
            </a:r>
            <a:r>
              <a:rPr lang="en-US" baseline="0" dirty="0"/>
              <a:t> the system at the BIOS level. Cannot write yourself. Will prevent corrupt OS from even booting.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60</a:t>
            </a:fld>
            <a:endParaRPr lang="en-US"/>
          </a:p>
        </p:txBody>
      </p:sp>
    </p:spTree>
    <p:extLst>
      <p:ext uri="{BB962C8B-B14F-4D97-AF65-F5344CB8AC3E}">
        <p14:creationId xmlns:p14="http://schemas.microsoft.com/office/powerpoint/2010/main" val="156800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NI offers</a:t>
            </a:r>
            <a:r>
              <a:rPr lang="en-US" baseline="0" dirty="0"/>
              <a:t> is to stand by users in addressing security. It’s the user’s responsibility to determine appropriate security needs for their application. </a:t>
            </a:r>
          </a:p>
          <a:p>
            <a:endParaRPr lang="en-US" baseline="0" dirty="0"/>
          </a:p>
          <a:p>
            <a:r>
              <a:rPr lang="en-US" baseline="0" dirty="0"/>
              <a:t>NI can work with the user to provide best practices, such as the ones outlined in this presentation, and work with users to make products that better enable security. NI is also open to feedback and is committed to keeping channels of communication open regarding security.</a:t>
            </a:r>
          </a:p>
          <a:p>
            <a:endParaRPr lang="en-US" baseline="0" dirty="0"/>
          </a:p>
          <a:p>
            <a:r>
              <a:rPr lang="en-US" baseline="0" dirty="0"/>
              <a:t>The idea is that together, NI and Users can work to address security concerns.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8</a:t>
            </a:fld>
            <a:endParaRPr lang="en-US"/>
          </a:p>
        </p:txBody>
      </p:sp>
    </p:spTree>
    <p:extLst>
      <p:ext uri="{BB962C8B-B14F-4D97-AF65-F5344CB8AC3E}">
        <p14:creationId xmlns:p14="http://schemas.microsoft.com/office/powerpoint/2010/main" val="4361802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Somewhat similar to whitelisting on a host pc, you can implement software checking on the real-time controller of the RIO device. The strategy is to compute the checksum of key system files on the real-time controller and check them at startup against the stored values. </a:t>
            </a:r>
          </a:p>
          <a:p>
            <a:r>
              <a:rPr lang="en-US" dirty="0"/>
              <a:t>A meaningful implementation would be to have the checksums computed and stored either on portable media, such as a USB drive, or on the host pc. The first step of the real-time application can be to compute the checksum of key files such as ni-rt.ini and return the value to the host pc for verification or to check the value against the value stored on  removable media such as a USB drive plugged into the controller. If the checksum differs from the value previously computed, you know that something on the real-time controller has been modified and can investigate the change further and take action, such as to reformat the real-time controller. </a:t>
            </a:r>
          </a:p>
          <a:p>
            <a:endParaRPr lang="en-US" dirty="0"/>
          </a:p>
          <a:p>
            <a:r>
              <a:rPr lang="en-US" dirty="0"/>
              <a:t>For computing a checksum on key files, consider using the </a:t>
            </a:r>
            <a:r>
              <a:rPr lang="en-US" dirty="0" err="1"/>
              <a:t>the</a:t>
            </a:r>
            <a:r>
              <a:rPr lang="en-US" dirty="0"/>
              <a:t> </a:t>
            </a:r>
            <a:r>
              <a:rPr lang="en-US" dirty="0">
                <a:hlinkClick r:id="rId3"/>
              </a:rPr>
              <a:t>MD5Checksum File.VI</a:t>
            </a:r>
            <a:r>
              <a:rPr lang="en-US" dirty="0"/>
              <a:t>, which is a built in function which can run on </a:t>
            </a:r>
            <a:r>
              <a:rPr lang="en-US" dirty="0" err="1"/>
              <a:t>LabVIEW</a:t>
            </a:r>
            <a:r>
              <a:rPr lang="en-US" dirty="0"/>
              <a:t> Real-Time. You may also want to rely on tools already on the community such as the </a:t>
            </a:r>
            <a:r>
              <a:rPr lang="en-US" dirty="0">
                <a:hlinkClick r:id="rId4"/>
              </a:rPr>
              <a:t>SHA-1 Cryptographic Hash Function</a:t>
            </a:r>
            <a:r>
              <a:rPr lang="en-US" dirty="0"/>
              <a:t>.</a:t>
            </a:r>
          </a:p>
          <a:p>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61</a:t>
            </a:fld>
            <a:endParaRPr lang="en-US"/>
          </a:p>
        </p:txBody>
      </p:sp>
    </p:spTree>
    <p:extLst>
      <p:ext uri="{BB962C8B-B14F-4D97-AF65-F5344CB8AC3E}">
        <p14:creationId xmlns:p14="http://schemas.microsoft.com/office/powerpoint/2010/main" val="17101448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addition to whitelisting and software checking, users can also implement hardware checking and can encrypt</a:t>
            </a:r>
            <a:r>
              <a:rPr lang="en-US" baseline="0" dirty="0"/>
              <a:t> communication. </a:t>
            </a:r>
          </a:p>
          <a:p>
            <a:endParaRPr lang="en-US" baseline="0" dirty="0"/>
          </a:p>
          <a:p>
            <a:r>
              <a:rPr lang="en-US" baseline="0" dirty="0"/>
              <a:t>As far as hardware checking goes, a</a:t>
            </a:r>
            <a:r>
              <a:rPr lang="en-US" dirty="0"/>
              <a:t> good addition to locking the RIO device in an enclosure would be to have a signal from the locked enclosure fed into the RIO device. The FPGA can check for this hardware signal, and if different than expected, can alert the real-time controller and enter an FPGA safe state.</a:t>
            </a:r>
          </a:p>
          <a:p>
            <a:r>
              <a:rPr lang="en-US" dirty="0"/>
              <a:t>In addition to a signal from the locked enclosure, you may want to have the FPGA check for other signals related to hardware necessary for the application. If the signals fail to return proper values (such as digital HI, etc.), you will be able to tell that the hardware setup for the application was tampered with. </a:t>
            </a:r>
          </a:p>
          <a:p>
            <a:r>
              <a:rPr lang="en-US" dirty="0"/>
              <a:t>The implementation for hardware checking with change based on the application and the feedback signals that you incorporate into the locked enclosure and other required hardware elements.</a:t>
            </a:r>
          </a:p>
          <a:p>
            <a:endParaRPr lang="en-US" dirty="0"/>
          </a:p>
          <a:p>
            <a:r>
              <a:rPr lang="en-US" dirty="0"/>
              <a:t>Example: digital line represents opening of box. Concept of a trip wire. </a:t>
            </a:r>
          </a:p>
          <a:p>
            <a:endParaRPr lang="en-US" dirty="0"/>
          </a:p>
          <a:p>
            <a:endParaRPr lang="en-US" dirty="0"/>
          </a:p>
          <a:p>
            <a:r>
              <a:rPr lang="en-US" dirty="0"/>
              <a:t>For encrypting communication</a:t>
            </a:r>
            <a:r>
              <a:rPr lang="en-US" baseline="0" dirty="0"/>
              <a:t> between RT and FPGA…</a:t>
            </a:r>
            <a:endParaRPr lang="en-US" dirty="0"/>
          </a:p>
          <a:p>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62</a:t>
            </a:fld>
            <a:endParaRPr lang="en-US"/>
          </a:p>
        </p:txBody>
      </p:sp>
    </p:spTree>
    <p:extLst>
      <p:ext uri="{BB962C8B-B14F-4D97-AF65-F5344CB8AC3E}">
        <p14:creationId xmlns:p14="http://schemas.microsoft.com/office/powerpoint/2010/main" val="9138634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Rely on the</a:t>
            </a:r>
            <a:r>
              <a:rPr lang="en-US" baseline="0" dirty="0"/>
              <a:t> protocols offered for free on </a:t>
            </a:r>
            <a:r>
              <a:rPr lang="en-US" baseline="0" dirty="0" err="1"/>
              <a:t>Ipnet</a:t>
            </a:r>
            <a:r>
              <a:rPr lang="en-US" baseline="0" dirty="0"/>
              <a:t>.</a:t>
            </a:r>
          </a:p>
          <a:p>
            <a:endParaRPr lang="en-US" baseline="0" dirty="0"/>
          </a:p>
          <a:p>
            <a:r>
              <a:rPr lang="en-US" dirty="0"/>
              <a:t>Honestly,</a:t>
            </a:r>
            <a:r>
              <a:rPr lang="en-US" baseline="0" dirty="0"/>
              <a:t> this is a </a:t>
            </a:r>
            <a:r>
              <a:rPr lang="en-US" baseline="0" dirty="0" err="1"/>
              <a:t>measuer</a:t>
            </a:r>
            <a:r>
              <a:rPr lang="en-US" baseline="0" dirty="0"/>
              <a:t> t</a:t>
            </a:r>
            <a:r>
              <a:rPr lang="en-US" dirty="0"/>
              <a:t>o protect against the worst case scenario of an attacker gaining physical access to the RIO device and working to dismantle the device to reverse engineer the real-time application and the FPGA application. To protect from this, you can encrypt the communication between the real-time controller and the FPGA. This way, attackers trying to sniff the PCI bus which runs between the real-time controller and the FPGA will have a much harder time of trying to decode the application. This isn’t a common concern for many</a:t>
            </a:r>
            <a:r>
              <a:rPr lang="en-US" baseline="0" dirty="0"/>
              <a:t> users.</a:t>
            </a:r>
          </a:p>
          <a:p>
            <a:endParaRPr lang="en-US" dirty="0"/>
          </a:p>
          <a:p>
            <a:r>
              <a:rPr lang="en-US" dirty="0"/>
              <a:t>As you can see, there are a variety of protocols that you can use to encrypt communication between the FPGA and real-time controller. For more information, please refer to </a:t>
            </a:r>
            <a:r>
              <a:rPr lang="en-US" dirty="0">
                <a:hlinkClick r:id="rId3"/>
              </a:rPr>
              <a:t>FPGA IP (</a:t>
            </a:r>
            <a:r>
              <a:rPr lang="en-US" dirty="0" err="1">
                <a:hlinkClick r:id="rId3"/>
              </a:rPr>
              <a:t>IPNet</a:t>
            </a:r>
            <a:r>
              <a:rPr lang="en-US" dirty="0">
                <a:hlinkClick r:id="rId3"/>
              </a:rPr>
              <a:t>): </a:t>
            </a:r>
            <a:r>
              <a:rPr lang="en-US" dirty="0" err="1">
                <a:hlinkClick r:id="rId3"/>
              </a:rPr>
              <a:t>LabVIEW</a:t>
            </a:r>
            <a:r>
              <a:rPr lang="en-US" dirty="0">
                <a:hlinkClick r:id="rId3"/>
              </a:rPr>
              <a:t> FPGA Encryption Algorithms</a:t>
            </a:r>
            <a:r>
              <a:rPr lang="en-US" dirty="0"/>
              <a:t>.</a:t>
            </a:r>
          </a:p>
          <a:p>
            <a:endParaRPr lang="en-US" dirty="0"/>
          </a:p>
          <a:p>
            <a:r>
              <a:rPr lang="en-US" dirty="0"/>
              <a:t>Other option: encrypt data on FPGA</a:t>
            </a:r>
            <a:r>
              <a:rPr lang="en-US" baseline="0" dirty="0"/>
              <a:t> that you want to send over network. Offload computations, FPGAs are good at encryption and decryption.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63</a:t>
            </a:fld>
            <a:endParaRPr lang="en-US"/>
          </a:p>
        </p:txBody>
      </p:sp>
    </p:spTree>
    <p:extLst>
      <p:ext uri="{BB962C8B-B14F-4D97-AF65-F5344CB8AC3E}">
        <p14:creationId xmlns:p14="http://schemas.microsoft.com/office/powerpoint/2010/main" val="3587982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http://www.ni.com/white-paper/6874/en/</a:t>
            </a:r>
          </a:p>
          <a:p>
            <a:endParaRPr lang="en-US" dirty="0"/>
          </a:p>
          <a:p>
            <a:r>
              <a:rPr lang="en-US" sz="1200" b="0" i="0" kern="1200" dirty="0">
                <a:solidFill>
                  <a:schemeClr val="tx1"/>
                </a:solidFill>
                <a:latin typeface="+mn-lt"/>
                <a:ea typeface="+mn-ea"/>
                <a:cs typeface="+mn-cs"/>
              </a:rPr>
              <a:t>In cold standby, the secondary unit is powered off, thus preserving the reliability of the unit.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In hot standby, the secondary unit is powered up and can optionally monitor the DUC. </a:t>
            </a:r>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65</a:t>
            </a:fld>
            <a:endParaRPr lang="en-US"/>
          </a:p>
        </p:txBody>
      </p:sp>
    </p:spTree>
    <p:extLst>
      <p:ext uri="{BB962C8B-B14F-4D97-AF65-F5344CB8AC3E}">
        <p14:creationId xmlns:p14="http://schemas.microsoft.com/office/powerpoint/2010/main" val="3554424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http://www.ni.com/white-paper/6874/en/</a:t>
            </a:r>
          </a:p>
          <a:p>
            <a:endParaRPr lang="en-US" dirty="0"/>
          </a:p>
          <a:p>
            <a:r>
              <a:rPr lang="en-US" sz="1200" b="0" i="0" kern="1200" dirty="0">
                <a:solidFill>
                  <a:schemeClr val="tx1"/>
                </a:solidFill>
                <a:latin typeface="+mn-lt"/>
                <a:ea typeface="+mn-ea"/>
                <a:cs typeface="+mn-cs"/>
              </a:rPr>
              <a:t>In cold standby, the secondary unit is powered off, thus preserving the reliability of the unit.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In hot standby, the secondary unit is powered up and can optionally monitor the DUC. </a:t>
            </a:r>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66</a:t>
            </a:fld>
            <a:endParaRPr lang="en-US"/>
          </a:p>
        </p:txBody>
      </p:sp>
    </p:spTree>
    <p:extLst>
      <p:ext uri="{BB962C8B-B14F-4D97-AF65-F5344CB8AC3E}">
        <p14:creationId xmlns:p14="http://schemas.microsoft.com/office/powerpoint/2010/main" val="1611540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a:t>These are intended</a:t>
            </a:r>
            <a:r>
              <a:rPr lang="en-US" baseline="0" dirty="0"/>
              <a:t> as discussion questions to make sure students understand the concepts. </a:t>
            </a:r>
          </a:p>
          <a:p>
            <a:pPr marL="228600" indent="-228600">
              <a:buNone/>
            </a:pPr>
            <a:endParaRPr lang="en-US" baseline="0" dirty="0"/>
          </a:p>
          <a:p>
            <a:pPr marL="228600" indent="-228600">
              <a:buAutoNum type="arabicPeriod"/>
            </a:pPr>
            <a:r>
              <a:rPr lang="en-US" baseline="0" dirty="0"/>
              <a:t>This question to focused on protecting a mission-critical system from unintended damage. Answer may include hardware security, I/O checking, etc.</a:t>
            </a:r>
          </a:p>
          <a:p>
            <a:pPr marL="228600" indent="-228600">
              <a:buAutoNum type="arabicPeriod"/>
            </a:pPr>
            <a:r>
              <a:rPr lang="en-US" baseline="0" dirty="0"/>
              <a:t>This question is focused on protecting a system from intentional attacks. Answers many be related to network security. Disable FTP, firewall, </a:t>
            </a:r>
            <a:r>
              <a:rPr lang="en-US" baseline="0" dirty="0" err="1"/>
              <a:t>vpn</a:t>
            </a:r>
            <a:r>
              <a:rPr lang="en-US" baseline="0" dirty="0"/>
              <a:t>, etc. </a:t>
            </a:r>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67</a:t>
            </a:fld>
            <a:endParaRPr lang="en-US"/>
          </a:p>
        </p:txBody>
      </p:sp>
    </p:spTree>
    <p:extLst>
      <p:ext uri="{BB962C8B-B14F-4D97-AF65-F5344CB8AC3E}">
        <p14:creationId xmlns:p14="http://schemas.microsoft.com/office/powerpoint/2010/main" val="126597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Before</a:t>
            </a:r>
            <a:r>
              <a:rPr lang="en-US" baseline="0" dirty="0"/>
              <a:t> diving into the security vectors, mention that it’s useful to understand how security is structured. Given that computing is composed of layers, security too follows suit with layers. </a:t>
            </a:r>
          </a:p>
          <a:p>
            <a:endParaRPr lang="en-US" baseline="0" dirty="0"/>
          </a:p>
          <a:p>
            <a:r>
              <a:rPr lang="en-US" baseline="0" dirty="0"/>
              <a:t>The outermost layers are Network and Physical, and these represent the layers at which threats can originate. One a threat makes it in from the Network or Physical layer, it then needs to go through the Operating System. If the thread is able to penetrate the operating system, then all that remains is your application.</a:t>
            </a:r>
          </a:p>
          <a:p>
            <a:endParaRPr lang="en-US" baseline="0" dirty="0"/>
          </a:p>
          <a:p>
            <a:r>
              <a:rPr lang="en-US" baseline="0" dirty="0"/>
              <a:t>By having some amount of security at each layer, you protect yourself well against threats. This way, even if a threat makes it past one layer (say Network), then with some security at each layer it can be stopped (say by the OS). It’s important not to spend all your time and effort securing one layer and not addressing other layers. If a threat somehow makes it past the layers you have spent all your effort on or makes in in from elsewhere, then without security at each layer, your system will be compromised! It’s better to invest in some security at each layer. </a:t>
            </a:r>
          </a:p>
        </p:txBody>
      </p:sp>
      <p:sp>
        <p:nvSpPr>
          <p:cNvPr id="4" name="Slide Number Placeholder 3"/>
          <p:cNvSpPr>
            <a:spLocks noGrp="1"/>
          </p:cNvSpPr>
          <p:nvPr>
            <p:ph type="sldNum" sz="quarter" idx="10"/>
          </p:nvPr>
        </p:nvSpPr>
        <p:spPr/>
        <p:txBody>
          <a:bodyPr/>
          <a:lstStyle/>
          <a:p>
            <a:fld id="{6C07B2A6-3D2A-7647-856A-D940C679D743}" type="slidenum">
              <a:rPr lang="en-US" smtClean="0"/>
              <a:pPr/>
              <a:t>10</a:t>
            </a:fld>
            <a:endParaRPr lang="en-US"/>
          </a:p>
        </p:txBody>
      </p:sp>
    </p:spTree>
    <p:extLst>
      <p:ext uri="{BB962C8B-B14F-4D97-AF65-F5344CB8AC3E}">
        <p14:creationId xmlns:p14="http://schemas.microsoft.com/office/powerpoint/2010/main" val="2288218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diagram is referenced in many</a:t>
            </a:r>
            <a:r>
              <a:rPr lang="en-US" baseline="0" dirty="0"/>
              <a:t> places in the slides. This is an introduction meant in familiarize customers with the layers of security. They will be explained in more detail in the following slides:</a:t>
            </a:r>
          </a:p>
          <a:p>
            <a:r>
              <a:rPr lang="en-US" baseline="0" dirty="0"/>
              <a:t> </a:t>
            </a:r>
          </a:p>
          <a:p>
            <a:pPr>
              <a:buFontTx/>
              <a:buChar char="-"/>
            </a:pPr>
            <a:r>
              <a:rPr lang="en-US" baseline="0" dirty="0"/>
              <a:t>Network</a:t>
            </a:r>
          </a:p>
          <a:p>
            <a:pPr>
              <a:buFontTx/>
              <a:buChar char="-"/>
            </a:pPr>
            <a:r>
              <a:rPr lang="en-US" baseline="0" dirty="0"/>
              <a:t> Physical</a:t>
            </a:r>
          </a:p>
          <a:p>
            <a:pPr>
              <a:buFontTx/>
              <a:buChar char="-"/>
            </a:pPr>
            <a:r>
              <a:rPr lang="en-US" baseline="0" dirty="0"/>
              <a:t>OS</a:t>
            </a:r>
          </a:p>
          <a:p>
            <a:pPr>
              <a:buFontTx/>
              <a:buChar char="-"/>
            </a:pPr>
            <a:r>
              <a:rPr lang="en-US" baseline="0" dirty="0"/>
              <a:t>Application</a:t>
            </a:r>
          </a:p>
          <a:p>
            <a:endParaRPr lang="en-US" dirty="0"/>
          </a:p>
          <a:p>
            <a:r>
              <a:rPr lang="en-US" dirty="0"/>
              <a:t>[Instructor</a:t>
            </a:r>
            <a:r>
              <a:rPr lang="en-US" baseline="0" dirty="0"/>
              <a:t> Note]: </a:t>
            </a:r>
            <a:r>
              <a:rPr lang="en-US" sz="1200" b="0" i="0" kern="1200" dirty="0">
                <a:solidFill>
                  <a:schemeClr val="tx1"/>
                </a:solidFill>
                <a:latin typeface="+mn-lt"/>
                <a:ea typeface="+mn-ea"/>
                <a:cs typeface="+mn-cs"/>
              </a:rPr>
              <a:t>Consider tying this explicitly to the waveform </a:t>
            </a:r>
            <a:r>
              <a:rPr lang="en-US" sz="1200" b="0" i="0" kern="1200" dirty="0" err="1">
                <a:solidFill>
                  <a:schemeClr val="tx1"/>
                </a:solidFill>
                <a:latin typeface="+mn-lt"/>
                <a:ea typeface="+mn-ea"/>
                <a:cs typeface="+mn-cs"/>
              </a:rPr>
              <a:t>datalogger</a:t>
            </a:r>
            <a:r>
              <a:rPr lang="en-US" sz="1200" b="0" i="0" kern="1200" dirty="0">
                <a:solidFill>
                  <a:schemeClr val="tx1"/>
                </a:solidFill>
                <a:latin typeface="+mn-lt"/>
                <a:ea typeface="+mn-ea"/>
                <a:cs typeface="+mn-cs"/>
              </a:rPr>
              <a:t> example we've mentioned several times through.</a:t>
            </a:r>
            <a:endParaRPr lang="en-US" dirty="0"/>
          </a:p>
        </p:txBody>
      </p:sp>
      <p:sp>
        <p:nvSpPr>
          <p:cNvPr id="4" name="Slide Number Placeholder 3"/>
          <p:cNvSpPr>
            <a:spLocks noGrp="1"/>
          </p:cNvSpPr>
          <p:nvPr>
            <p:ph type="sldNum" sz="quarter" idx="10"/>
          </p:nvPr>
        </p:nvSpPr>
        <p:spPr/>
        <p:txBody>
          <a:bodyPr/>
          <a:lstStyle/>
          <a:p>
            <a:fld id="{3F0F8AB6-C5E6-4D39-951A-5AB7BC831B71}" type="slidenum">
              <a:rPr lang="en-US" smtClean="0"/>
              <a:pPr/>
              <a:t>11</a:t>
            </a:fld>
            <a:endParaRPr lang="en-US"/>
          </a:p>
        </p:txBody>
      </p:sp>
    </p:spTree>
    <p:extLst>
      <p:ext uri="{BB962C8B-B14F-4D97-AF65-F5344CB8AC3E}">
        <p14:creationId xmlns:p14="http://schemas.microsoft.com/office/powerpoint/2010/main" val="265945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This is</a:t>
            </a:r>
            <a:r>
              <a:rPr lang="en-US" baseline="0" dirty="0"/>
              <a:t> what a typical RIO system looks like. You have a host pc (which may or may not be the dev. Pc) and a </a:t>
            </a:r>
            <a:r>
              <a:rPr lang="en-US" baseline="0" dirty="0" err="1"/>
              <a:t>cRIO</a:t>
            </a:r>
            <a:r>
              <a:rPr lang="en-US" baseline="0" dirty="0"/>
              <a:t>. Generally, the two are connected over a network.</a:t>
            </a:r>
          </a:p>
          <a:p>
            <a:endParaRPr lang="en-US" baseline="0" dirty="0"/>
          </a:p>
          <a:p>
            <a:r>
              <a:rPr lang="en-US" dirty="0"/>
              <a:t>Security</a:t>
            </a:r>
            <a:r>
              <a:rPr lang="en-US" baseline="0" dirty="0"/>
              <a:t> </a:t>
            </a:r>
            <a:r>
              <a:rPr lang="en-US" dirty="0"/>
              <a:t>layers mapping</a:t>
            </a:r>
            <a:r>
              <a:rPr lang="en-US" baseline="0" dirty="0"/>
              <a:t> to the host pc: </a:t>
            </a:r>
          </a:p>
          <a:p>
            <a:pPr>
              <a:buFontTx/>
              <a:buChar char="-"/>
            </a:pPr>
            <a:r>
              <a:rPr lang="en-US" baseline="0" dirty="0"/>
              <a:t>Network: these are threats that can emerge from the network you are connected to. If the host pc is connected to the Internet, then attackers from anywhere in the world can assault your system. </a:t>
            </a:r>
          </a:p>
          <a:p>
            <a:pPr>
              <a:buFontTx/>
              <a:buChar char="-"/>
            </a:pPr>
            <a:r>
              <a:rPr lang="en-US" baseline="0" dirty="0"/>
              <a:t> Physical: these are threats such as someone plugging in a </a:t>
            </a:r>
            <a:r>
              <a:rPr lang="en-US" baseline="0" dirty="0" err="1"/>
              <a:t>usb</a:t>
            </a:r>
            <a:r>
              <a:rPr lang="en-US" baseline="0" dirty="0"/>
              <a:t> stick, or taking the computer apart and stealing the hard drive, or simply getting physical access to the operator interface and manipulating the controls to disrupt the system.</a:t>
            </a:r>
          </a:p>
          <a:p>
            <a:pPr>
              <a:buFontTx/>
              <a:buChar char="-"/>
            </a:pPr>
            <a:r>
              <a:rPr lang="en-US" baseline="0" dirty="0"/>
              <a:t>OS: commonly, the OS is some version of the windows OS. It’s important to consider that the OS may have vulnerabilities that can affect your application’s security. Mention Linux RT benefits.</a:t>
            </a:r>
          </a:p>
          <a:p>
            <a:pPr>
              <a:buFontTx/>
              <a:buChar char="-"/>
            </a:pPr>
            <a:r>
              <a:rPr lang="en-US" baseline="0" dirty="0"/>
              <a:t>Application: at the heart of it all is your application. You may want to consider your application’s footprint as well as the technologies that your application is relying on to understand the security risks that your application enables. </a:t>
            </a:r>
          </a:p>
          <a:p>
            <a:pPr>
              <a:buFontTx/>
              <a:buChar char="-"/>
            </a:pPr>
            <a:endParaRPr lang="en-US" baseline="0" dirty="0"/>
          </a:p>
          <a:p>
            <a:r>
              <a:rPr lang="en-US" dirty="0"/>
              <a:t>Similar to the host pc, the RIO</a:t>
            </a:r>
            <a:r>
              <a:rPr lang="en-US" baseline="0" dirty="0"/>
              <a:t> device has layers of risks as well.</a:t>
            </a:r>
          </a:p>
          <a:p>
            <a:pPr>
              <a:buFontTx/>
              <a:buChar char="-"/>
            </a:pPr>
            <a:r>
              <a:rPr lang="en-US" baseline="0" dirty="0"/>
              <a:t>Mention that the OS on the RIO is currently a </a:t>
            </a:r>
            <a:r>
              <a:rPr lang="en-US" baseline="0" dirty="0" err="1"/>
              <a:t>Pharlap</a:t>
            </a:r>
            <a:r>
              <a:rPr lang="en-US" baseline="0" dirty="0"/>
              <a:t> or ETS OS. Also mention that all the best practices outlined apply to both </a:t>
            </a:r>
            <a:r>
              <a:rPr lang="en-US" baseline="0" dirty="0" err="1"/>
              <a:t>OSes</a:t>
            </a:r>
            <a:r>
              <a:rPr lang="en-US" baseline="0" dirty="0"/>
              <a:t> (</a:t>
            </a:r>
            <a:r>
              <a:rPr lang="en-US" baseline="0" dirty="0" err="1"/>
              <a:t>Pharlap</a:t>
            </a:r>
            <a:r>
              <a:rPr lang="en-US" baseline="0" dirty="0"/>
              <a:t> and ETS).</a:t>
            </a:r>
          </a:p>
          <a:p>
            <a:pPr>
              <a:buFontTx/>
              <a:buChar char="-"/>
            </a:pPr>
            <a:r>
              <a:rPr lang="en-US" baseline="0" dirty="0"/>
              <a:t>Mention that in the case of the RIO device, one unique feature is that the FPGA gates all of the I/O. The FPGA is thus a ‘critical’ link between the RIO device and any hardware you have downstream of the RIO device. </a:t>
            </a:r>
          </a:p>
          <a:p>
            <a:pPr>
              <a:buFontTx/>
              <a:buChar char="-"/>
            </a:pPr>
            <a:r>
              <a:rPr lang="en-US" baseline="0" dirty="0"/>
              <a:t>Mention that the RIO device can be subject to threats from the network just like the host pc. Also mention that unlike the host pc, </a:t>
            </a:r>
            <a:r>
              <a:rPr lang="en-US" baseline="0" dirty="0" err="1"/>
              <a:t>Pharlap</a:t>
            </a:r>
            <a:r>
              <a:rPr lang="en-US" baseline="0" dirty="0"/>
              <a:t> and ETS don’t have a software firewall, making it a more vulnerable network target.</a:t>
            </a:r>
            <a:endParaRPr lang="en-US" dirty="0"/>
          </a:p>
          <a:p>
            <a:pPr>
              <a:buFontTx/>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12</a:t>
            </a:fld>
            <a:endParaRPr lang="en-US"/>
          </a:p>
        </p:txBody>
      </p:sp>
    </p:spTree>
    <p:extLst>
      <p:ext uri="{BB962C8B-B14F-4D97-AF65-F5344CB8AC3E}">
        <p14:creationId xmlns:p14="http://schemas.microsoft.com/office/powerpoint/2010/main" val="751557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First measure is to implement</a:t>
            </a:r>
            <a:r>
              <a:rPr lang="en-US" baseline="0" dirty="0"/>
              <a:t> a network firewall on the host pc. Use both a hardware firewall and the built in software firewall (which exists on most common </a:t>
            </a:r>
            <a:r>
              <a:rPr lang="en-US" baseline="0" dirty="0" err="1"/>
              <a:t>OSes</a:t>
            </a:r>
            <a:r>
              <a:rPr lang="en-US" baseline="0" dirty="0"/>
              <a:t>, such as Windows) for maximum security. </a:t>
            </a:r>
          </a:p>
          <a:p>
            <a:r>
              <a:rPr lang="en-US" baseline="0" dirty="0"/>
              <a:t>The article referenced provides information about what ports are used by NI software so that users can filter out other ports with the hardware and software firewalls.</a:t>
            </a:r>
          </a:p>
          <a:p>
            <a:r>
              <a:rPr lang="en-US" baseline="0" dirty="0"/>
              <a:t>The advantage provided by the hardware firewall is that most modern hardware firewalls have the ability to prevent common attacks (such a Denial of Service attacks), and can inspect packets of data to make sure that they are not malformed (indicative of some types of attacks). </a:t>
            </a:r>
            <a:endParaRPr lang="en-US" dirty="0"/>
          </a:p>
          <a:p>
            <a:endParaRPr lang="en-US" dirty="0"/>
          </a:p>
          <a:p>
            <a:r>
              <a:rPr lang="en-US" dirty="0"/>
              <a:t>In</a:t>
            </a:r>
            <a:r>
              <a:rPr lang="en-US" baseline="0" dirty="0"/>
              <a:t> addition to a network firewall, it’s good to keep the OS updated/patched so that attackers don’t get in by using known vulnerabilities. Setup user accounts with limited privileges so that even if attackers gain access to the operating system, they don’t have Administrative rights, and are limited to the permissions that the user has.</a:t>
            </a:r>
          </a:p>
          <a:p>
            <a:endParaRPr lang="en-US" baseline="0" dirty="0"/>
          </a:p>
          <a:p>
            <a:r>
              <a:rPr lang="en-US" baseline="0" dirty="0"/>
              <a:t>Running an Antivirus program will also help you detect and clean any infections.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[Reference] – On HW/SW Firewalls: http://home.mcafee.com/advicecenter/?id=ad_ost_hvsf&amp;ctst=1 </a:t>
            </a:r>
            <a:endParaRPr lang="en-US" dirty="0"/>
          </a:p>
        </p:txBody>
      </p:sp>
      <p:sp>
        <p:nvSpPr>
          <p:cNvPr id="4" name="Slide Number Placeholder 3"/>
          <p:cNvSpPr>
            <a:spLocks noGrp="1"/>
          </p:cNvSpPr>
          <p:nvPr>
            <p:ph type="sldNum" sz="quarter" idx="10"/>
          </p:nvPr>
        </p:nvSpPr>
        <p:spPr/>
        <p:txBody>
          <a:bodyPr/>
          <a:lstStyle/>
          <a:p>
            <a:fld id="{6C07B2A6-3D2A-7647-856A-D940C679D743}" type="slidenum">
              <a:rPr lang="en-US" smtClean="0"/>
              <a:pPr/>
              <a:t>14</a:t>
            </a:fld>
            <a:endParaRPr lang="en-US"/>
          </a:p>
        </p:txBody>
      </p:sp>
    </p:spTree>
    <p:extLst>
      <p:ext uri="{BB962C8B-B14F-4D97-AF65-F5344CB8AC3E}">
        <p14:creationId xmlns:p14="http://schemas.microsoft.com/office/powerpoint/2010/main" val="270492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7BC7-A6B5-4E23-9560-B4AEA0405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49E850-FF85-44D1-A736-91745E743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4F50CD-A8B4-4DAA-9B5D-92D44F38C5C1}"/>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5" name="Footer Placeholder 4">
            <a:extLst>
              <a:ext uri="{FF2B5EF4-FFF2-40B4-BE49-F238E27FC236}">
                <a16:creationId xmlns:a16="http://schemas.microsoft.com/office/drawing/2014/main" id="{B2162560-7ADD-42B3-94A4-4AB6B3B52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656F2-3319-432D-8DC2-3FF463545F23}"/>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106783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AED0-3259-4C47-8390-76C0072139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07DB9C-C6F7-423C-826A-B82C535DC0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3B1B8-C8C4-46A8-A57A-57F137486C0C}"/>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5" name="Footer Placeholder 4">
            <a:extLst>
              <a:ext uri="{FF2B5EF4-FFF2-40B4-BE49-F238E27FC236}">
                <a16:creationId xmlns:a16="http://schemas.microsoft.com/office/drawing/2014/main" id="{D738E46F-7B06-42A5-B3BB-FD60DAFB9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9F67D-9013-4217-9C58-E08023373A47}"/>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356360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3F090-92A6-4393-9393-34F67504F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38BAE3-4467-4E82-9365-9673907607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D081F-5CF7-4F6B-9D0D-1BCDDF6042A1}"/>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5" name="Footer Placeholder 4">
            <a:extLst>
              <a:ext uri="{FF2B5EF4-FFF2-40B4-BE49-F238E27FC236}">
                <a16:creationId xmlns:a16="http://schemas.microsoft.com/office/drawing/2014/main" id="{08236DB6-0C4B-4179-AEBA-067EABA2C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66B57-A2F4-4B06-8A60-B09B8A153EDC}"/>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326513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A190-07DE-408E-A95B-B7266EFA8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67247-6042-4C67-9B3B-C7906F08EF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7A029-90ED-47D0-81DC-B8FCA77D46EA}"/>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5" name="Footer Placeholder 4">
            <a:extLst>
              <a:ext uri="{FF2B5EF4-FFF2-40B4-BE49-F238E27FC236}">
                <a16:creationId xmlns:a16="http://schemas.microsoft.com/office/drawing/2014/main" id="{BC082B6B-694E-4D0A-8421-C17DF58CA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46987-6260-4CA2-A9FF-8ED88CDEB77D}"/>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157149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55E5-64D3-4537-8934-3E7415D2A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7F2B81-0576-44CD-9505-4BC5C5472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1247C1-6BF7-42E5-A689-3C470FEFF9F1}"/>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5" name="Footer Placeholder 4">
            <a:extLst>
              <a:ext uri="{FF2B5EF4-FFF2-40B4-BE49-F238E27FC236}">
                <a16:creationId xmlns:a16="http://schemas.microsoft.com/office/drawing/2014/main" id="{64268922-5D4A-4BFB-9C30-98F1FA6F3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DEBC3-2C25-4422-B1A1-77E22C8315BF}"/>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197187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8B94-DEAC-4B44-AB63-12809CE76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EE269-6288-41EB-82CD-5CA48A36B9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5A36B-B729-46AC-9E63-360B7BF59D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AAE4A0-B365-4F57-AEC1-F780469309D5}"/>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6" name="Footer Placeholder 5">
            <a:extLst>
              <a:ext uri="{FF2B5EF4-FFF2-40B4-BE49-F238E27FC236}">
                <a16:creationId xmlns:a16="http://schemas.microsoft.com/office/drawing/2014/main" id="{5DF29AA1-64F4-49ED-A1B0-A52AF6C8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46E8C-2630-4EDD-A8F0-D858B21CE438}"/>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183866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F3D5-B157-44D3-A2DE-79E406248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33283E-C3B3-46A8-90AD-DA3356DC1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4D3E67-C805-4A46-A0BF-6488A8B1B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9E5B43-FD51-4C1E-99B1-20BC5136F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0CD2AB-251A-4DCC-B5CC-5B2303206A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422991-EB44-4A04-9984-E124CB17F7A9}"/>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8" name="Footer Placeholder 7">
            <a:extLst>
              <a:ext uri="{FF2B5EF4-FFF2-40B4-BE49-F238E27FC236}">
                <a16:creationId xmlns:a16="http://schemas.microsoft.com/office/drawing/2014/main" id="{8D7BF472-DE39-4C47-B49E-273D7D5EDC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0DFD7-BA2E-41AA-B358-0F6D99083A3B}"/>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220322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F584-3AE6-4A7B-B4F4-BE311A0E93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5AC184-0EF3-4BD8-B9E7-7501A7023881}"/>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4" name="Footer Placeholder 3">
            <a:extLst>
              <a:ext uri="{FF2B5EF4-FFF2-40B4-BE49-F238E27FC236}">
                <a16:creationId xmlns:a16="http://schemas.microsoft.com/office/drawing/2014/main" id="{F80765F5-9ABD-4614-9108-409967C1A5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677DE4-F10A-4537-9C2F-7AE23C72FD93}"/>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37975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81DA4C-CB2F-4E8B-9549-DC89865E63E4}"/>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3" name="Footer Placeholder 2">
            <a:extLst>
              <a:ext uri="{FF2B5EF4-FFF2-40B4-BE49-F238E27FC236}">
                <a16:creationId xmlns:a16="http://schemas.microsoft.com/office/drawing/2014/main" id="{14FF34FD-199D-45B9-B85D-A927CA50A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D51549-BAB7-4BBE-95AF-0D50C2E5BB68}"/>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162891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599C-7E22-4E81-8506-CA8A51D1D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B77CF-2BE8-450D-8ABF-FB3E57B4A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F13900-5460-4353-AC5C-43128AFF3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974E99-0360-483A-AF36-4C9CC9F5AEBE}"/>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6" name="Footer Placeholder 5">
            <a:extLst>
              <a:ext uri="{FF2B5EF4-FFF2-40B4-BE49-F238E27FC236}">
                <a16:creationId xmlns:a16="http://schemas.microsoft.com/office/drawing/2014/main" id="{432BB24A-7386-4FA5-A73E-81186840C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C5370-3702-448A-8170-DB69C108D1F9}"/>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6306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521A-1248-427C-A53F-99A498ED1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F38554-4BFD-4C4E-8B1F-474EBE027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14C02-06C9-4A37-A85F-7EBB2AD79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8C8F9D-FE22-4CD3-9EB3-6F2B8456C3D5}"/>
              </a:ext>
            </a:extLst>
          </p:cNvPr>
          <p:cNvSpPr>
            <a:spLocks noGrp="1"/>
          </p:cNvSpPr>
          <p:nvPr>
            <p:ph type="dt" sz="half" idx="10"/>
          </p:nvPr>
        </p:nvSpPr>
        <p:spPr/>
        <p:txBody>
          <a:bodyPr/>
          <a:lstStyle/>
          <a:p>
            <a:fld id="{986C896C-3D10-47E2-954C-CF6B2F098C70}" type="datetimeFigureOut">
              <a:rPr lang="en-US" smtClean="0"/>
              <a:t>6/6/2018</a:t>
            </a:fld>
            <a:endParaRPr lang="en-US"/>
          </a:p>
        </p:txBody>
      </p:sp>
      <p:sp>
        <p:nvSpPr>
          <p:cNvPr id="6" name="Footer Placeholder 5">
            <a:extLst>
              <a:ext uri="{FF2B5EF4-FFF2-40B4-BE49-F238E27FC236}">
                <a16:creationId xmlns:a16="http://schemas.microsoft.com/office/drawing/2014/main" id="{E487C118-7457-4BF4-A555-4EA613E3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554AC-4698-4618-A9D5-5548C6D3B35C}"/>
              </a:ext>
            </a:extLst>
          </p:cNvPr>
          <p:cNvSpPr>
            <a:spLocks noGrp="1"/>
          </p:cNvSpPr>
          <p:nvPr>
            <p:ph type="sldNum" sz="quarter" idx="12"/>
          </p:nvPr>
        </p:nvSpPr>
        <p:spPr/>
        <p:txBody>
          <a:bodyPr/>
          <a:lstStyle/>
          <a:p>
            <a:fld id="{EA88B563-3B53-4935-A061-D6CD993D936B}" type="slidenum">
              <a:rPr lang="en-US" smtClean="0"/>
              <a:t>‹#›</a:t>
            </a:fld>
            <a:endParaRPr lang="en-US"/>
          </a:p>
        </p:txBody>
      </p:sp>
    </p:spTree>
    <p:extLst>
      <p:ext uri="{BB962C8B-B14F-4D97-AF65-F5344CB8AC3E}">
        <p14:creationId xmlns:p14="http://schemas.microsoft.com/office/powerpoint/2010/main" val="173283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D20AFB-FC9D-4B0C-9B4A-E2BC5295B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B8E39-75E5-4BCB-80CA-80D685612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7DF49-EC3E-42D0-A55E-EE3161C5B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C896C-3D10-47E2-954C-CF6B2F098C70}" type="datetimeFigureOut">
              <a:rPr lang="en-US" smtClean="0"/>
              <a:t>6/6/2018</a:t>
            </a:fld>
            <a:endParaRPr lang="en-US"/>
          </a:p>
        </p:txBody>
      </p:sp>
      <p:sp>
        <p:nvSpPr>
          <p:cNvPr id="5" name="Footer Placeholder 4">
            <a:extLst>
              <a:ext uri="{FF2B5EF4-FFF2-40B4-BE49-F238E27FC236}">
                <a16:creationId xmlns:a16="http://schemas.microsoft.com/office/drawing/2014/main" id="{1F3A7E21-7576-4AB0-BF15-094A5C1BA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429333-051B-4D3F-B417-12E528CB3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8B563-3B53-4935-A061-D6CD993D936B}" type="slidenum">
              <a:rPr lang="en-US" smtClean="0"/>
              <a:t>‹#›</a:t>
            </a:fld>
            <a:endParaRPr lang="en-US"/>
          </a:p>
        </p:txBody>
      </p:sp>
    </p:spTree>
    <p:extLst>
      <p:ext uri="{BB962C8B-B14F-4D97-AF65-F5344CB8AC3E}">
        <p14:creationId xmlns:p14="http://schemas.microsoft.com/office/powerpoint/2010/main" val="4077072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tif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tiff"/><Relationship Id="rId4" Type="http://schemas.openxmlformats.org/officeDocument/2006/relationships/hyperlink" Target="http://zone.ni.com/reference/en-XX/help/371361H-01/lvhowto/removeb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zone.ni.com/reference/en-XX/help/371361G-01/lvconcepts/ssl_security/"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ni.com/example/30984/en/" TargetMode="External"/><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ni.com/white-paper/6900/en/"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51.gif"/><Relationship Id="rId4" Type="http://schemas.openxmlformats.org/officeDocument/2006/relationships/image" Target="../media/image50.gif"/></Relationships>
</file>

<file path=ppt/slides/_rels/slide66.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9.gi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05001"/>
            <a:ext cx="9144000" cy="2498255"/>
          </a:xfrm>
        </p:spPr>
        <p:txBody>
          <a:bodyPr>
            <a:normAutofit fontScale="90000"/>
          </a:bodyPr>
          <a:lstStyle/>
          <a:p>
            <a:r>
              <a:rPr lang="en-US" dirty="0"/>
              <a:t>Lesson 9: </a:t>
            </a:r>
            <a:br>
              <a:rPr lang="en-US" dirty="0"/>
            </a:br>
            <a:r>
              <a:rPr lang="en-US" dirty="0"/>
              <a:t>Designing a Reliable and Secure System</a:t>
            </a:r>
          </a:p>
        </p:txBody>
      </p:sp>
    </p:spTree>
    <p:extLst>
      <p:ext uri="{BB962C8B-B14F-4D97-AF65-F5344CB8AC3E}">
        <p14:creationId xmlns:p14="http://schemas.microsoft.com/office/powerpoint/2010/main" val="24173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Model of Security</a:t>
            </a:r>
          </a:p>
        </p:txBody>
      </p:sp>
      <p:sp>
        <p:nvSpPr>
          <p:cNvPr id="3" name="Content Placeholder 2"/>
          <p:cNvSpPr>
            <a:spLocks noGrp="1"/>
          </p:cNvSpPr>
          <p:nvPr>
            <p:ph idx="1"/>
          </p:nvPr>
        </p:nvSpPr>
        <p:spPr>
          <a:xfrm>
            <a:off x="2057400" y="1447800"/>
            <a:ext cx="7643150" cy="4191000"/>
          </a:xfrm>
        </p:spPr>
        <p:txBody>
          <a:bodyPr>
            <a:normAutofit/>
          </a:bodyPr>
          <a:lstStyle/>
          <a:p>
            <a:r>
              <a:rPr lang="en-US" sz="2400" dirty="0"/>
              <a:t>Security can be defined at many layers</a:t>
            </a:r>
            <a:br>
              <a:rPr lang="en-US" sz="2400" dirty="0"/>
            </a:br>
            <a:endParaRPr lang="en-US" sz="2400" dirty="0"/>
          </a:p>
          <a:p>
            <a:r>
              <a:rPr lang="en-US" sz="2400" dirty="0"/>
              <a:t>A breach at any layer can compromise</a:t>
            </a:r>
            <a:br>
              <a:rPr lang="en-US" sz="2400" dirty="0"/>
            </a:br>
            <a:r>
              <a:rPr lang="en-US" sz="2400" dirty="0"/>
              <a:t>other layers</a:t>
            </a:r>
            <a:br>
              <a:rPr lang="en-US" sz="2400" dirty="0"/>
            </a:br>
            <a:endParaRPr lang="en-US" sz="2400" dirty="0"/>
          </a:p>
          <a:p>
            <a:r>
              <a:rPr lang="en-US" sz="2400" dirty="0"/>
              <a:t>“Don’t invest in a retinal scanner for your house if you are going to leave your window open”</a:t>
            </a:r>
          </a:p>
          <a:p>
            <a:endParaRPr lang="en-US" sz="2400" dirty="0"/>
          </a:p>
          <a:p>
            <a:r>
              <a:rPr lang="en-US" sz="2400" dirty="0"/>
              <a:t>“Defense in Depth”</a:t>
            </a:r>
          </a:p>
          <a:p>
            <a:endParaRPr lang="en-US" sz="2400" dirty="0"/>
          </a:p>
        </p:txBody>
      </p:sp>
    </p:spTree>
    <p:extLst>
      <p:ext uri="{BB962C8B-B14F-4D97-AF65-F5344CB8AC3E}">
        <p14:creationId xmlns:p14="http://schemas.microsoft.com/office/powerpoint/2010/main" val="64406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Model of Security</a:t>
            </a:r>
          </a:p>
        </p:txBody>
      </p:sp>
      <p:grpSp>
        <p:nvGrpSpPr>
          <p:cNvPr id="4" name="Group 20"/>
          <p:cNvGrpSpPr/>
          <p:nvPr/>
        </p:nvGrpSpPr>
        <p:grpSpPr>
          <a:xfrm>
            <a:off x="3962401" y="1295400"/>
            <a:ext cx="4278235" cy="5181600"/>
            <a:chOff x="5734779" y="1263168"/>
            <a:chExt cx="3211435" cy="3932676"/>
          </a:xfrm>
        </p:grpSpPr>
        <p:grpSp>
          <p:nvGrpSpPr>
            <p:cNvPr id="5" name="Group 22"/>
            <p:cNvGrpSpPr/>
            <p:nvPr/>
          </p:nvGrpSpPr>
          <p:grpSpPr>
            <a:xfrm>
              <a:off x="6502996" y="2392826"/>
              <a:ext cx="1683876" cy="1666429"/>
              <a:chOff x="3623428" y="0"/>
              <a:chExt cx="1034737" cy="1034737"/>
            </a:xfrm>
          </p:grpSpPr>
          <p:sp>
            <p:nvSpPr>
              <p:cNvPr id="17" name="Oval 16"/>
              <p:cNvSpPr/>
              <p:nvPr/>
            </p:nvSpPr>
            <p:spPr>
              <a:xfrm>
                <a:off x="3623428" y="0"/>
                <a:ext cx="1034737" cy="1034737"/>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18" name="Oval 4"/>
              <p:cNvSpPr/>
              <p:nvPr/>
            </p:nvSpPr>
            <p:spPr>
              <a:xfrm>
                <a:off x="3655620" y="151534"/>
                <a:ext cx="980392" cy="731669"/>
              </a:xfrm>
              <a:prstGeom prst="rect">
                <a:avLst/>
              </a:prstGeom>
              <a:noFill/>
              <a:ln>
                <a:noFill/>
              </a:ln>
              <a:effectLst/>
            </p:spPr>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defRPr/>
                </a:pPr>
                <a:endParaRPr lang="en-US" kern="0" dirty="0">
                  <a:solidFill>
                    <a:sysClr val="window" lastClr="FFFFFF"/>
                  </a:solidFill>
                  <a:latin typeface="Arial Narrow"/>
                </a:endParaRPr>
              </a:p>
              <a:p>
                <a:pPr algn="ctr" defTabSz="755650">
                  <a:lnSpc>
                    <a:spcPct val="90000"/>
                  </a:lnSpc>
                  <a:spcBef>
                    <a:spcPct val="0"/>
                  </a:spcBef>
                  <a:spcAft>
                    <a:spcPct val="35000"/>
                  </a:spcAft>
                  <a:defRPr/>
                </a:pPr>
                <a:endParaRPr lang="en-US" dirty="0">
                  <a:solidFill>
                    <a:sysClr val="window" lastClr="FFFFFF"/>
                  </a:solidFill>
                  <a:latin typeface="Arial Narrow"/>
                </a:endParaRPr>
              </a:p>
              <a:p>
                <a:pPr algn="ctr" defTabSz="755650">
                  <a:lnSpc>
                    <a:spcPct val="90000"/>
                  </a:lnSpc>
                  <a:spcBef>
                    <a:spcPct val="0"/>
                  </a:spcBef>
                  <a:spcAft>
                    <a:spcPct val="35000"/>
                  </a:spcAft>
                  <a:defRPr/>
                </a:pPr>
                <a:endParaRPr lang="en-US" dirty="0">
                  <a:solidFill>
                    <a:sysClr val="window" lastClr="FFFFFF"/>
                  </a:solidFill>
                  <a:latin typeface="Arial Narrow"/>
                </a:endParaRPr>
              </a:p>
            </p:txBody>
          </p:sp>
        </p:grpSp>
        <p:sp>
          <p:nvSpPr>
            <p:cNvPr id="6" name="Block Arc 5"/>
            <p:cNvSpPr/>
            <p:nvPr/>
          </p:nvSpPr>
          <p:spPr>
            <a:xfrm>
              <a:off x="5734779" y="1614538"/>
              <a:ext cx="3211435" cy="3211435"/>
            </a:xfrm>
            <a:prstGeom prst="blockArc">
              <a:avLst>
                <a:gd name="adj1" fmla="val 9391"/>
                <a:gd name="adj2" fmla="val 21590609"/>
                <a:gd name="adj3" fmla="val 4640"/>
              </a:avLst>
            </a:prstGeom>
            <a:solidFill>
              <a:srgbClr val="4F81BD">
                <a:lumMod val="60000"/>
                <a:lumOff val="40000"/>
              </a:srgbClr>
            </a:solidFill>
            <a:ln>
              <a:solidFill>
                <a:srgbClr val="4F81BD">
                  <a:lumMod val="20000"/>
                  <a:lumOff val="80000"/>
                </a:srgbClr>
              </a:solidFill>
            </a:ln>
            <a:effectLst/>
          </p:spPr>
        </p:sp>
        <p:grpSp>
          <p:nvGrpSpPr>
            <p:cNvPr id="7" name="Group 13"/>
            <p:cNvGrpSpPr/>
            <p:nvPr/>
          </p:nvGrpSpPr>
          <p:grpSpPr>
            <a:xfrm>
              <a:off x="6806375" y="4136052"/>
              <a:ext cx="1064302" cy="1059792"/>
              <a:chOff x="3623428" y="0"/>
              <a:chExt cx="1034737" cy="1034737"/>
            </a:xfrm>
          </p:grpSpPr>
          <p:sp>
            <p:nvSpPr>
              <p:cNvPr id="15" name="Oval 14"/>
              <p:cNvSpPr/>
              <p:nvPr/>
            </p:nvSpPr>
            <p:spPr>
              <a:xfrm>
                <a:off x="3623428" y="0"/>
                <a:ext cx="1034737" cy="1034737"/>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16" name="Oval 4"/>
              <p:cNvSpPr/>
              <p:nvPr/>
            </p:nvSpPr>
            <p:spPr>
              <a:xfrm>
                <a:off x="3774962" y="151534"/>
                <a:ext cx="731669" cy="731669"/>
              </a:xfrm>
              <a:prstGeom prst="rect">
                <a:avLst/>
              </a:prstGeom>
              <a:noFill/>
              <a:ln>
                <a:noFill/>
              </a:ln>
              <a:effectLst/>
            </p:spPr>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defRPr/>
                </a:pPr>
                <a:endParaRPr lang="en-US" dirty="0">
                  <a:solidFill>
                    <a:sysClr val="window" lastClr="FFFFFF"/>
                  </a:solidFill>
                  <a:latin typeface="Arial Narrow"/>
                </a:endParaRPr>
              </a:p>
            </p:txBody>
          </p:sp>
        </p:grpSp>
        <p:grpSp>
          <p:nvGrpSpPr>
            <p:cNvPr id="8" name="Group 16"/>
            <p:cNvGrpSpPr/>
            <p:nvPr/>
          </p:nvGrpSpPr>
          <p:grpSpPr>
            <a:xfrm>
              <a:off x="6804947" y="1263168"/>
              <a:ext cx="1064302" cy="1059792"/>
              <a:chOff x="3623428" y="0"/>
              <a:chExt cx="1034737" cy="1034737"/>
            </a:xfrm>
          </p:grpSpPr>
          <p:sp>
            <p:nvSpPr>
              <p:cNvPr id="13" name="Oval 12"/>
              <p:cNvSpPr/>
              <p:nvPr/>
            </p:nvSpPr>
            <p:spPr>
              <a:xfrm>
                <a:off x="3623428" y="0"/>
                <a:ext cx="1034737" cy="1034737"/>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14" name="Oval 4"/>
              <p:cNvSpPr/>
              <p:nvPr/>
            </p:nvSpPr>
            <p:spPr>
              <a:xfrm>
                <a:off x="3774962" y="151534"/>
                <a:ext cx="731669" cy="731669"/>
              </a:xfrm>
              <a:prstGeom prst="rect">
                <a:avLst/>
              </a:prstGeom>
              <a:noFill/>
              <a:ln>
                <a:noFill/>
              </a:ln>
              <a:effectLst/>
            </p:spPr>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defRPr/>
                </a:pPr>
                <a:endParaRPr lang="en-US" dirty="0">
                  <a:solidFill>
                    <a:sysClr val="window" lastClr="FFFFFF"/>
                  </a:solidFill>
                  <a:latin typeface="Arial Narrow"/>
                </a:endParaRPr>
              </a:p>
            </p:txBody>
          </p:sp>
        </p:grpSp>
        <p:grpSp>
          <p:nvGrpSpPr>
            <p:cNvPr id="9" name="Group 19"/>
            <p:cNvGrpSpPr/>
            <p:nvPr/>
          </p:nvGrpSpPr>
          <p:grpSpPr>
            <a:xfrm>
              <a:off x="6820615" y="3013631"/>
              <a:ext cx="1064302" cy="1059792"/>
              <a:chOff x="3623428" y="0"/>
              <a:chExt cx="1034737" cy="1034737"/>
            </a:xfrm>
          </p:grpSpPr>
          <p:sp>
            <p:nvSpPr>
              <p:cNvPr id="11" name="Oval 10"/>
              <p:cNvSpPr/>
              <p:nvPr/>
            </p:nvSpPr>
            <p:spPr>
              <a:xfrm>
                <a:off x="3623428" y="0"/>
                <a:ext cx="1034737" cy="1034737"/>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12" name="Oval 4"/>
              <p:cNvSpPr/>
              <p:nvPr/>
            </p:nvSpPr>
            <p:spPr>
              <a:xfrm>
                <a:off x="3655620" y="151534"/>
                <a:ext cx="980392" cy="731669"/>
              </a:xfrm>
              <a:prstGeom prst="rect">
                <a:avLst/>
              </a:prstGeom>
              <a:noFill/>
              <a:ln>
                <a:noFill/>
              </a:ln>
              <a:effectLst/>
            </p:spPr>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defRPr/>
                </a:pPr>
                <a:endParaRPr lang="en-US" dirty="0">
                  <a:solidFill>
                    <a:sysClr val="window" lastClr="FFFFFF"/>
                  </a:solidFill>
                  <a:latin typeface="Arial Narrow"/>
                </a:endParaRPr>
              </a:p>
            </p:txBody>
          </p:sp>
        </p:grpSp>
        <p:sp>
          <p:nvSpPr>
            <p:cNvPr id="10" name="Rectangle 9"/>
            <p:cNvSpPr/>
            <p:nvPr/>
          </p:nvSpPr>
          <p:spPr bwMode="auto">
            <a:xfrm>
              <a:off x="8810714" y="3161944"/>
              <a:ext cx="128187" cy="162370"/>
            </a:xfrm>
            <a:prstGeom prst="rect">
              <a:avLst/>
            </a:prstGeom>
            <a:solidFill>
              <a:srgbClr val="4F81BD">
                <a:lumMod val="60000"/>
                <a:lumOff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400" kern="0">
                <a:solidFill>
                  <a:sysClr val="windowText" lastClr="000000"/>
                </a:solidFill>
                <a:latin typeface="Arial Narrow" pitchFamily="34" charset="0"/>
              </a:endParaRPr>
            </a:p>
          </p:txBody>
        </p:sp>
      </p:grpSp>
      <p:sp>
        <p:nvSpPr>
          <p:cNvPr id="19" name="Oval 18"/>
          <p:cNvSpPr/>
          <p:nvPr/>
        </p:nvSpPr>
        <p:spPr>
          <a:xfrm>
            <a:off x="5410200" y="1295400"/>
            <a:ext cx="1371600" cy="13716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Physical Layer</a:t>
            </a:r>
          </a:p>
        </p:txBody>
      </p:sp>
      <p:sp>
        <p:nvSpPr>
          <p:cNvPr id="24" name="Oval 23"/>
          <p:cNvSpPr/>
          <p:nvPr/>
        </p:nvSpPr>
        <p:spPr>
          <a:xfrm>
            <a:off x="5410200" y="5105400"/>
            <a:ext cx="1371600" cy="13716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Network</a:t>
            </a:r>
          </a:p>
        </p:txBody>
      </p:sp>
      <p:sp>
        <p:nvSpPr>
          <p:cNvPr id="25" name="Oval 24"/>
          <p:cNvSpPr/>
          <p:nvPr/>
        </p:nvSpPr>
        <p:spPr>
          <a:xfrm>
            <a:off x="4953000" y="2743200"/>
            <a:ext cx="2286000" cy="22860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Operating</a:t>
            </a:r>
            <a:br>
              <a:rPr lang="en-US" sz="1600" dirty="0"/>
            </a:br>
            <a:r>
              <a:rPr lang="en-US" sz="1600" dirty="0"/>
              <a:t>System</a:t>
            </a:r>
          </a:p>
        </p:txBody>
      </p:sp>
      <p:sp>
        <p:nvSpPr>
          <p:cNvPr id="26" name="Oval 25"/>
          <p:cNvSpPr/>
          <p:nvPr/>
        </p:nvSpPr>
        <p:spPr>
          <a:xfrm>
            <a:off x="5410200" y="3581400"/>
            <a:ext cx="1447800" cy="14478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a:t>Application</a:t>
            </a:r>
          </a:p>
        </p:txBody>
      </p:sp>
      <p:grpSp>
        <p:nvGrpSpPr>
          <p:cNvPr id="27" name="Group 26"/>
          <p:cNvGrpSpPr/>
          <p:nvPr/>
        </p:nvGrpSpPr>
        <p:grpSpPr>
          <a:xfrm>
            <a:off x="9432476" y="100141"/>
            <a:ext cx="1114961" cy="1293771"/>
            <a:chOff x="7883761" y="485672"/>
            <a:chExt cx="1114961" cy="1293771"/>
          </a:xfrm>
        </p:grpSpPr>
        <p:grpSp>
          <p:nvGrpSpPr>
            <p:cNvPr id="28" name="Group 22"/>
            <p:cNvGrpSpPr/>
            <p:nvPr/>
          </p:nvGrpSpPr>
          <p:grpSpPr>
            <a:xfrm>
              <a:off x="8150474" y="857307"/>
              <a:ext cx="584616" cy="548221"/>
              <a:chOff x="3623428" y="0"/>
              <a:chExt cx="1034737" cy="1034737"/>
            </a:xfrm>
          </p:grpSpPr>
          <p:sp>
            <p:nvSpPr>
              <p:cNvPr id="40" name="Oval 39"/>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9" name="Block Arc 28"/>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30" name="Group 13"/>
            <p:cNvGrpSpPr/>
            <p:nvPr/>
          </p:nvGrpSpPr>
          <p:grpSpPr>
            <a:xfrm>
              <a:off x="8255803" y="1430793"/>
              <a:ext cx="369509" cy="348650"/>
              <a:chOff x="3623428" y="0"/>
              <a:chExt cx="1034737" cy="1034737"/>
            </a:xfrm>
            <a:solidFill>
              <a:schemeClr val="accent2"/>
            </a:solidFill>
          </p:grpSpPr>
          <p:sp>
            <p:nvSpPr>
              <p:cNvPr id="38" name="Oval 37"/>
              <p:cNvSpPr/>
              <p:nvPr/>
            </p:nvSpPr>
            <p:spPr>
              <a:xfrm>
                <a:off x="3623428" y="0"/>
                <a:ext cx="1034737" cy="1034737"/>
              </a:xfrm>
              <a:prstGeom prst="ellipse">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31" name="Group 16"/>
            <p:cNvGrpSpPr/>
            <p:nvPr/>
          </p:nvGrpSpPr>
          <p:grpSpPr>
            <a:xfrm>
              <a:off x="8255307" y="485672"/>
              <a:ext cx="369509" cy="348650"/>
              <a:chOff x="3623428" y="0"/>
              <a:chExt cx="1034737" cy="1034737"/>
            </a:xfrm>
          </p:grpSpPr>
          <p:sp>
            <p:nvSpPr>
              <p:cNvPr id="36" name="Oval 3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32" name="Group 19"/>
            <p:cNvGrpSpPr/>
            <p:nvPr/>
          </p:nvGrpSpPr>
          <p:grpSpPr>
            <a:xfrm>
              <a:off x="8260747" y="1070085"/>
              <a:ext cx="369509" cy="348650"/>
              <a:chOff x="3623428" y="0"/>
              <a:chExt cx="1034737" cy="1034737"/>
            </a:xfrm>
          </p:grpSpPr>
          <p:sp>
            <p:nvSpPr>
              <p:cNvPr id="34" name="Oval 33"/>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33" name="Rectangle 32"/>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18608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4" grpId="0" animBg="1"/>
      <p:bldP spid="24" grpId="1" animBg="1"/>
      <p:bldP spid="25" grpId="0" animBg="1"/>
      <p:bldP spid="25" grpId="1"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CompactRIO Security Vectors</a:t>
            </a:r>
          </a:p>
        </p:txBody>
      </p:sp>
      <p:sp>
        <p:nvSpPr>
          <p:cNvPr id="4" name="TextBox 3"/>
          <p:cNvSpPr txBox="1"/>
          <p:nvPr/>
        </p:nvSpPr>
        <p:spPr>
          <a:xfrm>
            <a:off x="1912280" y="4682697"/>
            <a:ext cx="3554896" cy="715089"/>
          </a:xfrm>
          <a:prstGeom prst="roundRect">
            <a:avLst/>
          </a:prstGeom>
          <a:solidFill>
            <a:schemeClr val="bg1">
              <a:lumMod val="85000"/>
            </a:schemeClr>
          </a:solidFill>
          <a:ln>
            <a:solidFill>
              <a:schemeClr val="bg1">
                <a:lumMod val="75000"/>
              </a:schemeClr>
            </a:solidFill>
          </a:ln>
        </p:spPr>
        <p:txBody>
          <a:bodyPr wrap="square" rtlCol="0">
            <a:spAutoFit/>
          </a:bodyPr>
          <a:lstStyle/>
          <a:p>
            <a:r>
              <a:rPr lang="en-US" dirty="0"/>
              <a:t>Development and/or Deployment PC</a:t>
            </a:r>
          </a:p>
        </p:txBody>
      </p:sp>
      <p:sp>
        <p:nvSpPr>
          <p:cNvPr id="5" name="TextBox 4"/>
          <p:cNvSpPr txBox="1"/>
          <p:nvPr/>
        </p:nvSpPr>
        <p:spPr>
          <a:xfrm>
            <a:off x="7417102" y="4682697"/>
            <a:ext cx="3048383" cy="715089"/>
          </a:xfrm>
          <a:prstGeom prst="roundRect">
            <a:avLst/>
          </a:prstGeom>
          <a:solidFill>
            <a:schemeClr val="bg1">
              <a:lumMod val="85000"/>
            </a:schemeClr>
          </a:solidFill>
          <a:ln>
            <a:solidFill>
              <a:schemeClr val="bg1">
                <a:lumMod val="75000"/>
              </a:schemeClr>
            </a:solidFill>
          </a:ln>
        </p:spPr>
        <p:txBody>
          <a:bodyPr wrap="square" rtlCol="0">
            <a:spAutoFit/>
          </a:bodyPr>
          <a:lstStyle/>
          <a:p>
            <a:r>
              <a:rPr lang="en-US" dirty="0"/>
              <a:t>CompactRIO Embedded System</a:t>
            </a:r>
          </a:p>
        </p:txBody>
      </p:sp>
      <p:pic>
        <p:nvPicPr>
          <p:cNvPr id="6" name="Picture 3" descr="C:\Users\cweltzin.AMER\Desktop\12080603_0610_p.tif"/>
          <p:cNvPicPr>
            <a:picLocks noChangeAspect="1" noChangeArrowheads="1"/>
          </p:cNvPicPr>
          <p:nvPr/>
        </p:nvPicPr>
        <p:blipFill>
          <a:blip r:embed="rId3" cstate="print"/>
          <a:srcRect l="17002" t="15755" r="16406" b="3720"/>
          <a:stretch>
            <a:fillRect/>
          </a:stretch>
        </p:blipFill>
        <p:spPr bwMode="auto">
          <a:xfrm>
            <a:off x="3073424" y="2130403"/>
            <a:ext cx="2335696" cy="2286000"/>
          </a:xfrm>
          <a:prstGeom prst="rect">
            <a:avLst/>
          </a:prstGeom>
          <a:noFill/>
        </p:spPr>
      </p:pic>
      <p:cxnSp>
        <p:nvCxnSpPr>
          <p:cNvPr id="7" name="Straight Arrow Connector 6"/>
          <p:cNvCxnSpPr/>
          <p:nvPr/>
        </p:nvCxnSpPr>
        <p:spPr bwMode="auto">
          <a:xfrm>
            <a:off x="5599891" y="3258559"/>
            <a:ext cx="1817211" cy="0"/>
          </a:xfrm>
          <a:prstGeom prst="straightConnector1">
            <a:avLst/>
          </a:prstGeom>
          <a:solidFill>
            <a:schemeClr val="accent1"/>
          </a:solidFill>
          <a:ln w="28575" cap="flat" cmpd="sng" algn="ctr">
            <a:solidFill>
              <a:schemeClr val="tx2"/>
            </a:solidFill>
            <a:prstDash val="solid"/>
            <a:round/>
            <a:headEnd type="arrow"/>
            <a:tailEnd type="arrow"/>
          </a:ln>
          <a:effectLst/>
        </p:spPr>
      </p:cxnSp>
      <p:sp>
        <p:nvSpPr>
          <p:cNvPr id="8" name="TextBox 7"/>
          <p:cNvSpPr txBox="1"/>
          <p:nvPr/>
        </p:nvSpPr>
        <p:spPr>
          <a:xfrm>
            <a:off x="5984521" y="2816203"/>
            <a:ext cx="1001493" cy="369332"/>
          </a:xfrm>
          <a:prstGeom prst="rect">
            <a:avLst/>
          </a:prstGeom>
          <a:noFill/>
        </p:spPr>
        <p:txBody>
          <a:bodyPr wrap="none" rtlCol="0">
            <a:spAutoFit/>
          </a:bodyPr>
          <a:lstStyle/>
          <a:p>
            <a:r>
              <a:rPr lang="en-US" dirty="0"/>
              <a:t>Ethernet</a:t>
            </a:r>
          </a:p>
        </p:txBody>
      </p:sp>
      <p:pic>
        <p:nvPicPr>
          <p:cNvPr id="10" name="Picture 7"/>
          <p:cNvPicPr>
            <a:picLocks noChangeAspect="1" noChangeArrowheads="1"/>
          </p:cNvPicPr>
          <p:nvPr/>
        </p:nvPicPr>
        <p:blipFill>
          <a:blip r:embed="rId4" cstate="print"/>
          <a:srcRect l="27070" r="27070"/>
          <a:stretch>
            <a:fillRect/>
          </a:stretch>
        </p:blipFill>
        <p:spPr bwMode="auto">
          <a:xfrm>
            <a:off x="1854225" y="1978003"/>
            <a:ext cx="1161929" cy="2533650"/>
          </a:xfrm>
          <a:prstGeom prst="rect">
            <a:avLst/>
          </a:prstGeom>
          <a:noFill/>
          <a:ln w="9525">
            <a:noFill/>
            <a:miter lim="800000"/>
            <a:headEnd/>
            <a:tailEnd/>
          </a:ln>
          <a:effectLst/>
        </p:spPr>
      </p:pic>
      <p:pic>
        <p:nvPicPr>
          <p:cNvPr id="12" name="Picture 4" descr="C:\Users\cweltzin.AMER\Desktop\02040802.tif"/>
          <p:cNvPicPr>
            <a:picLocks noChangeAspect="1" noChangeArrowheads="1"/>
          </p:cNvPicPr>
          <p:nvPr/>
        </p:nvPicPr>
        <p:blipFill>
          <a:blip r:embed="rId5" cstate="print"/>
          <a:srcRect l="2443" t="7692"/>
          <a:stretch>
            <a:fillRect/>
          </a:stretch>
        </p:blipFill>
        <p:spPr bwMode="auto">
          <a:xfrm>
            <a:off x="7543704" y="2716915"/>
            <a:ext cx="2761446" cy="1142668"/>
          </a:xfrm>
          <a:prstGeom prst="rect">
            <a:avLst/>
          </a:prstGeom>
          <a:noFill/>
        </p:spPr>
      </p:pic>
    </p:spTree>
    <p:extLst>
      <p:ext uri="{BB962C8B-B14F-4D97-AF65-F5344CB8AC3E}">
        <p14:creationId xmlns:p14="http://schemas.microsoft.com/office/powerpoint/2010/main" val="327718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Recommended Best Practices</a:t>
            </a:r>
          </a:p>
        </p:txBody>
      </p:sp>
    </p:spTree>
    <p:extLst>
      <p:ext uri="{BB962C8B-B14F-4D97-AF65-F5344CB8AC3E}">
        <p14:creationId xmlns:p14="http://schemas.microsoft.com/office/powerpoint/2010/main" val="53022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695618" y="1766174"/>
            <a:ext cx="1775999" cy="369332"/>
          </a:xfrm>
          <a:prstGeom prst="rect">
            <a:avLst/>
          </a:prstGeom>
          <a:noFill/>
        </p:spPr>
        <p:txBody>
          <a:bodyPr wrap="none" rtlCol="0">
            <a:spAutoFit/>
          </a:bodyPr>
          <a:lstStyle/>
          <a:p>
            <a:r>
              <a:rPr lang="en-US" dirty="0"/>
              <a:t>Network</a:t>
            </a:r>
            <a:r>
              <a:rPr lang="en-US" dirty="0">
                <a:solidFill>
                  <a:schemeClr val="bg1">
                    <a:lumMod val="65000"/>
                  </a:schemeClr>
                </a:solidFill>
              </a:rPr>
              <a:t> </a:t>
            </a:r>
            <a:r>
              <a:rPr lang="en-US" dirty="0"/>
              <a:t>Firewall</a:t>
            </a:r>
          </a:p>
        </p:txBody>
      </p:sp>
      <p:sp>
        <p:nvSpPr>
          <p:cNvPr id="2" name="Title 1"/>
          <p:cNvSpPr>
            <a:spLocks noGrp="1"/>
          </p:cNvSpPr>
          <p:nvPr>
            <p:ph type="title"/>
          </p:nvPr>
        </p:nvSpPr>
        <p:spPr>
          <a:xfrm>
            <a:off x="1828800" y="228600"/>
            <a:ext cx="8458200" cy="1109134"/>
          </a:xfrm>
        </p:spPr>
        <p:txBody>
          <a:bodyPr/>
          <a:lstStyle/>
          <a:p>
            <a:r>
              <a:rPr lang="en-US" dirty="0"/>
              <a:t>General Best Practices</a:t>
            </a:r>
          </a:p>
        </p:txBody>
      </p:sp>
      <p:sp>
        <p:nvSpPr>
          <p:cNvPr id="16" name="Content Placeholder 2"/>
          <p:cNvSpPr>
            <a:spLocks noGrp="1"/>
          </p:cNvSpPr>
          <p:nvPr>
            <p:ph idx="1"/>
          </p:nvPr>
        </p:nvSpPr>
        <p:spPr>
          <a:xfrm>
            <a:off x="2015067" y="3817257"/>
            <a:ext cx="7684121" cy="2365829"/>
          </a:xfrm>
        </p:spPr>
        <p:txBody>
          <a:bodyPr>
            <a:normAutofit fontScale="92500" lnSpcReduction="10000"/>
          </a:bodyPr>
          <a:lstStyle/>
          <a:p>
            <a:pPr marL="231775" indent="-231775"/>
            <a:r>
              <a:rPr lang="en-US" sz="2200" dirty="0"/>
              <a:t>Use an isolated network if at all possible to connect the system</a:t>
            </a:r>
          </a:p>
          <a:p>
            <a:pPr marL="231775" indent="-231775"/>
            <a:r>
              <a:rPr lang="en-US" sz="2200" dirty="0"/>
              <a:t>Use a software or hardware firewall to filter packets on certain ports and prevent select applications from accessing the network. Use both for greatest benefit. </a:t>
            </a:r>
          </a:p>
          <a:p>
            <a:pPr marL="231775" indent="-231775"/>
            <a:r>
              <a:rPr lang="en-US" sz="2200" dirty="0"/>
              <a:t>Keep the OS patched and updated to reduce vulnerabilities</a:t>
            </a:r>
          </a:p>
          <a:p>
            <a:pPr marL="231775" indent="-231775"/>
            <a:r>
              <a:rPr lang="en-US" sz="2200" dirty="0"/>
              <a:t>Use an account with limited privileges (not Administrative)</a:t>
            </a:r>
          </a:p>
          <a:p>
            <a:pPr marL="231775" indent="-231775"/>
            <a:r>
              <a:rPr lang="en-US" sz="2200" dirty="0"/>
              <a:t>Use Anti-Virus to detect and clean infections</a:t>
            </a:r>
          </a:p>
          <a:p>
            <a:pPr marL="231775" indent="-231775"/>
            <a:endParaRPr lang="en-US" sz="2200" dirty="0"/>
          </a:p>
        </p:txBody>
      </p:sp>
      <p:sp>
        <p:nvSpPr>
          <p:cNvPr id="22" name="TextBox 21"/>
          <p:cNvSpPr txBox="1"/>
          <p:nvPr/>
        </p:nvSpPr>
        <p:spPr>
          <a:xfrm>
            <a:off x="1714699" y="1254098"/>
            <a:ext cx="1113895" cy="369332"/>
          </a:xfrm>
          <a:prstGeom prst="rect">
            <a:avLst/>
          </a:prstGeom>
          <a:noFill/>
        </p:spPr>
        <p:txBody>
          <a:bodyPr wrap="none" rtlCol="0">
            <a:spAutoFit/>
          </a:bodyPr>
          <a:lstStyle/>
          <a:p>
            <a:r>
              <a:rPr lang="en-US" dirty="0"/>
              <a:t>Anti-Virus</a:t>
            </a:r>
          </a:p>
        </p:txBody>
      </p:sp>
      <p:sp>
        <p:nvSpPr>
          <p:cNvPr id="11" name="TextBox 10"/>
          <p:cNvSpPr txBox="1"/>
          <p:nvPr/>
        </p:nvSpPr>
        <p:spPr>
          <a:xfrm>
            <a:off x="3784344" y="1272231"/>
            <a:ext cx="2213426" cy="369332"/>
          </a:xfrm>
          <a:prstGeom prst="rect">
            <a:avLst/>
          </a:prstGeom>
          <a:noFill/>
        </p:spPr>
        <p:txBody>
          <a:bodyPr wrap="none" rtlCol="0">
            <a:spAutoFit/>
          </a:bodyPr>
          <a:lstStyle/>
          <a:p>
            <a:r>
              <a:rPr lang="en-US" dirty="0"/>
              <a:t>OS Updates/Accounts</a:t>
            </a:r>
          </a:p>
        </p:txBody>
      </p:sp>
      <p:pic>
        <p:nvPicPr>
          <p:cNvPr id="7" name="Picture 4" descr="C:\Users\cweltzin.AMER\Desktop\02040802.tif"/>
          <p:cNvPicPr>
            <a:picLocks noChangeAspect="1" noChangeArrowheads="1"/>
          </p:cNvPicPr>
          <p:nvPr/>
        </p:nvPicPr>
        <p:blipFill>
          <a:blip r:embed="rId3" cstate="print"/>
          <a:srcRect l="2443" t="7692"/>
          <a:stretch>
            <a:fillRect/>
          </a:stretch>
        </p:blipFill>
        <p:spPr bwMode="auto">
          <a:xfrm>
            <a:off x="6220555" y="1933220"/>
            <a:ext cx="3708407" cy="1534513"/>
          </a:xfrm>
          <a:prstGeom prst="rect">
            <a:avLst/>
          </a:prstGeom>
          <a:noFill/>
        </p:spPr>
      </p:pic>
      <p:pic>
        <p:nvPicPr>
          <p:cNvPr id="8" name="Picture 7"/>
          <p:cNvPicPr>
            <a:picLocks noChangeAspect="1" noChangeArrowheads="1"/>
          </p:cNvPicPr>
          <p:nvPr/>
        </p:nvPicPr>
        <p:blipFill>
          <a:blip r:embed="rId4" cstate="print">
            <a:lum bright="10000"/>
          </a:blip>
          <a:srcRect l="27070" r="27070"/>
          <a:stretch>
            <a:fillRect/>
          </a:stretch>
        </p:blipFill>
        <p:spPr bwMode="auto">
          <a:xfrm rot="16200000">
            <a:off x="3010845" y="1402403"/>
            <a:ext cx="1184757" cy="2583428"/>
          </a:xfrm>
          <a:prstGeom prst="rect">
            <a:avLst/>
          </a:prstGeom>
          <a:noFill/>
          <a:ln w="9525">
            <a:noFill/>
            <a:miter lim="800000"/>
            <a:headEnd/>
            <a:tailEnd/>
          </a:ln>
          <a:effectLst/>
        </p:spPr>
      </p:pic>
      <p:cxnSp>
        <p:nvCxnSpPr>
          <p:cNvPr id="9" name="Straight Connector 8"/>
          <p:cNvCxnSpPr/>
          <p:nvPr/>
        </p:nvCxnSpPr>
        <p:spPr bwMode="auto">
          <a:xfrm flipH="1">
            <a:off x="4278090" y="2101739"/>
            <a:ext cx="1942464" cy="1"/>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bwMode="auto">
          <a:xfrm flipV="1">
            <a:off x="3581573" y="2101738"/>
            <a:ext cx="696517" cy="598740"/>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bwMode="auto">
          <a:xfrm flipH="1" flipV="1">
            <a:off x="3581572" y="1623429"/>
            <a:ext cx="1" cy="1077048"/>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bwMode="auto">
          <a:xfrm flipH="1">
            <a:off x="1852094" y="1623430"/>
            <a:ext cx="1729479" cy="1"/>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9"/>
          <p:cNvCxnSpPr/>
          <p:nvPr/>
        </p:nvCxnSpPr>
        <p:spPr bwMode="auto">
          <a:xfrm rot="10800000">
            <a:off x="1876368" y="2101738"/>
            <a:ext cx="1096444" cy="0"/>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bwMode="auto">
          <a:xfrm rot="10800000">
            <a:off x="2955723" y="2101739"/>
            <a:ext cx="625849" cy="598736"/>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 name="Group 31"/>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60" name="Oval 59"/>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34" name="Block Arc 33"/>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58" name="Oval 57"/>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56" name="Oval 5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10" name="Group 19"/>
            <p:cNvGrpSpPr/>
            <p:nvPr/>
          </p:nvGrpSpPr>
          <p:grpSpPr>
            <a:xfrm>
              <a:off x="8260747" y="1070085"/>
              <a:ext cx="369509" cy="348650"/>
              <a:chOff x="3623428" y="0"/>
              <a:chExt cx="1034737" cy="1034737"/>
            </a:xfrm>
          </p:grpSpPr>
          <p:sp>
            <p:nvSpPr>
              <p:cNvPr id="54" name="Oval 53"/>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53" name="Rectangle 52"/>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cxnSp>
        <p:nvCxnSpPr>
          <p:cNvPr id="37" name="Straight Connector 36"/>
          <p:cNvCxnSpPr/>
          <p:nvPr/>
        </p:nvCxnSpPr>
        <p:spPr bwMode="auto">
          <a:xfrm flipH="1">
            <a:off x="3581572" y="1623430"/>
            <a:ext cx="202772" cy="1077047"/>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8" name="Straight Connector 37"/>
          <p:cNvCxnSpPr/>
          <p:nvPr/>
        </p:nvCxnSpPr>
        <p:spPr bwMode="auto">
          <a:xfrm flipH="1">
            <a:off x="3784344" y="1623430"/>
            <a:ext cx="2436210" cy="1"/>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9" name="TextBox 38"/>
          <p:cNvSpPr txBox="1"/>
          <p:nvPr/>
        </p:nvSpPr>
        <p:spPr>
          <a:xfrm>
            <a:off x="4209179" y="1759439"/>
            <a:ext cx="1789336" cy="369332"/>
          </a:xfrm>
          <a:prstGeom prst="rect">
            <a:avLst/>
          </a:prstGeom>
          <a:noFill/>
        </p:spPr>
        <p:txBody>
          <a:bodyPr wrap="none" rtlCol="0">
            <a:spAutoFit/>
          </a:bodyPr>
          <a:lstStyle/>
          <a:p>
            <a:r>
              <a:rPr lang="en-US" dirty="0"/>
              <a:t>Isolated Network</a:t>
            </a:r>
          </a:p>
        </p:txBody>
      </p:sp>
      <p:cxnSp>
        <p:nvCxnSpPr>
          <p:cNvPr id="40" name="Straight Connector 39"/>
          <p:cNvCxnSpPr/>
          <p:nvPr/>
        </p:nvCxnSpPr>
        <p:spPr bwMode="auto">
          <a:xfrm>
            <a:off x="6157007" y="2101738"/>
            <a:ext cx="759609" cy="478176"/>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9843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480655" y="1387156"/>
            <a:ext cx="2336665" cy="369332"/>
          </a:xfrm>
          <a:prstGeom prst="rect">
            <a:avLst/>
          </a:prstGeom>
          <a:noFill/>
        </p:spPr>
        <p:txBody>
          <a:bodyPr wrap="none" rtlCol="0">
            <a:spAutoFit/>
          </a:bodyPr>
          <a:lstStyle/>
          <a:p>
            <a:r>
              <a:rPr lang="en-US" dirty="0"/>
              <a:t>Remove Block Diagram</a:t>
            </a:r>
          </a:p>
        </p:txBody>
      </p:sp>
      <p:pic>
        <p:nvPicPr>
          <p:cNvPr id="70" name="Picture 69"/>
          <p:cNvPicPr>
            <a:picLocks noChangeAspect="1" noChangeArrowheads="1"/>
          </p:cNvPicPr>
          <p:nvPr/>
        </p:nvPicPr>
        <p:blipFill>
          <a:blip r:embed="rId3" cstate="print">
            <a:lum bright="10000"/>
          </a:blip>
          <a:srcRect l="27070" r="27070"/>
          <a:stretch>
            <a:fillRect/>
          </a:stretch>
        </p:blipFill>
        <p:spPr bwMode="auto">
          <a:xfrm rot="16200000">
            <a:off x="3010845" y="1474973"/>
            <a:ext cx="1184757" cy="2583428"/>
          </a:xfrm>
          <a:prstGeom prst="rect">
            <a:avLst/>
          </a:prstGeom>
          <a:noFill/>
          <a:ln w="9525">
            <a:noFill/>
            <a:miter lim="800000"/>
            <a:headEnd/>
            <a:tailEnd/>
          </a:ln>
          <a:effectLst/>
        </p:spPr>
      </p:pic>
      <p:sp>
        <p:nvSpPr>
          <p:cNvPr id="2" name="Title 1"/>
          <p:cNvSpPr>
            <a:spLocks noGrp="1"/>
          </p:cNvSpPr>
          <p:nvPr>
            <p:ph type="title"/>
          </p:nvPr>
        </p:nvSpPr>
        <p:spPr>
          <a:xfrm>
            <a:off x="1828800" y="228600"/>
            <a:ext cx="8458200" cy="1109134"/>
          </a:xfrm>
        </p:spPr>
        <p:txBody>
          <a:bodyPr/>
          <a:lstStyle/>
          <a:p>
            <a:r>
              <a:rPr lang="en-US" dirty="0"/>
              <a:t>General Best Practices</a:t>
            </a:r>
          </a:p>
        </p:txBody>
      </p:sp>
      <p:sp>
        <p:nvSpPr>
          <p:cNvPr id="16" name="Content Placeholder 2"/>
          <p:cNvSpPr>
            <a:spLocks noGrp="1"/>
          </p:cNvSpPr>
          <p:nvPr>
            <p:ph idx="1"/>
          </p:nvPr>
        </p:nvSpPr>
        <p:spPr>
          <a:xfrm>
            <a:off x="1883836" y="3690651"/>
            <a:ext cx="8244126" cy="2405349"/>
          </a:xfrm>
        </p:spPr>
        <p:txBody>
          <a:bodyPr>
            <a:normAutofit/>
          </a:bodyPr>
          <a:lstStyle/>
          <a:p>
            <a:pPr marL="341313" indent="-341313">
              <a:tabLst>
                <a:tab pos="341313" algn="l"/>
              </a:tabLst>
            </a:pPr>
            <a:r>
              <a:rPr lang="en-US" sz="2400" dirty="0"/>
              <a:t>Remove the block diagram: </a:t>
            </a:r>
            <a:r>
              <a:rPr lang="en-US" sz="2400" dirty="0">
                <a:hlinkClick r:id="rId4"/>
              </a:rPr>
              <a:t>LabVIEW Help: </a:t>
            </a:r>
            <a:r>
              <a:rPr lang="sv-SE" dirty="0">
                <a:hlinkClick r:id="rId4"/>
              </a:rPr>
              <a:t>Removing Block Diagrams from VIs</a:t>
            </a:r>
            <a:endParaRPr lang="en-US" sz="2400" dirty="0"/>
          </a:p>
          <a:p>
            <a:pPr marL="341313" indent="-341313">
              <a:tabLst>
                <a:tab pos="341313" algn="l"/>
              </a:tabLst>
            </a:pPr>
            <a:r>
              <a:rPr lang="en-US" sz="2400" dirty="0"/>
              <a:t>Use Build Specifications such as EXEs and remove the source code from deployed systems</a:t>
            </a:r>
          </a:p>
          <a:p>
            <a:pPr marL="341313" indent="-341313">
              <a:tabLst>
                <a:tab pos="341313" algn="l"/>
              </a:tabLst>
            </a:pPr>
            <a:r>
              <a:rPr lang="en-US" dirty="0"/>
              <a:t>Remove </a:t>
            </a:r>
            <a:r>
              <a:rPr lang="en-US" dirty="0" err="1"/>
              <a:t>LabVIEW</a:t>
            </a:r>
            <a:r>
              <a:rPr lang="en-US" dirty="0"/>
              <a:t> Development environment</a:t>
            </a:r>
            <a:endParaRPr lang="en-US" sz="2400" dirty="0"/>
          </a:p>
        </p:txBody>
      </p:sp>
      <p:sp>
        <p:nvSpPr>
          <p:cNvPr id="26" name="TextBox 25"/>
          <p:cNvSpPr txBox="1"/>
          <p:nvPr/>
        </p:nvSpPr>
        <p:spPr>
          <a:xfrm>
            <a:off x="1850834" y="1734055"/>
            <a:ext cx="1146468" cy="369332"/>
          </a:xfrm>
          <a:prstGeom prst="rect">
            <a:avLst/>
          </a:prstGeom>
          <a:noFill/>
        </p:spPr>
        <p:txBody>
          <a:bodyPr wrap="none" rtlCol="0">
            <a:spAutoFit/>
          </a:bodyPr>
          <a:lstStyle/>
          <a:p>
            <a:r>
              <a:rPr lang="en-US" dirty="0"/>
              <a:t>Build EXEs</a:t>
            </a:r>
          </a:p>
        </p:txBody>
      </p:sp>
      <p:cxnSp>
        <p:nvCxnSpPr>
          <p:cNvPr id="18" name="Straight Connector 17"/>
          <p:cNvCxnSpPr/>
          <p:nvPr/>
        </p:nvCxnSpPr>
        <p:spPr bwMode="auto">
          <a:xfrm flipV="1">
            <a:off x="3581573" y="1734056"/>
            <a:ext cx="0" cy="1038995"/>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3" name="Straight Connector 22"/>
          <p:cNvCxnSpPr/>
          <p:nvPr/>
        </p:nvCxnSpPr>
        <p:spPr bwMode="auto">
          <a:xfrm rot="10800000" flipV="1">
            <a:off x="1883837" y="2102552"/>
            <a:ext cx="1231893" cy="1"/>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44" name="Picture 4" descr="C:\Users\cweltzin.AMER\Desktop\02040802.tif"/>
          <p:cNvPicPr>
            <a:picLocks noChangeAspect="1" noChangeArrowheads="1"/>
          </p:cNvPicPr>
          <p:nvPr/>
        </p:nvPicPr>
        <p:blipFill>
          <a:blip r:embed="rId5" cstate="print"/>
          <a:srcRect l="2443" t="7692"/>
          <a:stretch>
            <a:fillRect/>
          </a:stretch>
        </p:blipFill>
        <p:spPr bwMode="auto">
          <a:xfrm>
            <a:off x="6220555" y="2005790"/>
            <a:ext cx="3708407" cy="1534513"/>
          </a:xfrm>
          <a:prstGeom prst="rect">
            <a:avLst/>
          </a:prstGeom>
          <a:noFill/>
        </p:spPr>
      </p:pic>
      <p:grpSp>
        <p:nvGrpSpPr>
          <p:cNvPr id="3" name="Group 61"/>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76" name="Oval 7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64" name="Block Arc 63"/>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74" name="Oval 73"/>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72" name="Oval 71"/>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69" name="Oval 68"/>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68" name="Rectangle 67"/>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cxnSp>
        <p:nvCxnSpPr>
          <p:cNvPr id="78" name="Straight Connector 77"/>
          <p:cNvCxnSpPr/>
          <p:nvPr/>
        </p:nvCxnSpPr>
        <p:spPr bwMode="auto">
          <a:xfrm flipH="1" flipV="1">
            <a:off x="3099413" y="2103387"/>
            <a:ext cx="485687" cy="609102"/>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81" name="Straight Connector 80"/>
          <p:cNvCxnSpPr/>
          <p:nvPr/>
        </p:nvCxnSpPr>
        <p:spPr bwMode="auto">
          <a:xfrm flipH="1">
            <a:off x="3581574" y="1756488"/>
            <a:ext cx="2382225" cy="0"/>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64062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p:cNvPicPr>
            <a:picLocks noChangeAspect="1" noChangeArrowheads="1"/>
          </p:cNvPicPr>
          <p:nvPr/>
        </p:nvPicPr>
        <p:blipFill>
          <a:blip r:embed="rId3" cstate="print">
            <a:lum bright="10000"/>
          </a:blip>
          <a:srcRect l="27070" r="27070"/>
          <a:stretch>
            <a:fillRect/>
          </a:stretch>
        </p:blipFill>
        <p:spPr bwMode="auto">
          <a:xfrm rot="16200000">
            <a:off x="3010845" y="1489487"/>
            <a:ext cx="1184757" cy="2583428"/>
          </a:xfrm>
          <a:prstGeom prst="rect">
            <a:avLst/>
          </a:prstGeom>
          <a:noFill/>
          <a:ln w="9525">
            <a:noFill/>
            <a:miter lim="800000"/>
            <a:headEnd/>
            <a:tailEnd/>
          </a:ln>
          <a:effectLst/>
        </p:spPr>
      </p:pic>
      <p:sp>
        <p:nvSpPr>
          <p:cNvPr id="2" name="Title 1"/>
          <p:cNvSpPr>
            <a:spLocks noGrp="1"/>
          </p:cNvSpPr>
          <p:nvPr>
            <p:ph type="title"/>
          </p:nvPr>
        </p:nvSpPr>
        <p:spPr>
          <a:xfrm>
            <a:off x="1828800" y="228600"/>
            <a:ext cx="8458200" cy="1109134"/>
          </a:xfrm>
        </p:spPr>
        <p:txBody>
          <a:bodyPr/>
          <a:lstStyle/>
          <a:p>
            <a:r>
              <a:rPr lang="en-US" dirty="0"/>
              <a:t>Manage VI Server Access</a:t>
            </a:r>
          </a:p>
        </p:txBody>
      </p:sp>
      <p:sp>
        <p:nvSpPr>
          <p:cNvPr id="16" name="Content Placeholder 2"/>
          <p:cNvSpPr>
            <a:spLocks noGrp="1"/>
          </p:cNvSpPr>
          <p:nvPr>
            <p:ph idx="1"/>
          </p:nvPr>
        </p:nvSpPr>
        <p:spPr>
          <a:xfrm>
            <a:off x="2015067" y="4042161"/>
            <a:ext cx="7552266" cy="1623980"/>
          </a:xfrm>
        </p:spPr>
        <p:txBody>
          <a:bodyPr>
            <a:normAutofit/>
          </a:bodyPr>
          <a:lstStyle/>
          <a:p>
            <a:pPr marL="341313" indent="-341313">
              <a:tabLst>
                <a:tab pos="341313" algn="l"/>
              </a:tabLst>
            </a:pPr>
            <a:r>
              <a:rPr lang="en-US" sz="2400" dirty="0"/>
              <a:t>Manage VI Server (TCP) Access to prevent ‘</a:t>
            </a:r>
            <a:r>
              <a:rPr lang="en-US" sz="2400" dirty="0" err="1"/>
              <a:t>LabVIEW</a:t>
            </a:r>
            <a:r>
              <a:rPr lang="en-US" sz="2400" dirty="0"/>
              <a:t>’ viruses</a:t>
            </a:r>
          </a:p>
          <a:p>
            <a:pPr marL="341313" indent="-341313">
              <a:tabLst>
                <a:tab pos="341313" algn="l"/>
              </a:tabLst>
            </a:pPr>
            <a:r>
              <a:rPr lang="en-US" sz="2400" dirty="0"/>
              <a:t>Prevent attackers from remotely accessing and running code on your PC or RT target</a:t>
            </a:r>
          </a:p>
        </p:txBody>
      </p:sp>
      <p:sp>
        <p:nvSpPr>
          <p:cNvPr id="32" name="TextBox 31"/>
          <p:cNvSpPr txBox="1"/>
          <p:nvPr/>
        </p:nvSpPr>
        <p:spPr>
          <a:xfrm>
            <a:off x="5053758" y="2175414"/>
            <a:ext cx="1027717" cy="646331"/>
          </a:xfrm>
          <a:prstGeom prst="rect">
            <a:avLst/>
          </a:prstGeom>
          <a:noFill/>
        </p:spPr>
        <p:txBody>
          <a:bodyPr wrap="none" rtlCol="0">
            <a:spAutoFit/>
          </a:bodyPr>
          <a:lstStyle/>
          <a:p>
            <a:r>
              <a:rPr lang="en-US" dirty="0"/>
              <a:t>VI Server</a:t>
            </a:r>
            <a:br>
              <a:rPr lang="en-US" dirty="0"/>
            </a:br>
            <a:r>
              <a:rPr lang="en-US" dirty="0"/>
              <a:t>Access</a:t>
            </a:r>
          </a:p>
        </p:txBody>
      </p:sp>
      <p:pic>
        <p:nvPicPr>
          <p:cNvPr id="38" name="Picture 4" descr="C:\Users\cweltzin.AMER\Desktop\02040802.tif"/>
          <p:cNvPicPr>
            <a:picLocks noChangeAspect="1" noChangeArrowheads="1"/>
          </p:cNvPicPr>
          <p:nvPr/>
        </p:nvPicPr>
        <p:blipFill>
          <a:blip r:embed="rId4" cstate="print"/>
          <a:srcRect l="2443" t="7692"/>
          <a:stretch>
            <a:fillRect/>
          </a:stretch>
        </p:blipFill>
        <p:spPr bwMode="auto">
          <a:xfrm>
            <a:off x="6220555" y="2020304"/>
            <a:ext cx="3708407" cy="1534513"/>
          </a:xfrm>
          <a:prstGeom prst="rect">
            <a:avLst/>
          </a:prstGeom>
          <a:noFill/>
        </p:spPr>
      </p:pic>
      <p:cxnSp>
        <p:nvCxnSpPr>
          <p:cNvPr id="24" name="Straight Connector 23"/>
          <p:cNvCxnSpPr/>
          <p:nvPr/>
        </p:nvCxnSpPr>
        <p:spPr bwMode="auto">
          <a:xfrm rot="10800000" flipV="1">
            <a:off x="3647843" y="2774107"/>
            <a:ext cx="3268555" cy="17078"/>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 name="Group 38"/>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58" name="Oval 5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41" name="Block Arc 40"/>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50" name="Oval 49"/>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48" name="Oval 4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46" name="Oval 4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45" name="Rectangle 44"/>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75117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NI Auth?</a:t>
            </a:r>
          </a:p>
        </p:txBody>
      </p:sp>
      <p:sp>
        <p:nvSpPr>
          <p:cNvPr id="3" name="Content Placeholder 2"/>
          <p:cNvSpPr>
            <a:spLocks noGrp="1"/>
          </p:cNvSpPr>
          <p:nvPr>
            <p:ph idx="1"/>
          </p:nvPr>
        </p:nvSpPr>
        <p:spPr>
          <a:xfrm>
            <a:off x="1993696" y="1121384"/>
            <a:ext cx="5473904" cy="4949008"/>
          </a:xfrm>
        </p:spPr>
        <p:txBody>
          <a:bodyPr>
            <a:normAutofit/>
          </a:bodyPr>
          <a:lstStyle/>
          <a:p>
            <a:r>
              <a:rPr lang="en-US" dirty="0"/>
              <a:t>A service that manages authentication and authorization for NI hardware</a:t>
            </a:r>
          </a:p>
          <a:p>
            <a:r>
              <a:rPr lang="en-US" dirty="0"/>
              <a:t>It is important to configure NI Auth settings on both the RIO target and the host PC</a:t>
            </a:r>
          </a:p>
          <a:p>
            <a:r>
              <a:rPr lang="en-US" dirty="0"/>
              <a:t>If NI Auth is not configured, attackers can use the WIF to access the </a:t>
            </a:r>
            <a:r>
              <a:rPr lang="en-US" dirty="0" err="1"/>
              <a:t>filesystem</a:t>
            </a:r>
            <a:r>
              <a:rPr lang="en-US" dirty="0"/>
              <a:t> on the RIO target and upload, download, and modify files on the RIO target</a:t>
            </a:r>
          </a:p>
        </p:txBody>
      </p:sp>
      <p:pic>
        <p:nvPicPr>
          <p:cNvPr id="1027" name="Picture 3" descr="C:\Users\jkline\AppData\Local\Microsoft\Windows\Temporary Internet Files\Content.IE5\D72XPQTG\MP900385264[1].jpg"/>
          <p:cNvPicPr>
            <a:picLocks noChangeAspect="1" noChangeArrowheads="1"/>
          </p:cNvPicPr>
          <p:nvPr/>
        </p:nvPicPr>
        <p:blipFill>
          <a:blip r:embed="rId3" cstate="print"/>
          <a:srcRect/>
          <a:stretch>
            <a:fillRect/>
          </a:stretch>
        </p:blipFill>
        <p:spPr bwMode="auto">
          <a:xfrm>
            <a:off x="8077201" y="1524000"/>
            <a:ext cx="2013857" cy="2819400"/>
          </a:xfrm>
          <a:prstGeom prst="rect">
            <a:avLst/>
          </a:prstGeom>
          <a:noFill/>
        </p:spPr>
      </p:pic>
    </p:spTree>
    <p:extLst>
      <p:ext uri="{BB962C8B-B14F-4D97-AF65-F5344CB8AC3E}">
        <p14:creationId xmlns:p14="http://schemas.microsoft.com/office/powerpoint/2010/main" val="23442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86"/>
          <p:cNvPicPr>
            <a:picLocks noChangeAspect="1" noChangeArrowheads="1"/>
          </p:cNvPicPr>
          <p:nvPr/>
        </p:nvPicPr>
        <p:blipFill>
          <a:blip r:embed="rId3" cstate="print">
            <a:lum bright="10000"/>
          </a:blip>
          <a:srcRect l="27070" r="27070"/>
          <a:stretch>
            <a:fillRect/>
          </a:stretch>
        </p:blipFill>
        <p:spPr bwMode="auto">
          <a:xfrm rot="16200000">
            <a:off x="3010845" y="1489487"/>
            <a:ext cx="1184757" cy="2583428"/>
          </a:xfrm>
          <a:prstGeom prst="rect">
            <a:avLst/>
          </a:prstGeom>
          <a:noFill/>
          <a:ln w="9525">
            <a:noFill/>
            <a:miter lim="800000"/>
            <a:headEnd/>
            <a:tailEnd/>
          </a:ln>
          <a:effectLst/>
        </p:spPr>
      </p:pic>
      <p:sp>
        <p:nvSpPr>
          <p:cNvPr id="2" name="Title 1"/>
          <p:cNvSpPr>
            <a:spLocks noGrp="1"/>
          </p:cNvSpPr>
          <p:nvPr>
            <p:ph type="title"/>
          </p:nvPr>
        </p:nvSpPr>
        <p:spPr>
          <a:xfrm>
            <a:off x="1828800" y="228600"/>
            <a:ext cx="8458200" cy="1109134"/>
          </a:xfrm>
        </p:spPr>
        <p:txBody>
          <a:bodyPr/>
          <a:lstStyle/>
          <a:p>
            <a:r>
              <a:rPr lang="en-US" dirty="0"/>
              <a:t>NI Auth</a:t>
            </a:r>
          </a:p>
        </p:txBody>
      </p:sp>
      <p:sp>
        <p:nvSpPr>
          <p:cNvPr id="16" name="Content Placeholder 2"/>
          <p:cNvSpPr>
            <a:spLocks noGrp="1"/>
          </p:cNvSpPr>
          <p:nvPr>
            <p:ph idx="1"/>
          </p:nvPr>
        </p:nvSpPr>
        <p:spPr>
          <a:xfrm>
            <a:off x="2015067" y="3984286"/>
            <a:ext cx="7552266" cy="2079057"/>
          </a:xfrm>
        </p:spPr>
        <p:txBody>
          <a:bodyPr>
            <a:normAutofit fontScale="85000" lnSpcReduction="10000"/>
          </a:bodyPr>
          <a:lstStyle/>
          <a:p>
            <a:pPr marL="341313" indent="-341313">
              <a:tabLst>
                <a:tab pos="341313" algn="l"/>
              </a:tabLst>
            </a:pPr>
            <a:r>
              <a:rPr lang="en-US" sz="2400" dirty="0"/>
              <a:t>Access and set an NI Auth password using the Web Based Configuration and Monitoring Interface</a:t>
            </a:r>
          </a:p>
          <a:p>
            <a:pPr marL="341313" indent="-341313">
              <a:tabLst>
                <a:tab pos="341313" algn="l"/>
              </a:tabLst>
            </a:pPr>
            <a:r>
              <a:rPr lang="en-US" sz="2400" dirty="0"/>
              <a:t>Remove support for the ‘everyone account’</a:t>
            </a:r>
          </a:p>
          <a:p>
            <a:pPr marL="341313" indent="-341313">
              <a:tabLst>
                <a:tab pos="341313" algn="l"/>
              </a:tabLst>
            </a:pPr>
            <a:r>
              <a:rPr lang="en-US" dirty="0"/>
              <a:t>NI </a:t>
            </a:r>
            <a:r>
              <a:rPr lang="en-US" dirty="0" err="1"/>
              <a:t>Auth</a:t>
            </a:r>
            <a:r>
              <a:rPr lang="en-US" dirty="0"/>
              <a:t> Users and Passwords:</a:t>
            </a:r>
          </a:p>
          <a:p>
            <a:pPr marL="810915" lvl="1" indent="-341313">
              <a:tabLst>
                <a:tab pos="341313" algn="l"/>
              </a:tabLst>
            </a:pPr>
            <a:r>
              <a:rPr lang="en-US" sz="2000" dirty="0"/>
              <a:t>Sync with Linux users on NI Linux Real-Time Targets</a:t>
            </a:r>
          </a:p>
          <a:p>
            <a:pPr marL="810915" lvl="1" indent="-341313">
              <a:tabLst>
                <a:tab pos="341313" algn="l"/>
              </a:tabLst>
            </a:pPr>
            <a:r>
              <a:rPr lang="en-US" dirty="0"/>
              <a:t>Sync with the FTP password on Phar Lap and </a:t>
            </a:r>
            <a:r>
              <a:rPr lang="en-US" dirty="0" err="1"/>
              <a:t>VxWorks</a:t>
            </a:r>
            <a:r>
              <a:rPr lang="en-US" dirty="0"/>
              <a:t> targets</a:t>
            </a:r>
            <a:endParaRPr lang="en-US" sz="2000" dirty="0"/>
          </a:p>
        </p:txBody>
      </p:sp>
      <p:cxnSp>
        <p:nvCxnSpPr>
          <p:cNvPr id="31" name="Straight Connector 30"/>
          <p:cNvCxnSpPr/>
          <p:nvPr/>
        </p:nvCxnSpPr>
        <p:spPr bwMode="auto">
          <a:xfrm rot="10800000">
            <a:off x="4517413" y="3469411"/>
            <a:ext cx="1539953" cy="1"/>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3" name="Straight Connector 52"/>
          <p:cNvCxnSpPr/>
          <p:nvPr/>
        </p:nvCxnSpPr>
        <p:spPr bwMode="auto">
          <a:xfrm>
            <a:off x="3581572" y="2791187"/>
            <a:ext cx="947935" cy="678221"/>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3" name="TextBox 62"/>
          <p:cNvSpPr txBox="1"/>
          <p:nvPr/>
        </p:nvSpPr>
        <p:spPr>
          <a:xfrm>
            <a:off x="4991973" y="3169525"/>
            <a:ext cx="898003" cy="369332"/>
          </a:xfrm>
          <a:prstGeom prst="rect">
            <a:avLst/>
          </a:prstGeom>
          <a:noFill/>
        </p:spPr>
        <p:txBody>
          <a:bodyPr wrap="none" rtlCol="0">
            <a:spAutoFit/>
          </a:bodyPr>
          <a:lstStyle/>
          <a:p>
            <a:r>
              <a:rPr lang="en-US" dirty="0"/>
              <a:t>NI Auth</a:t>
            </a:r>
          </a:p>
        </p:txBody>
      </p:sp>
      <p:pic>
        <p:nvPicPr>
          <p:cNvPr id="46" name="Picture 4" descr="C:\Users\cweltzin.AMER\Desktop\02040802.tif"/>
          <p:cNvPicPr>
            <a:picLocks noChangeAspect="1" noChangeArrowheads="1"/>
          </p:cNvPicPr>
          <p:nvPr/>
        </p:nvPicPr>
        <p:blipFill>
          <a:blip r:embed="rId4" cstate="print"/>
          <a:srcRect l="2443" t="7692"/>
          <a:stretch>
            <a:fillRect/>
          </a:stretch>
        </p:blipFill>
        <p:spPr bwMode="auto">
          <a:xfrm>
            <a:off x="6220555" y="2020304"/>
            <a:ext cx="3708407" cy="1534513"/>
          </a:xfrm>
          <a:prstGeom prst="rect">
            <a:avLst/>
          </a:prstGeom>
          <a:noFill/>
        </p:spPr>
      </p:pic>
      <p:cxnSp>
        <p:nvCxnSpPr>
          <p:cNvPr id="30" name="Straight Connector 29"/>
          <p:cNvCxnSpPr/>
          <p:nvPr/>
        </p:nvCxnSpPr>
        <p:spPr bwMode="auto">
          <a:xfrm flipV="1">
            <a:off x="6052316" y="2774108"/>
            <a:ext cx="802297" cy="695307"/>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 name="Group 56"/>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76" name="Oval 7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65" name="Block Arc 64"/>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74" name="Oval 73"/>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72" name="Oval 71"/>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70" name="Oval 69"/>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69" name="Rectangle 68"/>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cxnSp>
        <p:nvCxnSpPr>
          <p:cNvPr id="45" name="Straight Connector 44"/>
          <p:cNvCxnSpPr/>
          <p:nvPr/>
        </p:nvCxnSpPr>
        <p:spPr bwMode="auto">
          <a:xfrm flipV="1">
            <a:off x="6854612" y="1861457"/>
            <a:ext cx="0" cy="929730"/>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81" name="Straight Connector 80"/>
          <p:cNvCxnSpPr/>
          <p:nvPr/>
        </p:nvCxnSpPr>
        <p:spPr bwMode="auto">
          <a:xfrm rot="10800000">
            <a:off x="6854613" y="1880097"/>
            <a:ext cx="1539953" cy="1"/>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84" name="TextBox 83"/>
          <p:cNvSpPr txBox="1"/>
          <p:nvPr/>
        </p:nvSpPr>
        <p:spPr>
          <a:xfrm>
            <a:off x="6817123" y="1471353"/>
            <a:ext cx="1692258" cy="369332"/>
          </a:xfrm>
          <a:prstGeom prst="rect">
            <a:avLst/>
          </a:prstGeom>
          <a:noFill/>
        </p:spPr>
        <p:txBody>
          <a:bodyPr wrap="none" rtlCol="0">
            <a:spAutoFit/>
          </a:bodyPr>
          <a:lstStyle/>
          <a:p>
            <a:r>
              <a:rPr lang="en-US" dirty="0"/>
              <a:t>Turn off console</a:t>
            </a:r>
          </a:p>
        </p:txBody>
      </p:sp>
    </p:spTree>
    <p:extLst>
      <p:ext uri="{BB962C8B-B14F-4D97-AF65-F5344CB8AC3E}">
        <p14:creationId xmlns:p14="http://schemas.microsoft.com/office/powerpoint/2010/main" val="81031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650" y="251750"/>
            <a:ext cx="8458200" cy="1143000"/>
          </a:xfrm>
        </p:spPr>
        <p:txBody>
          <a:bodyPr/>
          <a:lstStyle/>
          <a:p>
            <a:r>
              <a:rPr lang="en-US" dirty="0"/>
              <a:t>NI Auth</a:t>
            </a:r>
          </a:p>
        </p:txBody>
      </p:sp>
      <p:sp>
        <p:nvSpPr>
          <p:cNvPr id="3" name="Content Placeholder 2"/>
          <p:cNvSpPr>
            <a:spLocks noGrp="1"/>
          </p:cNvSpPr>
          <p:nvPr>
            <p:ph idx="1"/>
          </p:nvPr>
        </p:nvSpPr>
        <p:spPr>
          <a:xfrm>
            <a:off x="1524000" y="1905000"/>
            <a:ext cx="3965300" cy="4191000"/>
          </a:xfrm>
        </p:spPr>
        <p:txBody>
          <a:bodyPr/>
          <a:lstStyle/>
          <a:p>
            <a:r>
              <a:rPr lang="en-US" sz="2400" dirty="0" err="1"/>
              <a:t>cRIO</a:t>
            </a:r>
            <a:r>
              <a:rPr lang="en-US" sz="2400" dirty="0"/>
              <a:t>:</a:t>
            </a:r>
          </a:p>
          <a:p>
            <a:pPr marL="568325" lvl="1" indent="-173038"/>
            <a:r>
              <a:rPr lang="en-US" sz="1800" dirty="0"/>
              <a:t>http://&lt;cRIO_ip.addr&gt;</a:t>
            </a:r>
          </a:p>
          <a:p>
            <a:pPr marL="568325" lvl="1" indent="-173038"/>
            <a:r>
              <a:rPr lang="en-US" sz="1800" dirty="0"/>
              <a:t>Note: Port 3580 is now just for listing services!</a:t>
            </a:r>
            <a:endParaRPr lang="en-US" sz="2200" dirty="0"/>
          </a:p>
          <a:p>
            <a:pPr marL="568325" lvl="1" indent="-173038"/>
            <a:r>
              <a:rPr lang="en-US" sz="1800" strike="sngStrike" dirty="0"/>
              <a:t>http://&lt;cRIO_ip.addr&gt;:3580</a:t>
            </a:r>
          </a:p>
          <a:p>
            <a:endParaRPr lang="en-US" sz="2400" dirty="0"/>
          </a:p>
          <a:p>
            <a:r>
              <a:rPr lang="en-US" sz="2400" dirty="0"/>
              <a:t>Host PC</a:t>
            </a:r>
          </a:p>
          <a:p>
            <a:pPr marL="566738" lvl="1" indent="-171450"/>
            <a:r>
              <a:rPr lang="en-US" sz="1800" dirty="0"/>
              <a:t>http://&lt;host_ip.addr&gt;:</a:t>
            </a:r>
            <a:r>
              <a:rPr lang="en-US" sz="1800" dirty="0">
                <a:solidFill>
                  <a:srgbClr val="FF0000"/>
                </a:solidFill>
              </a:rPr>
              <a:t>3582</a:t>
            </a:r>
          </a:p>
        </p:txBody>
      </p:sp>
      <p:grpSp>
        <p:nvGrpSpPr>
          <p:cNvPr id="5" name="Group 19"/>
          <p:cNvGrpSpPr/>
          <p:nvPr/>
        </p:nvGrpSpPr>
        <p:grpSpPr>
          <a:xfrm>
            <a:off x="9432476" y="100141"/>
            <a:ext cx="1114961" cy="1293771"/>
            <a:chOff x="7883761" y="485672"/>
            <a:chExt cx="1114961" cy="1293771"/>
          </a:xfrm>
        </p:grpSpPr>
        <p:grpSp>
          <p:nvGrpSpPr>
            <p:cNvPr id="6" name="Group 22"/>
            <p:cNvGrpSpPr/>
            <p:nvPr/>
          </p:nvGrpSpPr>
          <p:grpSpPr>
            <a:xfrm>
              <a:off x="8150474" y="857307"/>
              <a:ext cx="584616" cy="548221"/>
              <a:chOff x="3623428" y="0"/>
              <a:chExt cx="1034737" cy="1034737"/>
            </a:xfrm>
          </p:grpSpPr>
          <p:sp>
            <p:nvSpPr>
              <p:cNvPr id="33" name="Oval 32"/>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2" name="Block Arc 21"/>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Group 13"/>
            <p:cNvGrpSpPr/>
            <p:nvPr/>
          </p:nvGrpSpPr>
          <p:grpSpPr>
            <a:xfrm>
              <a:off x="8255803" y="1430793"/>
              <a:ext cx="369509" cy="348650"/>
              <a:chOff x="3623428" y="0"/>
              <a:chExt cx="1034737" cy="1034737"/>
            </a:xfrm>
            <a:solidFill>
              <a:schemeClr val="accent2"/>
            </a:solidFill>
          </p:grpSpPr>
          <p:sp>
            <p:nvSpPr>
              <p:cNvPr id="31" name="Oval 30"/>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8" name="Group 16"/>
            <p:cNvGrpSpPr/>
            <p:nvPr/>
          </p:nvGrpSpPr>
          <p:grpSpPr>
            <a:xfrm>
              <a:off x="8255307" y="485672"/>
              <a:ext cx="369509" cy="348650"/>
              <a:chOff x="3623428" y="0"/>
              <a:chExt cx="1034737" cy="1034737"/>
            </a:xfrm>
          </p:grpSpPr>
          <p:sp>
            <p:nvSpPr>
              <p:cNvPr id="29" name="Oval 28"/>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9" name="Group 19"/>
            <p:cNvGrpSpPr/>
            <p:nvPr/>
          </p:nvGrpSpPr>
          <p:grpSpPr>
            <a:xfrm>
              <a:off x="8260747" y="1070085"/>
              <a:ext cx="369509" cy="348650"/>
              <a:chOff x="3623428" y="0"/>
              <a:chExt cx="1034737" cy="1034737"/>
            </a:xfrm>
          </p:grpSpPr>
          <p:sp>
            <p:nvSpPr>
              <p:cNvPr id="27" name="Oval 26"/>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6" name="Rectangle 25"/>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6124" y="1914526"/>
            <a:ext cx="5146521" cy="3267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6882" y="3178629"/>
            <a:ext cx="4195762" cy="3352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Content Placeholder 2"/>
          <p:cNvSpPr txBox="1">
            <a:spLocks/>
          </p:cNvSpPr>
          <p:nvPr/>
        </p:nvSpPr>
        <p:spPr>
          <a:xfrm>
            <a:off x="1524000" y="1295400"/>
            <a:ext cx="7848600" cy="838200"/>
          </a:xfrm>
          <a:prstGeom prst="rect">
            <a:avLst/>
          </a:prstGeom>
        </p:spPr>
        <p:txBody>
          <a:bodyPr vert="horz" lIns="91435" tIns="45717" rIns="91435" bIns="45717" rtlCol="0">
            <a:normAutofit/>
          </a:bodyPr>
          <a:lstStyle/>
          <a:p>
            <a:pPr marL="173038" indent="-173038" defTabSz="457174">
              <a:spcBef>
                <a:spcPts val="573"/>
              </a:spcBef>
              <a:buClr>
                <a:schemeClr val="bg1">
                  <a:lumMod val="50000"/>
                </a:schemeClr>
              </a:buClr>
              <a:buSzPct val="70000"/>
              <a:buFont typeface="Arial" pitchFamily="34" charset="0"/>
              <a:buChar char="•"/>
              <a:defRPr/>
            </a:pPr>
            <a:r>
              <a:rPr lang="en-US" sz="2400" dirty="0">
                <a:cs typeface="Arial"/>
              </a:rPr>
              <a:t>Web Based Configuration and Monitoring (WIF)</a:t>
            </a:r>
          </a:p>
        </p:txBody>
      </p:sp>
    </p:spTree>
    <p:extLst>
      <p:ext uri="{BB962C8B-B14F-4D97-AF65-F5344CB8AC3E}">
        <p14:creationId xmlns:p14="http://schemas.microsoft.com/office/powerpoint/2010/main" val="424153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(1)</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t>Introduction</a:t>
            </a:r>
          </a:p>
          <a:p>
            <a:pPr marL="457200" indent="-457200">
              <a:buFont typeface="+mj-lt"/>
              <a:buAutoNum type="arabicPeriod"/>
            </a:pPr>
            <a:r>
              <a:rPr lang="en-US" dirty="0"/>
              <a:t>Security Layers</a:t>
            </a:r>
          </a:p>
          <a:p>
            <a:pPr marL="457200" indent="-457200">
              <a:buFont typeface="+mj-lt"/>
              <a:buAutoNum type="arabicPeriod"/>
            </a:pPr>
            <a:r>
              <a:rPr lang="en-US" dirty="0"/>
              <a:t>Recommended Best Practices</a:t>
            </a:r>
          </a:p>
          <a:p>
            <a:pPr marL="926802" lvl="1" indent="-457200"/>
            <a:r>
              <a:rPr lang="en-US" dirty="0"/>
              <a:t>General</a:t>
            </a:r>
          </a:p>
          <a:p>
            <a:pPr marL="926802" lvl="1" indent="-457200"/>
            <a:r>
              <a:rPr lang="en-US" dirty="0"/>
              <a:t>VI Server Access</a:t>
            </a:r>
          </a:p>
          <a:p>
            <a:pPr marL="926802" lvl="1" indent="-457200"/>
            <a:r>
              <a:rPr lang="en-US" dirty="0"/>
              <a:t>NI Auth</a:t>
            </a:r>
          </a:p>
          <a:p>
            <a:pPr marL="1366386" lvl="2" indent="-457200"/>
            <a:r>
              <a:rPr lang="en-US" b="1" dirty="0"/>
              <a:t>Exercise 8.1: </a:t>
            </a:r>
            <a:r>
              <a:rPr lang="en-US" dirty="0"/>
              <a:t>Protect </a:t>
            </a:r>
            <a:r>
              <a:rPr lang="en-US" dirty="0" err="1"/>
              <a:t>cRIO</a:t>
            </a:r>
            <a:r>
              <a:rPr lang="en-US" dirty="0"/>
              <a:t> by Restricting VI Server Access and Enabling NI-Auth</a:t>
            </a:r>
          </a:p>
          <a:p>
            <a:pPr marL="926802" lvl="1" indent="-457200"/>
            <a:r>
              <a:rPr lang="en-US" dirty="0"/>
              <a:t>SSL</a:t>
            </a:r>
          </a:p>
          <a:p>
            <a:pPr marL="926802" lvl="1" indent="-457200"/>
            <a:r>
              <a:rPr lang="en-US" dirty="0" err="1"/>
              <a:t>WebDAV</a:t>
            </a:r>
            <a:endParaRPr lang="en-US" dirty="0"/>
          </a:p>
          <a:p>
            <a:pPr marL="1366386" lvl="2" indent="-457200"/>
            <a:r>
              <a:rPr lang="en-US" b="1" dirty="0"/>
              <a:t>Exercise 8.2: </a:t>
            </a:r>
            <a:r>
              <a:rPr lang="en-US" dirty="0"/>
              <a:t>Use </a:t>
            </a:r>
            <a:r>
              <a:rPr lang="en-US" dirty="0" err="1"/>
              <a:t>WebDAV</a:t>
            </a:r>
            <a:r>
              <a:rPr lang="en-US" dirty="0"/>
              <a:t> and Disable the FTP Server</a:t>
            </a:r>
          </a:p>
          <a:p>
            <a:pPr marL="926802" lvl="1" indent="-457200"/>
            <a:r>
              <a:rPr lang="en-US" dirty="0"/>
              <a:t>RTEXE and FPGA Best Practices</a:t>
            </a:r>
          </a:p>
          <a:p>
            <a:pPr marL="1366386" lvl="2" indent="-457200"/>
            <a:r>
              <a:rPr lang="en-US" b="1" dirty="0"/>
              <a:t>Exercise 8.3: </a:t>
            </a:r>
            <a:r>
              <a:rPr lang="en-US" dirty="0"/>
              <a:t>Implement a Safe State in an Existing Application</a:t>
            </a:r>
          </a:p>
          <a:p>
            <a:pPr marL="457200" indent="-457200">
              <a:buFont typeface="+mj-lt"/>
              <a:buAutoNum type="arabicPeriod"/>
            </a:pPr>
            <a:endParaRPr lang="en-US" dirty="0"/>
          </a:p>
        </p:txBody>
      </p:sp>
    </p:spTree>
    <p:extLst>
      <p:ext uri="{BB962C8B-B14F-4D97-AF65-F5344CB8AC3E}">
        <p14:creationId xmlns:p14="http://schemas.microsoft.com/office/powerpoint/2010/main" val="275116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2335022" y="1724298"/>
            <a:ext cx="7701337" cy="314297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Activate NI Auth</a:t>
            </a:r>
          </a:p>
        </p:txBody>
      </p:sp>
      <p:sp>
        <p:nvSpPr>
          <p:cNvPr id="4" name="Oval 3"/>
          <p:cNvSpPr/>
          <p:nvPr/>
        </p:nvSpPr>
        <p:spPr>
          <a:xfrm>
            <a:off x="2085841" y="2731940"/>
            <a:ext cx="953450" cy="664404"/>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959772" y="3080283"/>
            <a:ext cx="1806891" cy="681820"/>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749775" y="3522133"/>
            <a:ext cx="2269980" cy="369332"/>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n-US" dirty="0"/>
              <a:t>Security Configuration</a:t>
            </a:r>
          </a:p>
        </p:txBody>
      </p:sp>
    </p:spTree>
    <p:extLst>
      <p:ext uri="{BB962C8B-B14F-4D97-AF65-F5344CB8AC3E}">
        <p14:creationId xmlns:p14="http://schemas.microsoft.com/office/powerpoint/2010/main" val="99488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Users and Groups</a:t>
            </a:r>
          </a:p>
        </p:txBody>
      </p:sp>
      <p:pic>
        <p:nvPicPr>
          <p:cNvPr id="9218" name="Picture 2"/>
          <p:cNvPicPr>
            <a:picLocks noChangeAspect="1" noChangeArrowheads="1"/>
          </p:cNvPicPr>
          <p:nvPr/>
        </p:nvPicPr>
        <p:blipFill>
          <a:blip r:embed="rId2" cstate="print"/>
          <a:srcRect/>
          <a:stretch>
            <a:fillRect/>
          </a:stretch>
        </p:blipFill>
        <p:spPr bwMode="auto">
          <a:xfrm>
            <a:off x="1975837" y="1724297"/>
            <a:ext cx="8335038" cy="3448594"/>
          </a:xfrm>
          <a:prstGeom prst="rect">
            <a:avLst/>
          </a:prstGeom>
          <a:noFill/>
          <a:ln w="9525">
            <a:noFill/>
            <a:miter lim="800000"/>
            <a:headEnd/>
            <a:tailEnd/>
          </a:ln>
        </p:spPr>
      </p:pic>
      <p:sp>
        <p:nvSpPr>
          <p:cNvPr id="5" name="Oval 4"/>
          <p:cNvSpPr/>
          <p:nvPr/>
        </p:nvSpPr>
        <p:spPr>
          <a:xfrm>
            <a:off x="2786880" y="2257324"/>
            <a:ext cx="1153749" cy="616505"/>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395098" y="3951141"/>
            <a:ext cx="1153749" cy="616505"/>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5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Permissions</a:t>
            </a:r>
          </a:p>
        </p:txBody>
      </p:sp>
      <p:pic>
        <p:nvPicPr>
          <p:cNvPr id="10242" name="Picture 2"/>
          <p:cNvPicPr>
            <a:picLocks noChangeAspect="1" noChangeArrowheads="1"/>
          </p:cNvPicPr>
          <p:nvPr/>
        </p:nvPicPr>
        <p:blipFill>
          <a:blip r:embed="rId2" cstate="print"/>
          <a:srcRect/>
          <a:stretch>
            <a:fillRect/>
          </a:stretch>
        </p:blipFill>
        <p:spPr bwMode="auto">
          <a:xfrm>
            <a:off x="2609647" y="927463"/>
            <a:ext cx="7078639" cy="5079084"/>
          </a:xfrm>
          <a:prstGeom prst="rect">
            <a:avLst/>
          </a:prstGeom>
          <a:noFill/>
          <a:ln w="9525">
            <a:noFill/>
            <a:miter lim="800000"/>
            <a:headEnd/>
            <a:tailEnd/>
          </a:ln>
        </p:spPr>
      </p:pic>
      <p:sp>
        <p:nvSpPr>
          <p:cNvPr id="5" name="Oval 4"/>
          <p:cNvSpPr/>
          <p:nvPr/>
        </p:nvSpPr>
        <p:spPr>
          <a:xfrm>
            <a:off x="2534332" y="1142626"/>
            <a:ext cx="2621143" cy="660048"/>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789852" y="2313928"/>
            <a:ext cx="1253897" cy="651340"/>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615680" y="3759552"/>
            <a:ext cx="1715452" cy="668757"/>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93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Exercise 8.1</a:t>
            </a:r>
          </a:p>
        </p:txBody>
      </p:sp>
      <p:sp>
        <p:nvSpPr>
          <p:cNvPr id="3" name="Subtitle 2"/>
          <p:cNvSpPr>
            <a:spLocks noGrp="1"/>
          </p:cNvSpPr>
          <p:nvPr>
            <p:ph type="subTitle" idx="1"/>
          </p:nvPr>
        </p:nvSpPr>
        <p:spPr/>
        <p:txBody>
          <a:bodyPr/>
          <a:lstStyle/>
          <a:p>
            <a:r>
              <a:rPr lang="en-US" dirty="0"/>
              <a:t>Protect </a:t>
            </a:r>
            <a:r>
              <a:rPr lang="en-US" dirty="0" err="1"/>
              <a:t>cRIO</a:t>
            </a:r>
            <a:r>
              <a:rPr lang="en-US" dirty="0"/>
              <a:t> by Restricting VI Server Access and Enabling NI-Auth</a:t>
            </a:r>
          </a:p>
        </p:txBody>
      </p:sp>
    </p:spTree>
    <p:extLst>
      <p:ext uri="{BB962C8B-B14F-4D97-AF65-F5344CB8AC3E}">
        <p14:creationId xmlns:p14="http://schemas.microsoft.com/office/powerpoint/2010/main" val="838052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NI-Auth on NI Linux Real-Time</a:t>
            </a:r>
          </a:p>
        </p:txBody>
      </p:sp>
      <p:sp>
        <p:nvSpPr>
          <p:cNvPr id="34" name="Content Placeholder 2"/>
          <p:cNvSpPr>
            <a:spLocks noGrp="1"/>
          </p:cNvSpPr>
          <p:nvPr>
            <p:ph idx="1"/>
          </p:nvPr>
        </p:nvSpPr>
        <p:spPr>
          <a:xfrm>
            <a:off x="1894544" y="1121384"/>
            <a:ext cx="5148906" cy="4949008"/>
          </a:xfrm>
        </p:spPr>
        <p:txBody>
          <a:bodyPr>
            <a:normAutofit/>
          </a:bodyPr>
          <a:lstStyle/>
          <a:p>
            <a:r>
              <a:rPr lang="en-US" sz="2400" dirty="0"/>
              <a:t>Note: admin account is </a:t>
            </a:r>
            <a:r>
              <a:rPr lang="en-US" sz="2400" dirty="0" err="1"/>
              <a:t>superuser</a:t>
            </a:r>
            <a:r>
              <a:rPr lang="en-US" sz="2400" dirty="0"/>
              <a:t> on Linux</a:t>
            </a:r>
          </a:p>
          <a:p>
            <a:pPr lvl="1"/>
            <a:r>
              <a:rPr lang="en-US" sz="2000" dirty="0"/>
              <a:t>PAM will replicate NI-</a:t>
            </a:r>
            <a:r>
              <a:rPr lang="en-US" sz="2000" dirty="0" err="1"/>
              <a:t>Auth</a:t>
            </a:r>
            <a:r>
              <a:rPr lang="en-US" dirty="0"/>
              <a:t> users to NI Linux Real-Time</a:t>
            </a:r>
            <a:endParaRPr lang="en-US" sz="2000" dirty="0"/>
          </a:p>
          <a:p>
            <a:endParaRPr lang="en-US" dirty="0"/>
          </a:p>
          <a:p>
            <a:r>
              <a:rPr lang="en-US" sz="2400" dirty="0"/>
              <a:t>Consider turning off SSH on NI Linu</a:t>
            </a:r>
            <a:r>
              <a:rPr lang="en-US" dirty="0"/>
              <a:t>x Real-Time targets</a:t>
            </a:r>
          </a:p>
          <a:p>
            <a:endParaRPr lang="en-US" sz="2400" dirty="0"/>
          </a:p>
          <a:p>
            <a:r>
              <a:rPr lang="en-US" dirty="0"/>
              <a:t>Do not install or use unsecure FTP on NI Linux Real-Time </a:t>
            </a:r>
          </a:p>
          <a:p>
            <a:pPr lvl="1"/>
            <a:r>
              <a:rPr lang="en-US" sz="2000" dirty="0"/>
              <a:t>Use WebDAV instead (and/or SFTP if you have to keep SSH enabled)</a:t>
            </a:r>
          </a:p>
          <a:p>
            <a:endParaRPr lang="en-US" sz="2400" dirty="0"/>
          </a:p>
        </p:txBody>
      </p:sp>
      <p:grpSp>
        <p:nvGrpSpPr>
          <p:cNvPr id="3" name="Group 18"/>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32" name="Oval 31"/>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1" name="Block Arc 20"/>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30" name="Oval 29"/>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28" name="Oval 2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26" name="Oval 2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5" name="Rectangle 24"/>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4632" y="2478796"/>
            <a:ext cx="3121372" cy="18319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42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SSL?</a:t>
            </a:r>
          </a:p>
        </p:txBody>
      </p:sp>
      <p:sp>
        <p:nvSpPr>
          <p:cNvPr id="3" name="Content Placeholder 2"/>
          <p:cNvSpPr>
            <a:spLocks noGrp="1"/>
          </p:cNvSpPr>
          <p:nvPr>
            <p:ph idx="1"/>
          </p:nvPr>
        </p:nvSpPr>
        <p:spPr/>
        <p:txBody>
          <a:bodyPr>
            <a:normAutofit fontScale="92500" lnSpcReduction="20000"/>
          </a:bodyPr>
          <a:lstStyle/>
          <a:p>
            <a:r>
              <a:rPr lang="en-US" dirty="0"/>
              <a:t>SSL = Secure Sockets Layer</a:t>
            </a:r>
          </a:p>
          <a:p>
            <a:endParaRPr lang="en-US" dirty="0"/>
          </a:p>
          <a:p>
            <a:r>
              <a:rPr lang="en-US" b="1" dirty="0"/>
              <a:t>SSL: </a:t>
            </a:r>
            <a:r>
              <a:rPr lang="en-US" dirty="0"/>
              <a:t>An encryption method</a:t>
            </a:r>
          </a:p>
          <a:p>
            <a:pPr lvl="1"/>
            <a:r>
              <a:rPr lang="en-US" dirty="0"/>
              <a:t>Uses X.509 certificates to establish secure </a:t>
            </a:r>
            <a:br>
              <a:rPr lang="en-US" dirty="0"/>
            </a:br>
            <a:r>
              <a:rPr lang="en-US" dirty="0"/>
              <a:t>connections between a client and a server</a:t>
            </a:r>
          </a:p>
          <a:p>
            <a:r>
              <a:rPr lang="en-US" b="1" dirty="0"/>
              <a:t>Certificate: </a:t>
            </a:r>
            <a:r>
              <a:rPr lang="en-US" dirty="0"/>
              <a:t>digital files that contain identifying information about the server, as well as a public key and a digital signature</a:t>
            </a:r>
          </a:p>
          <a:p>
            <a:endParaRPr lang="en-US" dirty="0"/>
          </a:p>
          <a:p>
            <a:r>
              <a:rPr lang="en-US" dirty="0"/>
              <a:t>When a client attempts to establish a secure connection to the server, the server provides this certificate</a:t>
            </a:r>
          </a:p>
          <a:p>
            <a:r>
              <a:rPr lang="en-US" dirty="0"/>
              <a:t> The client confirms the authenticity of certificate, often using a major Web browser</a:t>
            </a:r>
          </a:p>
          <a:p>
            <a:pPr lvl="1"/>
            <a:endParaRPr lang="en-US" dirty="0"/>
          </a:p>
        </p:txBody>
      </p:sp>
      <p:pic>
        <p:nvPicPr>
          <p:cNvPr id="4102" name="Picture 6" descr="https://encrypted-tbn2.gstatic.com/images?q=tbn:ANd9GcT6nriupmxFaxy6ZTayE48t2UqJ6EAPCNwfc1-eNxXr4IyUInYv3g"/>
          <p:cNvPicPr>
            <a:picLocks noChangeAspect="1" noChangeArrowheads="1"/>
          </p:cNvPicPr>
          <p:nvPr/>
        </p:nvPicPr>
        <p:blipFill>
          <a:blip r:embed="rId3" cstate="print"/>
          <a:srcRect/>
          <a:stretch>
            <a:fillRect/>
          </a:stretch>
        </p:blipFill>
        <p:spPr bwMode="auto">
          <a:xfrm>
            <a:off x="8229600" y="914400"/>
            <a:ext cx="1981200" cy="1819276"/>
          </a:xfrm>
          <a:prstGeom prst="rect">
            <a:avLst/>
          </a:prstGeom>
          <a:noFill/>
        </p:spPr>
      </p:pic>
    </p:spTree>
    <p:extLst>
      <p:ext uri="{BB962C8B-B14F-4D97-AF65-F5344CB8AC3E}">
        <p14:creationId xmlns:p14="http://schemas.microsoft.com/office/powerpoint/2010/main" val="195483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86"/>
          <p:cNvPicPr>
            <a:picLocks noChangeAspect="1" noChangeArrowheads="1"/>
          </p:cNvPicPr>
          <p:nvPr/>
        </p:nvPicPr>
        <p:blipFill>
          <a:blip r:embed="rId3" cstate="print">
            <a:lum bright="10000"/>
          </a:blip>
          <a:srcRect l="27070" r="27070"/>
          <a:stretch>
            <a:fillRect/>
          </a:stretch>
        </p:blipFill>
        <p:spPr bwMode="auto">
          <a:xfrm rot="16200000">
            <a:off x="3010845" y="1489487"/>
            <a:ext cx="1184757" cy="2583428"/>
          </a:xfrm>
          <a:prstGeom prst="rect">
            <a:avLst/>
          </a:prstGeom>
          <a:noFill/>
          <a:ln w="9525">
            <a:noFill/>
            <a:miter lim="800000"/>
            <a:headEnd/>
            <a:tailEnd/>
          </a:ln>
          <a:effectLst/>
        </p:spPr>
      </p:pic>
      <p:sp>
        <p:nvSpPr>
          <p:cNvPr id="2" name="Title 1"/>
          <p:cNvSpPr>
            <a:spLocks noGrp="1"/>
          </p:cNvSpPr>
          <p:nvPr>
            <p:ph type="title"/>
          </p:nvPr>
        </p:nvSpPr>
        <p:spPr>
          <a:xfrm>
            <a:off x="1828800" y="228600"/>
            <a:ext cx="8458200" cy="1109134"/>
          </a:xfrm>
        </p:spPr>
        <p:txBody>
          <a:bodyPr/>
          <a:lstStyle/>
          <a:p>
            <a:r>
              <a:rPr lang="en-US" dirty="0"/>
              <a:t>SSL</a:t>
            </a:r>
          </a:p>
        </p:txBody>
      </p:sp>
      <p:sp>
        <p:nvSpPr>
          <p:cNvPr id="16" name="Content Placeholder 2"/>
          <p:cNvSpPr>
            <a:spLocks noGrp="1"/>
          </p:cNvSpPr>
          <p:nvPr>
            <p:ph idx="1"/>
          </p:nvPr>
        </p:nvSpPr>
        <p:spPr>
          <a:xfrm>
            <a:off x="1899316" y="4238936"/>
            <a:ext cx="8271934" cy="1623980"/>
          </a:xfrm>
        </p:spPr>
        <p:txBody>
          <a:bodyPr>
            <a:normAutofit lnSpcReduction="10000"/>
          </a:bodyPr>
          <a:lstStyle/>
          <a:p>
            <a:pPr marL="341313" indent="-341313">
              <a:tabLst>
                <a:tab pos="341313" algn="l"/>
              </a:tabLst>
            </a:pPr>
            <a:r>
              <a:rPr lang="en-US" sz="2400" dirty="0"/>
              <a:t>Enable SSL on System and Application Web Servers</a:t>
            </a:r>
          </a:p>
          <a:p>
            <a:pPr marL="341313" indent="-341313">
              <a:tabLst>
                <a:tab pos="341313" algn="l"/>
              </a:tabLst>
            </a:pPr>
            <a:r>
              <a:rPr lang="en-US" sz="2400" dirty="0"/>
              <a:t>Communication between </a:t>
            </a:r>
            <a:r>
              <a:rPr lang="en-US" sz="2400" dirty="0" err="1"/>
              <a:t>cRIO</a:t>
            </a:r>
            <a:r>
              <a:rPr lang="en-US" sz="2400" dirty="0"/>
              <a:t> and host pc is secured by SSL</a:t>
            </a:r>
          </a:p>
          <a:p>
            <a:pPr marL="341313" indent="-341313">
              <a:tabLst>
                <a:tab pos="341313" algn="l"/>
              </a:tabLst>
            </a:pPr>
            <a:r>
              <a:rPr lang="en-US" sz="2400" dirty="0"/>
              <a:t>Need to build a Web Service to make use of SSL on App Web Server</a:t>
            </a:r>
          </a:p>
        </p:txBody>
      </p:sp>
      <p:pic>
        <p:nvPicPr>
          <p:cNvPr id="7" name="Picture 4" descr="C:\Users\cweltzin.AMER\Desktop\02040802.tif"/>
          <p:cNvPicPr>
            <a:picLocks noChangeAspect="1" noChangeArrowheads="1"/>
          </p:cNvPicPr>
          <p:nvPr/>
        </p:nvPicPr>
        <p:blipFill>
          <a:blip r:embed="rId4" cstate="print"/>
          <a:srcRect l="2443" t="7692"/>
          <a:stretch>
            <a:fillRect/>
          </a:stretch>
        </p:blipFill>
        <p:spPr bwMode="auto">
          <a:xfrm>
            <a:off x="6239790" y="2011096"/>
            <a:ext cx="3708407" cy="1534513"/>
          </a:xfrm>
          <a:prstGeom prst="rect">
            <a:avLst/>
          </a:prstGeom>
          <a:noFill/>
        </p:spPr>
      </p:pic>
      <p:cxnSp>
        <p:nvCxnSpPr>
          <p:cNvPr id="67" name="Straight Connector 66"/>
          <p:cNvCxnSpPr/>
          <p:nvPr/>
        </p:nvCxnSpPr>
        <p:spPr bwMode="auto">
          <a:xfrm flipH="1">
            <a:off x="3755143" y="2781201"/>
            <a:ext cx="3187019" cy="0"/>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75" name="TextBox 74"/>
          <p:cNvSpPr txBox="1"/>
          <p:nvPr/>
        </p:nvSpPr>
        <p:spPr>
          <a:xfrm>
            <a:off x="5206157" y="2418949"/>
            <a:ext cx="494046" cy="369332"/>
          </a:xfrm>
          <a:prstGeom prst="rect">
            <a:avLst/>
          </a:prstGeom>
          <a:noFill/>
        </p:spPr>
        <p:txBody>
          <a:bodyPr wrap="none" rtlCol="0">
            <a:spAutoFit/>
          </a:bodyPr>
          <a:lstStyle/>
          <a:p>
            <a:r>
              <a:rPr lang="en-US" dirty="0"/>
              <a:t>SSL</a:t>
            </a:r>
          </a:p>
        </p:txBody>
      </p:sp>
      <p:grpSp>
        <p:nvGrpSpPr>
          <p:cNvPr id="3" name="Group 68"/>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85" name="Oval 84"/>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6"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71" name="Block Arc 70"/>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81" name="Oval 80"/>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79" name="Oval 78"/>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77" name="Oval 76"/>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76" name="Rectangle 75"/>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166748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961330" y="364444"/>
            <a:ext cx="2027582" cy="914400"/>
          </a:xfrm>
          <a:prstGeom prst="round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Rounded Rectangle 11"/>
          <p:cNvSpPr/>
          <p:nvPr/>
        </p:nvSpPr>
        <p:spPr>
          <a:xfrm>
            <a:off x="8421742" y="364444"/>
            <a:ext cx="2027582" cy="914400"/>
          </a:xfrm>
          <a:prstGeom prst="round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Server</a:t>
            </a:r>
          </a:p>
        </p:txBody>
      </p:sp>
      <p:cxnSp>
        <p:nvCxnSpPr>
          <p:cNvPr id="19" name="Straight Arrow Connector 18"/>
          <p:cNvCxnSpPr>
            <a:endCxn id="11" idx="2"/>
          </p:cNvCxnSpPr>
          <p:nvPr/>
        </p:nvCxnSpPr>
        <p:spPr>
          <a:xfrm flipV="1">
            <a:off x="2968487" y="1278844"/>
            <a:ext cx="6634" cy="4697886"/>
          </a:xfrm>
          <a:prstGeom prst="straightConnector1">
            <a:avLst/>
          </a:prstGeom>
          <a:ln w="38100">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2" idx="2"/>
          </p:cNvCxnSpPr>
          <p:nvPr/>
        </p:nvCxnSpPr>
        <p:spPr>
          <a:xfrm flipV="1">
            <a:off x="9435533" y="1278844"/>
            <a:ext cx="0" cy="4750896"/>
          </a:xfrm>
          <a:prstGeom prst="straightConnector1">
            <a:avLst/>
          </a:prstGeom>
          <a:ln w="38100">
            <a:headEnd type="arrow"/>
            <a:tailEnd type="none"/>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6281531" y="1484241"/>
            <a:ext cx="1828800" cy="3498576"/>
          </a:xfrm>
          <a:prstGeom prst="round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Web</a:t>
            </a:r>
          </a:p>
          <a:p>
            <a:pPr algn="ctr"/>
            <a:r>
              <a:rPr lang="en-US" dirty="0"/>
              <a:t>Service/ Resource</a:t>
            </a:r>
          </a:p>
        </p:txBody>
      </p:sp>
      <p:cxnSp>
        <p:nvCxnSpPr>
          <p:cNvPr id="25" name="Straight Arrow Connector 24"/>
          <p:cNvCxnSpPr/>
          <p:nvPr/>
        </p:nvCxnSpPr>
        <p:spPr>
          <a:xfrm>
            <a:off x="8110330" y="1696278"/>
            <a:ext cx="1325218" cy="0"/>
          </a:xfrm>
          <a:prstGeom prst="straightConnector1">
            <a:avLst/>
          </a:prstGeom>
          <a:ln w="38100">
            <a:headEnd type="arrow"/>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001618" y="2032884"/>
            <a:ext cx="3279913" cy="0"/>
          </a:xfrm>
          <a:prstGeom prst="straightConnector1">
            <a:avLst/>
          </a:prstGeom>
          <a:ln w="38100">
            <a:headEnd type="none"/>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466007" y="1668449"/>
            <a:ext cx="1824538" cy="369332"/>
          </a:xfrm>
          <a:prstGeom prst="rect">
            <a:avLst/>
          </a:prstGeom>
          <a:noFill/>
        </p:spPr>
        <p:txBody>
          <a:bodyPr wrap="none" rtlCol="0">
            <a:spAutoFit/>
          </a:bodyPr>
          <a:lstStyle/>
          <a:p>
            <a:r>
              <a:rPr lang="en-US" dirty="0"/>
              <a:t>Open Connection</a:t>
            </a:r>
          </a:p>
        </p:txBody>
      </p:sp>
      <p:cxnSp>
        <p:nvCxnSpPr>
          <p:cNvPr id="43" name="Straight Arrow Connector 42"/>
          <p:cNvCxnSpPr/>
          <p:nvPr/>
        </p:nvCxnSpPr>
        <p:spPr>
          <a:xfrm>
            <a:off x="2968488" y="2825362"/>
            <a:ext cx="3306417" cy="0"/>
          </a:xfrm>
          <a:prstGeom prst="straightConnector1">
            <a:avLst/>
          </a:prstGeom>
          <a:ln w="38100">
            <a:headEnd type="arrow"/>
            <a:tailEnd type="non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876266" y="2460175"/>
            <a:ext cx="1513428" cy="369332"/>
          </a:xfrm>
          <a:prstGeom prst="rect">
            <a:avLst/>
          </a:prstGeom>
          <a:noFill/>
        </p:spPr>
        <p:txBody>
          <a:bodyPr wrap="none" rtlCol="0">
            <a:spAutoFit/>
          </a:bodyPr>
          <a:lstStyle/>
          <a:p>
            <a:r>
              <a:rPr lang="en-US" dirty="0"/>
              <a:t>SSL Certificate</a:t>
            </a:r>
          </a:p>
        </p:txBody>
      </p:sp>
      <p:cxnSp>
        <p:nvCxnSpPr>
          <p:cNvPr id="51" name="Straight Arrow Connector 50"/>
          <p:cNvCxnSpPr/>
          <p:nvPr/>
        </p:nvCxnSpPr>
        <p:spPr>
          <a:xfrm>
            <a:off x="2975114" y="3942505"/>
            <a:ext cx="3306417" cy="0"/>
          </a:xfrm>
          <a:prstGeom prst="straightConnector1">
            <a:avLst/>
          </a:prstGeom>
          <a:ln w="38100">
            <a:headEnd type="arrow"/>
            <a:tailEnd type="non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4452731" y="3558195"/>
            <a:ext cx="518860" cy="369332"/>
          </a:xfrm>
          <a:prstGeom prst="rect">
            <a:avLst/>
          </a:prstGeom>
          <a:noFill/>
        </p:spPr>
        <p:txBody>
          <a:bodyPr wrap="none" rtlCol="0">
            <a:spAutoFit/>
          </a:bodyPr>
          <a:lstStyle/>
          <a:p>
            <a:r>
              <a:rPr lang="en-US" dirty="0"/>
              <a:t>Key</a:t>
            </a:r>
          </a:p>
        </p:txBody>
      </p:sp>
      <p:cxnSp>
        <p:nvCxnSpPr>
          <p:cNvPr id="53" name="Straight Arrow Connector 52"/>
          <p:cNvCxnSpPr/>
          <p:nvPr/>
        </p:nvCxnSpPr>
        <p:spPr>
          <a:xfrm>
            <a:off x="8103702" y="4631627"/>
            <a:ext cx="1345098" cy="6627"/>
          </a:xfrm>
          <a:prstGeom prst="straightConnector1">
            <a:avLst/>
          </a:prstGeom>
          <a:ln w="38100">
            <a:headEnd type="none"/>
            <a:tailEnd type="arrow"/>
          </a:ln>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7374823" y="5413502"/>
            <a:ext cx="1404730" cy="424070"/>
          </a:xfrm>
          <a:prstGeom prst="round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Endpoint</a:t>
            </a:r>
          </a:p>
        </p:txBody>
      </p:sp>
      <p:sp>
        <p:nvSpPr>
          <p:cNvPr id="57" name="Rounded Rectangle 56"/>
          <p:cNvSpPr/>
          <p:nvPr/>
        </p:nvSpPr>
        <p:spPr>
          <a:xfrm>
            <a:off x="3491962" y="5413502"/>
            <a:ext cx="1404730" cy="424070"/>
          </a:xfrm>
          <a:prstGeom prst="round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Endpoint</a:t>
            </a:r>
          </a:p>
        </p:txBody>
      </p:sp>
      <p:cxnSp>
        <p:nvCxnSpPr>
          <p:cNvPr id="58" name="Straight Arrow Connector 57"/>
          <p:cNvCxnSpPr>
            <a:stCxn id="56" idx="3"/>
          </p:cNvCxnSpPr>
          <p:nvPr/>
        </p:nvCxnSpPr>
        <p:spPr>
          <a:xfrm>
            <a:off x="8779554" y="5625537"/>
            <a:ext cx="682499" cy="6628"/>
          </a:xfrm>
          <a:prstGeom prst="straightConnector1">
            <a:avLst/>
          </a:prstGeom>
          <a:ln w="38100">
            <a:headEnd type="arrow"/>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57" idx="1"/>
          </p:cNvCxnSpPr>
          <p:nvPr/>
        </p:nvCxnSpPr>
        <p:spPr>
          <a:xfrm flipV="1">
            <a:off x="2994992" y="5625537"/>
            <a:ext cx="496971" cy="6628"/>
          </a:xfrm>
          <a:prstGeom prst="straightConnector1">
            <a:avLst/>
          </a:prstGeom>
          <a:ln w="38100">
            <a:headEnd type="none"/>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57" idx="3"/>
            <a:endCxn id="56" idx="1"/>
          </p:cNvCxnSpPr>
          <p:nvPr/>
        </p:nvCxnSpPr>
        <p:spPr>
          <a:xfrm>
            <a:off x="4896693" y="5625537"/>
            <a:ext cx="2478131" cy="0"/>
          </a:xfrm>
          <a:prstGeom prst="straightConnector1">
            <a:avLst/>
          </a:prstGeom>
          <a:ln w="38100">
            <a:headEnd type="arrow"/>
            <a:tailEnd type="arrow"/>
          </a:ln>
        </p:spPr>
        <p:style>
          <a:lnRef idx="2">
            <a:schemeClr val="accent1"/>
          </a:lnRef>
          <a:fillRef idx="0">
            <a:schemeClr val="accent1"/>
          </a:fillRef>
          <a:effectRef idx="1">
            <a:schemeClr val="accent1"/>
          </a:effectRef>
          <a:fontRef idx="minor">
            <a:schemeClr val="tx1"/>
          </a:fontRef>
        </p:style>
      </p:cxnSp>
      <p:pic>
        <p:nvPicPr>
          <p:cNvPr id="67" name="Picture 8" descr="https://encrypted-tbn3.gstatic.com/images?q=tbn:ANd9GcQyOBPMO3kXjolB6B0PyZw_M3W7qYzWC-4LKFzQ3U6FaKPdLEJqd8PQBA"/>
          <p:cNvPicPr>
            <a:picLocks noChangeAspect="1" noChangeArrowheads="1"/>
          </p:cNvPicPr>
          <p:nvPr/>
        </p:nvPicPr>
        <p:blipFill>
          <a:blip r:embed="rId3" cstate="print"/>
          <a:srcRect/>
          <a:stretch>
            <a:fillRect/>
          </a:stretch>
        </p:blipFill>
        <p:spPr bwMode="auto">
          <a:xfrm>
            <a:off x="5562463" y="5167028"/>
            <a:ext cx="971550" cy="971551"/>
          </a:xfrm>
          <a:prstGeom prst="rect">
            <a:avLst/>
          </a:prstGeom>
          <a:noFill/>
        </p:spPr>
      </p:pic>
      <p:cxnSp>
        <p:nvCxnSpPr>
          <p:cNvPr id="30" name="Straight Arrow Connector 29"/>
          <p:cNvCxnSpPr/>
          <p:nvPr/>
        </p:nvCxnSpPr>
        <p:spPr>
          <a:xfrm>
            <a:off x="3010326" y="3243377"/>
            <a:ext cx="3279913" cy="0"/>
          </a:xfrm>
          <a:prstGeom prst="straightConnector1">
            <a:avLst/>
          </a:prstGeom>
          <a:ln w="38100">
            <a:headEnd type="none"/>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574868" y="2886894"/>
            <a:ext cx="2006960" cy="369332"/>
          </a:xfrm>
          <a:prstGeom prst="rect">
            <a:avLst/>
          </a:prstGeom>
          <a:noFill/>
        </p:spPr>
        <p:txBody>
          <a:bodyPr wrap="none" rtlCol="0">
            <a:spAutoFit/>
          </a:bodyPr>
          <a:lstStyle/>
          <a:p>
            <a:r>
              <a:rPr lang="en-US" dirty="0"/>
              <a:t>NI Auth Credentials</a:t>
            </a:r>
          </a:p>
        </p:txBody>
      </p:sp>
    </p:spTree>
    <p:extLst>
      <p:ext uri="{BB962C8B-B14F-4D97-AF65-F5344CB8AC3E}">
        <p14:creationId xmlns:p14="http://schemas.microsoft.com/office/powerpoint/2010/main" val="252072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par>
                                <p:cTn id="51" presetID="10"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500"/>
                                        <p:tgtEl>
                                          <p:spTgt spid="68"/>
                                        </p:tgtEl>
                                      </p:cBhvr>
                                    </p:animEffect>
                                  </p:childTnLst>
                                </p:cTn>
                              </p:par>
                              <p:par>
                                <p:cTn id="59" presetID="10"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52" grpId="0"/>
      <p:bldP spid="56" grpId="0" animBg="1"/>
      <p:bldP spid="57" grpId="0" animBg="1"/>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Enable SSL</a:t>
            </a:r>
          </a:p>
        </p:txBody>
      </p:sp>
      <p:sp>
        <p:nvSpPr>
          <p:cNvPr id="20" name="TextBox 19"/>
          <p:cNvSpPr txBox="1"/>
          <p:nvPr/>
        </p:nvSpPr>
        <p:spPr>
          <a:xfrm>
            <a:off x="6631708" y="1393912"/>
            <a:ext cx="3868684" cy="2554545"/>
          </a:xfrm>
          <a:prstGeom prst="rect">
            <a:avLst/>
          </a:prstGeom>
          <a:noFill/>
        </p:spPr>
        <p:txBody>
          <a:bodyPr wrap="square" rtlCol="0">
            <a:spAutoFit/>
          </a:bodyPr>
          <a:lstStyle/>
          <a:p>
            <a:pPr marL="231775" indent="-231775">
              <a:buFont typeface="Arial" pitchFamily="34" charset="0"/>
              <a:buChar char="•"/>
            </a:pPr>
            <a:r>
              <a:rPr lang="en-US" sz="2000" dirty="0"/>
              <a:t>Enable SSL for both System and Application Web Servers</a:t>
            </a:r>
          </a:p>
          <a:p>
            <a:pPr marL="688975" lvl="1" indent="-231775">
              <a:buFont typeface="Arial" pitchFamily="34" charset="0"/>
              <a:buChar char="•"/>
            </a:pPr>
            <a:r>
              <a:rPr lang="en-US" sz="2000" dirty="0"/>
              <a:t>Note: SSL is enabled by default on NI Linux Real-Time</a:t>
            </a:r>
          </a:p>
          <a:p>
            <a:pPr marL="231775" indent="-231775">
              <a:buFont typeface="Arial" pitchFamily="34" charset="0"/>
              <a:buChar char="•"/>
            </a:pPr>
            <a:endParaRPr lang="en-US" sz="2000" dirty="0"/>
          </a:p>
          <a:p>
            <a:pPr marL="231775" indent="-231775">
              <a:buFont typeface="Arial" pitchFamily="34" charset="0"/>
              <a:buChar char="•"/>
            </a:pPr>
            <a:r>
              <a:rPr lang="en-US" sz="2000" dirty="0"/>
              <a:t>Select and setup self signed certificates or go through a CA </a:t>
            </a:r>
          </a:p>
        </p:txBody>
      </p:sp>
      <p:grpSp>
        <p:nvGrpSpPr>
          <p:cNvPr id="3" name="Group 20"/>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34" name="Oval 33"/>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3" name="Block Arc 22"/>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32" name="Oval 31"/>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30" name="Oval 29"/>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28" name="Oval 2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7" name="Rectangle 26"/>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pic>
        <p:nvPicPr>
          <p:cNvPr id="54273" name="Picture 1"/>
          <p:cNvPicPr>
            <a:picLocks noChangeAspect="1" noChangeArrowheads="1"/>
          </p:cNvPicPr>
          <p:nvPr/>
        </p:nvPicPr>
        <p:blipFill>
          <a:blip r:embed="rId3" cstate="print"/>
          <a:srcRect r="7719" b="6554"/>
          <a:stretch>
            <a:fillRect/>
          </a:stretch>
        </p:blipFill>
        <p:spPr bwMode="auto">
          <a:xfrm>
            <a:off x="1625280" y="905527"/>
            <a:ext cx="4781102" cy="5405545"/>
          </a:xfrm>
          <a:prstGeom prst="rect">
            <a:avLst/>
          </a:prstGeom>
          <a:noFill/>
          <a:ln w="9525">
            <a:noFill/>
            <a:miter lim="800000"/>
            <a:headEnd/>
            <a:tailEnd/>
          </a:ln>
          <a:effectLst/>
        </p:spPr>
      </p:pic>
    </p:spTree>
    <p:extLst>
      <p:ext uri="{BB962C8B-B14F-4D97-AF65-F5344CB8AC3E}">
        <p14:creationId xmlns:p14="http://schemas.microsoft.com/office/powerpoint/2010/main" val="299849455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Enable SSL</a:t>
            </a:r>
          </a:p>
        </p:txBody>
      </p:sp>
      <p:sp>
        <p:nvSpPr>
          <p:cNvPr id="20" name="TextBox 19"/>
          <p:cNvSpPr txBox="1"/>
          <p:nvPr/>
        </p:nvSpPr>
        <p:spPr>
          <a:xfrm>
            <a:off x="6631708" y="1393911"/>
            <a:ext cx="3868684" cy="4093428"/>
          </a:xfrm>
          <a:prstGeom prst="rect">
            <a:avLst/>
          </a:prstGeom>
          <a:noFill/>
        </p:spPr>
        <p:txBody>
          <a:bodyPr wrap="square" rtlCol="0">
            <a:spAutoFit/>
          </a:bodyPr>
          <a:lstStyle/>
          <a:p>
            <a:pPr marL="231775" indent="-231775">
              <a:buFont typeface="Arial" pitchFamily="34" charset="0"/>
              <a:buChar char="•"/>
            </a:pPr>
            <a:r>
              <a:rPr lang="en-US" sz="2000" dirty="0"/>
              <a:t>Enable SSL for both System and Application Web Servers</a:t>
            </a:r>
          </a:p>
          <a:p>
            <a:pPr marL="688975" lvl="1" indent="-231775">
              <a:buFont typeface="Arial" pitchFamily="34" charset="0"/>
              <a:buChar char="•"/>
            </a:pPr>
            <a:r>
              <a:rPr lang="en-US" sz="2000" dirty="0"/>
              <a:t>Note: SSL is enabled by default on NI Linux Real-Time</a:t>
            </a:r>
          </a:p>
          <a:p>
            <a:pPr marL="231775" indent="-231775">
              <a:buFont typeface="Arial" pitchFamily="34" charset="0"/>
              <a:buChar char="•"/>
            </a:pPr>
            <a:endParaRPr lang="en-US" sz="2000" dirty="0"/>
          </a:p>
          <a:p>
            <a:pPr marL="231775" indent="-231775">
              <a:buFont typeface="Arial" pitchFamily="34" charset="0"/>
              <a:buChar char="•"/>
            </a:pPr>
            <a:r>
              <a:rPr lang="en-US" sz="2000" dirty="0"/>
              <a:t>Select and setup self signed certificates or go through a CA </a:t>
            </a:r>
          </a:p>
          <a:p>
            <a:pPr marL="231775" indent="-231775">
              <a:buFont typeface="Arial" pitchFamily="34" charset="0"/>
              <a:buChar char="•"/>
            </a:pPr>
            <a:endParaRPr lang="en-US" sz="2000" dirty="0"/>
          </a:p>
          <a:p>
            <a:pPr marL="231775" indent="-231775">
              <a:buFont typeface="Arial" pitchFamily="34" charset="0"/>
              <a:buChar char="•"/>
            </a:pPr>
            <a:r>
              <a:rPr lang="en-US" sz="2000" dirty="0"/>
              <a:t>Configure API Keys on Web Services to protect against replay attacks</a:t>
            </a:r>
          </a:p>
          <a:p>
            <a:pPr marL="231775" indent="-231775">
              <a:buFont typeface="Arial" pitchFamily="34" charset="0"/>
              <a:buChar char="•"/>
            </a:pPr>
            <a:endParaRPr lang="en-US" sz="2000" dirty="0"/>
          </a:p>
        </p:txBody>
      </p:sp>
      <p:grpSp>
        <p:nvGrpSpPr>
          <p:cNvPr id="3" name="Group 20"/>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34" name="Oval 33"/>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3" name="Block Arc 22"/>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32" name="Oval 31"/>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30" name="Oval 29"/>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28" name="Oval 2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7" name="Rectangle 26"/>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pic>
        <p:nvPicPr>
          <p:cNvPr id="54273" name="Picture 1"/>
          <p:cNvPicPr>
            <a:picLocks noChangeAspect="1" noChangeArrowheads="1"/>
          </p:cNvPicPr>
          <p:nvPr/>
        </p:nvPicPr>
        <p:blipFill>
          <a:blip r:embed="rId3" cstate="print"/>
          <a:srcRect r="7719" b="6554"/>
          <a:stretch>
            <a:fillRect/>
          </a:stretch>
        </p:blipFill>
        <p:spPr bwMode="auto">
          <a:xfrm>
            <a:off x="1625280" y="905527"/>
            <a:ext cx="4781102" cy="5405545"/>
          </a:xfrm>
          <a:prstGeom prst="rect">
            <a:avLst/>
          </a:prstGeom>
          <a:noFill/>
          <a:ln w="9525">
            <a:noFill/>
            <a:miter lim="800000"/>
            <a:headEnd/>
            <a:tailEnd/>
          </a:ln>
          <a:effectLst/>
        </p:spPr>
      </p:pic>
      <p:pic>
        <p:nvPicPr>
          <p:cNvPr id="3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1593"/>
          <a:stretch/>
        </p:blipFill>
        <p:spPr bwMode="auto">
          <a:xfrm>
            <a:off x="2272432" y="3741359"/>
            <a:ext cx="4359276" cy="25697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1637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(2)</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startAt="4"/>
            </a:pPr>
            <a:r>
              <a:rPr lang="en-US" dirty="0"/>
              <a:t>Intermediate Security Considerations</a:t>
            </a:r>
          </a:p>
          <a:p>
            <a:pPr marL="926802" lvl="1" indent="-457200"/>
            <a:r>
              <a:rPr lang="en-US" dirty="0"/>
              <a:t>Hardware Restrictions</a:t>
            </a:r>
          </a:p>
          <a:p>
            <a:pPr marL="926802" lvl="1" indent="-457200"/>
            <a:r>
              <a:rPr lang="en-US" dirty="0"/>
              <a:t>VPN</a:t>
            </a:r>
          </a:p>
          <a:p>
            <a:pPr marL="926802" lvl="1" indent="-457200"/>
            <a:r>
              <a:rPr lang="en-US" dirty="0"/>
              <a:t>Certificates</a:t>
            </a:r>
          </a:p>
          <a:p>
            <a:pPr marL="926802" lvl="1" indent="-457200"/>
            <a:r>
              <a:rPr lang="en-US" dirty="0"/>
              <a:t>Scan Mode</a:t>
            </a:r>
          </a:p>
          <a:p>
            <a:pPr marL="457200" indent="-457200">
              <a:buFont typeface="+mj-lt"/>
              <a:buAutoNum type="arabicPeriod" startAt="5"/>
            </a:pPr>
            <a:r>
              <a:rPr lang="en-US" dirty="0"/>
              <a:t>Extreme Security Considerations</a:t>
            </a:r>
          </a:p>
          <a:p>
            <a:pPr marL="926802" lvl="1" indent="-457200"/>
            <a:r>
              <a:rPr lang="en-US" dirty="0"/>
              <a:t>Application </a:t>
            </a:r>
            <a:r>
              <a:rPr lang="en-US" dirty="0" err="1"/>
              <a:t>Whitelisting</a:t>
            </a:r>
            <a:endParaRPr lang="en-US" dirty="0"/>
          </a:p>
          <a:p>
            <a:pPr marL="926802" lvl="1" indent="-457200"/>
            <a:r>
              <a:rPr lang="en-US" dirty="0"/>
              <a:t>Software Checking</a:t>
            </a:r>
          </a:p>
          <a:p>
            <a:pPr marL="926802" lvl="1" indent="-457200"/>
            <a:r>
              <a:rPr lang="en-US" dirty="0"/>
              <a:t>Hardware Checking</a:t>
            </a:r>
          </a:p>
          <a:p>
            <a:pPr marL="926802" lvl="1" indent="-457200"/>
            <a:r>
              <a:rPr lang="en-US" dirty="0"/>
              <a:t>Encrypt Communication</a:t>
            </a:r>
          </a:p>
          <a:p>
            <a:pPr marL="926802" lvl="1" indent="-457200"/>
            <a:r>
              <a:rPr lang="en-US" dirty="0"/>
              <a:t>Redundancy</a:t>
            </a:r>
          </a:p>
          <a:p>
            <a:pPr marL="457200" indent="-457200">
              <a:buFont typeface="+mj-lt"/>
              <a:buAutoNum type="arabicPeriod" startAt="6"/>
            </a:pPr>
            <a:r>
              <a:rPr lang="en-US" dirty="0"/>
              <a:t>Conclusion</a:t>
            </a:r>
          </a:p>
          <a:p>
            <a:pPr marL="457200" indent="-457200">
              <a:buFont typeface="+mj-lt"/>
              <a:buAutoNum type="arabicPeriod" startAt="4"/>
            </a:pPr>
            <a:endParaRPr lang="en-US" dirty="0"/>
          </a:p>
        </p:txBody>
      </p:sp>
    </p:spTree>
    <p:extLst>
      <p:ext uri="{BB962C8B-B14F-4D97-AF65-F5344CB8AC3E}">
        <p14:creationId xmlns:p14="http://schemas.microsoft.com/office/powerpoint/2010/main" val="2951478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936" y="146753"/>
            <a:ext cx="8170003" cy="734388"/>
          </a:xfrm>
        </p:spPr>
        <p:txBody>
          <a:bodyPr/>
          <a:lstStyle/>
          <a:p>
            <a:r>
              <a:rPr lang="en-US" dirty="0"/>
              <a:t>Activating SSL</a:t>
            </a:r>
          </a:p>
        </p:txBody>
      </p:sp>
      <p:pic>
        <p:nvPicPr>
          <p:cNvPr id="6145" name="Picture 1"/>
          <p:cNvPicPr>
            <a:picLocks noChangeAspect="1" noChangeArrowheads="1"/>
          </p:cNvPicPr>
          <p:nvPr/>
        </p:nvPicPr>
        <p:blipFill>
          <a:blip r:embed="rId3" cstate="print"/>
          <a:srcRect/>
          <a:stretch>
            <a:fillRect/>
          </a:stretch>
        </p:blipFill>
        <p:spPr bwMode="auto">
          <a:xfrm>
            <a:off x="2754489" y="1309820"/>
            <a:ext cx="6720816" cy="4814548"/>
          </a:xfrm>
          <a:prstGeom prst="rect">
            <a:avLst/>
          </a:prstGeom>
          <a:noFill/>
          <a:ln w="9525">
            <a:noFill/>
            <a:miter lim="800000"/>
            <a:headEnd/>
            <a:tailEnd/>
          </a:ln>
        </p:spPr>
      </p:pic>
      <p:sp>
        <p:nvSpPr>
          <p:cNvPr id="4" name="Oval 3"/>
          <p:cNvSpPr/>
          <p:nvPr/>
        </p:nvSpPr>
        <p:spPr>
          <a:xfrm>
            <a:off x="4566110" y="1858251"/>
            <a:ext cx="3472070" cy="914400"/>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754490" y="903111"/>
            <a:ext cx="1819729" cy="369332"/>
          </a:xfrm>
          <a:prstGeom prst="rect">
            <a:avLst/>
          </a:prstGeom>
          <a:noFill/>
        </p:spPr>
        <p:txBody>
          <a:bodyPr wrap="none" rtlCol="0">
            <a:spAutoFit/>
          </a:bodyPr>
          <a:lstStyle/>
          <a:p>
            <a:r>
              <a:rPr lang="en-US" b="1" dirty="0"/>
              <a:t>Tools » Options…</a:t>
            </a:r>
          </a:p>
        </p:txBody>
      </p:sp>
    </p:spTree>
    <p:extLst>
      <p:ext uri="{BB962C8B-B14F-4D97-AF65-F5344CB8AC3E}">
        <p14:creationId xmlns:p14="http://schemas.microsoft.com/office/powerpoint/2010/main" val="2041359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345634" y="1044078"/>
            <a:ext cx="7754520" cy="494590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Activating SSL</a:t>
            </a:r>
          </a:p>
        </p:txBody>
      </p:sp>
      <p:sp>
        <p:nvSpPr>
          <p:cNvPr id="4" name="Oval 3"/>
          <p:cNvSpPr/>
          <p:nvPr/>
        </p:nvSpPr>
        <p:spPr>
          <a:xfrm>
            <a:off x="2140326" y="3794277"/>
            <a:ext cx="1198827" cy="818667"/>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827496" y="2663787"/>
            <a:ext cx="1878941" cy="1062053"/>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69596" y="1826329"/>
            <a:ext cx="1020318" cy="757846"/>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704620" y="4786489"/>
            <a:ext cx="2519408" cy="369332"/>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n-US" dirty="0"/>
              <a:t>Web Sever Configuration</a:t>
            </a:r>
          </a:p>
        </p:txBody>
      </p:sp>
    </p:spTree>
    <p:extLst>
      <p:ext uri="{BB962C8B-B14F-4D97-AF65-F5344CB8AC3E}">
        <p14:creationId xmlns:p14="http://schemas.microsoft.com/office/powerpoint/2010/main" val="17288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1000"/>
                                        <p:tgtEl>
                                          <p:spTgt spid="4"/>
                                        </p:tgtEl>
                                      </p:cBhvr>
                                    </p:animEffect>
                                    <p:set>
                                      <p:cBhvr>
                                        <p:cTn id="15" dur="1" fill="hold">
                                          <p:stCondLst>
                                            <p:cond delay="9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286382" y="1086678"/>
            <a:ext cx="5976896" cy="498281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Activating SSL</a:t>
            </a:r>
          </a:p>
        </p:txBody>
      </p:sp>
      <p:sp>
        <p:nvSpPr>
          <p:cNvPr id="6" name="Oval 5"/>
          <p:cNvSpPr/>
          <p:nvPr/>
        </p:nvSpPr>
        <p:spPr>
          <a:xfrm>
            <a:off x="5907009" y="4545595"/>
            <a:ext cx="1878941" cy="1062053"/>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449810" y="1742759"/>
            <a:ext cx="1282296" cy="629381"/>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218435" y="5161821"/>
            <a:ext cx="2872557" cy="1062053"/>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32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 Certificates</a:t>
            </a:r>
          </a:p>
        </p:txBody>
      </p:sp>
      <p:pic>
        <p:nvPicPr>
          <p:cNvPr id="3075" name="Picture 3"/>
          <p:cNvPicPr>
            <a:picLocks noChangeAspect="1" noChangeArrowheads="1"/>
          </p:cNvPicPr>
          <p:nvPr/>
        </p:nvPicPr>
        <p:blipFill>
          <a:blip r:embed="rId2" cstate="print"/>
          <a:srcRect/>
          <a:stretch>
            <a:fillRect/>
          </a:stretch>
        </p:blipFill>
        <p:spPr bwMode="auto">
          <a:xfrm>
            <a:off x="3935897" y="945193"/>
            <a:ext cx="4585251" cy="5272377"/>
          </a:xfrm>
          <a:prstGeom prst="rect">
            <a:avLst/>
          </a:prstGeom>
          <a:noFill/>
          <a:ln w="9525">
            <a:noFill/>
            <a:miter lim="800000"/>
            <a:headEnd/>
            <a:tailEnd/>
          </a:ln>
        </p:spPr>
      </p:pic>
    </p:spTree>
    <p:extLst>
      <p:ext uri="{BB962C8B-B14F-4D97-AF65-F5344CB8AC3E}">
        <p14:creationId xmlns:p14="http://schemas.microsoft.com/office/powerpoint/2010/main" val="2920879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Certificate Signing Request</a:t>
            </a:r>
          </a:p>
        </p:txBody>
      </p:sp>
      <p:pic>
        <p:nvPicPr>
          <p:cNvPr id="4098" name="Picture 2"/>
          <p:cNvPicPr>
            <a:picLocks noChangeAspect="1" noChangeArrowheads="1"/>
          </p:cNvPicPr>
          <p:nvPr/>
        </p:nvPicPr>
        <p:blipFill>
          <a:blip r:embed="rId2" cstate="print"/>
          <a:srcRect/>
          <a:stretch>
            <a:fillRect/>
          </a:stretch>
        </p:blipFill>
        <p:spPr bwMode="auto">
          <a:xfrm>
            <a:off x="2904668" y="1046923"/>
            <a:ext cx="6675610" cy="4982817"/>
          </a:xfrm>
          <a:prstGeom prst="rect">
            <a:avLst/>
          </a:prstGeom>
          <a:noFill/>
          <a:ln w="9525">
            <a:noFill/>
            <a:miter lim="800000"/>
            <a:headEnd/>
            <a:tailEnd/>
          </a:ln>
        </p:spPr>
      </p:pic>
      <p:sp>
        <p:nvSpPr>
          <p:cNvPr id="5" name="Oval 4"/>
          <p:cNvSpPr/>
          <p:nvPr/>
        </p:nvSpPr>
        <p:spPr>
          <a:xfrm>
            <a:off x="2507827" y="3346272"/>
            <a:ext cx="1282296" cy="629381"/>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00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Certificate Signing Request</a:t>
            </a:r>
          </a:p>
        </p:txBody>
      </p:sp>
      <p:pic>
        <p:nvPicPr>
          <p:cNvPr id="5122" name="Picture 2"/>
          <p:cNvPicPr>
            <a:picLocks noChangeAspect="1" noChangeArrowheads="1"/>
          </p:cNvPicPr>
          <p:nvPr/>
        </p:nvPicPr>
        <p:blipFill>
          <a:blip r:embed="rId3" cstate="print"/>
          <a:srcRect/>
          <a:stretch>
            <a:fillRect/>
          </a:stretch>
        </p:blipFill>
        <p:spPr bwMode="auto">
          <a:xfrm>
            <a:off x="3093068" y="1152939"/>
            <a:ext cx="6224418" cy="4717774"/>
          </a:xfrm>
          <a:prstGeom prst="rect">
            <a:avLst/>
          </a:prstGeom>
          <a:noFill/>
          <a:ln w="9525">
            <a:noFill/>
            <a:miter lim="800000"/>
            <a:headEnd/>
            <a:tailEnd/>
          </a:ln>
        </p:spPr>
      </p:pic>
      <p:sp>
        <p:nvSpPr>
          <p:cNvPr id="6" name="Oval 5"/>
          <p:cNvSpPr/>
          <p:nvPr/>
        </p:nvSpPr>
        <p:spPr>
          <a:xfrm>
            <a:off x="5887131" y="1490968"/>
            <a:ext cx="3508660" cy="629381"/>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60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Certificate Signing Request</a:t>
            </a:r>
          </a:p>
        </p:txBody>
      </p:sp>
      <p:pic>
        <p:nvPicPr>
          <p:cNvPr id="6146" name="Picture 2"/>
          <p:cNvPicPr>
            <a:picLocks noChangeAspect="1" noChangeArrowheads="1"/>
          </p:cNvPicPr>
          <p:nvPr/>
        </p:nvPicPr>
        <p:blipFill>
          <a:blip r:embed="rId2" cstate="print"/>
          <a:srcRect/>
          <a:stretch>
            <a:fillRect/>
          </a:stretch>
        </p:blipFill>
        <p:spPr bwMode="auto">
          <a:xfrm>
            <a:off x="2831378" y="993914"/>
            <a:ext cx="6829457" cy="5094103"/>
          </a:xfrm>
          <a:prstGeom prst="rect">
            <a:avLst/>
          </a:prstGeom>
          <a:noFill/>
          <a:ln w="9525">
            <a:noFill/>
            <a:miter lim="800000"/>
            <a:headEnd/>
            <a:tailEnd/>
          </a:ln>
        </p:spPr>
      </p:pic>
    </p:spTree>
    <p:extLst>
      <p:ext uri="{BB962C8B-B14F-4D97-AF65-F5344CB8AC3E}">
        <p14:creationId xmlns:p14="http://schemas.microsoft.com/office/powerpoint/2010/main" val="2846729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Certificate Signing Request</a:t>
            </a:r>
          </a:p>
        </p:txBody>
      </p:sp>
      <p:pic>
        <p:nvPicPr>
          <p:cNvPr id="7170" name="Picture 2"/>
          <p:cNvPicPr>
            <a:picLocks noChangeAspect="1" noChangeArrowheads="1"/>
          </p:cNvPicPr>
          <p:nvPr/>
        </p:nvPicPr>
        <p:blipFill>
          <a:blip r:embed="rId3" cstate="print"/>
          <a:srcRect/>
          <a:stretch>
            <a:fillRect/>
          </a:stretch>
        </p:blipFill>
        <p:spPr bwMode="auto">
          <a:xfrm>
            <a:off x="4299296" y="967409"/>
            <a:ext cx="3991208" cy="5247240"/>
          </a:xfrm>
          <a:prstGeom prst="rect">
            <a:avLst/>
          </a:prstGeom>
          <a:noFill/>
          <a:ln w="9525">
            <a:noFill/>
            <a:miter lim="800000"/>
            <a:headEnd/>
            <a:tailEnd/>
          </a:ln>
        </p:spPr>
      </p:pic>
      <p:sp>
        <p:nvSpPr>
          <p:cNvPr id="5" name="Oval 4"/>
          <p:cNvSpPr/>
          <p:nvPr/>
        </p:nvSpPr>
        <p:spPr>
          <a:xfrm>
            <a:off x="4190853" y="3372775"/>
            <a:ext cx="4171269" cy="3120790"/>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792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Certificate Signing Request</a:t>
            </a:r>
          </a:p>
        </p:txBody>
      </p:sp>
      <p:pic>
        <p:nvPicPr>
          <p:cNvPr id="6146" name="Picture 2"/>
          <p:cNvPicPr>
            <a:picLocks noChangeAspect="1" noChangeArrowheads="1"/>
          </p:cNvPicPr>
          <p:nvPr/>
        </p:nvPicPr>
        <p:blipFill>
          <a:blip r:embed="rId3" cstate="print"/>
          <a:srcRect/>
          <a:stretch>
            <a:fillRect/>
          </a:stretch>
        </p:blipFill>
        <p:spPr bwMode="auto">
          <a:xfrm>
            <a:off x="2831378" y="993914"/>
            <a:ext cx="6829457" cy="5094103"/>
          </a:xfrm>
          <a:prstGeom prst="rect">
            <a:avLst/>
          </a:prstGeom>
          <a:noFill/>
          <a:ln w="9525">
            <a:noFill/>
            <a:miter lim="800000"/>
            <a:headEnd/>
            <a:tailEnd/>
          </a:ln>
        </p:spPr>
      </p:pic>
      <p:sp>
        <p:nvSpPr>
          <p:cNvPr id="4" name="Oval 3"/>
          <p:cNvSpPr/>
          <p:nvPr/>
        </p:nvSpPr>
        <p:spPr>
          <a:xfrm>
            <a:off x="3496629" y="3358956"/>
            <a:ext cx="2155235" cy="690530"/>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08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286382" y="1086678"/>
            <a:ext cx="5976896" cy="498281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Activating SSL</a:t>
            </a:r>
          </a:p>
        </p:txBody>
      </p:sp>
      <p:sp>
        <p:nvSpPr>
          <p:cNvPr id="8" name="Oval 7"/>
          <p:cNvSpPr/>
          <p:nvPr/>
        </p:nvSpPr>
        <p:spPr>
          <a:xfrm>
            <a:off x="6218435" y="5161821"/>
            <a:ext cx="2872557" cy="1062053"/>
          </a:xfrm>
          <a:prstGeom prst="ellipse">
            <a:avLst/>
          </a:prstGeom>
          <a:noFill/>
          <a:ln>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43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 Introduction</a:t>
            </a:r>
          </a:p>
        </p:txBody>
      </p:sp>
    </p:spTree>
    <p:extLst>
      <p:ext uri="{BB962C8B-B14F-4D97-AF65-F5344CB8AC3E}">
        <p14:creationId xmlns:p14="http://schemas.microsoft.com/office/powerpoint/2010/main" val="3637968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Web Server and SSL</a:t>
            </a:r>
          </a:p>
        </p:txBody>
      </p:sp>
      <p:sp>
        <p:nvSpPr>
          <p:cNvPr id="3" name="Content Placeholder 2"/>
          <p:cNvSpPr>
            <a:spLocks noGrp="1"/>
          </p:cNvSpPr>
          <p:nvPr>
            <p:ph idx="1"/>
          </p:nvPr>
        </p:nvSpPr>
        <p:spPr>
          <a:xfrm>
            <a:off x="1747776" y="1734275"/>
            <a:ext cx="8539224" cy="4191000"/>
          </a:xfrm>
        </p:spPr>
        <p:txBody>
          <a:bodyPr/>
          <a:lstStyle/>
          <a:p>
            <a:r>
              <a:rPr lang="en-US" sz="2400" dirty="0"/>
              <a:t>Accessed by: https://&lt;ip.addr&gt;:3581</a:t>
            </a:r>
          </a:p>
          <a:p>
            <a:r>
              <a:rPr lang="en-US" sz="2400" dirty="0"/>
              <a:t>See: </a:t>
            </a:r>
            <a:r>
              <a:rPr lang="en-US" sz="2400" dirty="0">
                <a:hlinkClick r:id="rId3"/>
              </a:rPr>
              <a:t>Securing the Web Server with SSL (Windows)</a:t>
            </a:r>
            <a:endParaRPr lang="en-US" sz="2400" dirty="0"/>
          </a:p>
          <a:p>
            <a:pPr lvl="1"/>
            <a:r>
              <a:rPr lang="en-US" sz="2000" dirty="0"/>
              <a:t>Create Self-Signed SSL Certificates with Distributed System Manager</a:t>
            </a:r>
          </a:p>
          <a:p>
            <a:endParaRPr lang="en-US" sz="2400" dirty="0"/>
          </a:p>
          <a:p>
            <a:r>
              <a:rPr lang="en-US" sz="2400" dirty="0" err="1"/>
              <a:t>Pharlap</a:t>
            </a:r>
            <a:r>
              <a:rPr lang="en-US" sz="2400" dirty="0"/>
              <a:t> and </a:t>
            </a:r>
            <a:r>
              <a:rPr lang="en-US" sz="2400" dirty="0" err="1"/>
              <a:t>VxWorks</a:t>
            </a:r>
            <a:r>
              <a:rPr lang="en-US" sz="2400" dirty="0"/>
              <a:t> Caveat:</a:t>
            </a:r>
          </a:p>
          <a:p>
            <a:pPr lvl="1"/>
            <a:r>
              <a:rPr lang="en-US" sz="2000" dirty="0"/>
              <a:t>Can’t access SSL component files from the </a:t>
            </a:r>
            <a:r>
              <a:rPr lang="en-US" sz="2000" dirty="0" err="1"/>
              <a:t>filesystem</a:t>
            </a:r>
            <a:endParaRPr lang="en-US" sz="2000" dirty="0"/>
          </a:p>
          <a:p>
            <a:pPr lvl="1"/>
            <a:r>
              <a:rPr lang="en-US" sz="2000" dirty="0"/>
              <a:t>Must use Distributed System Manager for CSR and Self-Signed Certificates</a:t>
            </a:r>
          </a:p>
        </p:txBody>
      </p:sp>
      <p:grpSp>
        <p:nvGrpSpPr>
          <p:cNvPr id="4" name="Group 20"/>
          <p:cNvGrpSpPr/>
          <p:nvPr/>
        </p:nvGrpSpPr>
        <p:grpSpPr>
          <a:xfrm>
            <a:off x="9432476" y="100141"/>
            <a:ext cx="1114961" cy="1293771"/>
            <a:chOff x="7883761" y="485672"/>
            <a:chExt cx="1114961" cy="1293771"/>
          </a:xfrm>
        </p:grpSpPr>
        <p:grpSp>
          <p:nvGrpSpPr>
            <p:cNvPr id="5" name="Group 22"/>
            <p:cNvGrpSpPr/>
            <p:nvPr/>
          </p:nvGrpSpPr>
          <p:grpSpPr>
            <a:xfrm>
              <a:off x="8150474" y="857307"/>
              <a:ext cx="584616" cy="548221"/>
              <a:chOff x="3623428" y="0"/>
              <a:chExt cx="1034737" cy="1034737"/>
            </a:xfrm>
          </p:grpSpPr>
          <p:sp>
            <p:nvSpPr>
              <p:cNvPr id="34" name="Oval 33"/>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3" name="Block Arc 22"/>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 name="Group 13"/>
            <p:cNvGrpSpPr/>
            <p:nvPr/>
          </p:nvGrpSpPr>
          <p:grpSpPr>
            <a:xfrm>
              <a:off x="8255803" y="1430793"/>
              <a:ext cx="369509" cy="348650"/>
              <a:chOff x="3623428" y="0"/>
              <a:chExt cx="1034737" cy="1034737"/>
            </a:xfrm>
            <a:solidFill>
              <a:schemeClr val="accent2"/>
            </a:solidFill>
          </p:grpSpPr>
          <p:sp>
            <p:nvSpPr>
              <p:cNvPr id="32" name="Oval 31"/>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7" name="Group 16"/>
            <p:cNvGrpSpPr/>
            <p:nvPr/>
          </p:nvGrpSpPr>
          <p:grpSpPr>
            <a:xfrm>
              <a:off x="8255307" y="485672"/>
              <a:ext cx="369509" cy="348650"/>
              <a:chOff x="3623428" y="0"/>
              <a:chExt cx="1034737" cy="1034737"/>
            </a:xfrm>
          </p:grpSpPr>
          <p:sp>
            <p:nvSpPr>
              <p:cNvPr id="30" name="Oval 29"/>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28" name="Oval 2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7" name="Rectangle 26"/>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123443355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Web Server and SSL</a:t>
            </a:r>
          </a:p>
        </p:txBody>
      </p:sp>
      <p:sp>
        <p:nvSpPr>
          <p:cNvPr id="7" name="Content Placeholder 6"/>
          <p:cNvSpPr>
            <a:spLocks noGrp="1"/>
          </p:cNvSpPr>
          <p:nvPr>
            <p:ph idx="1"/>
          </p:nvPr>
        </p:nvSpPr>
        <p:spPr>
          <a:xfrm>
            <a:off x="1678324" y="1676400"/>
            <a:ext cx="5770082" cy="4191000"/>
          </a:xfrm>
        </p:spPr>
        <p:txBody>
          <a:bodyPr/>
          <a:lstStyle/>
          <a:p>
            <a:r>
              <a:rPr lang="en-US" sz="2400" dirty="0"/>
              <a:t>Use Internet Explorer</a:t>
            </a:r>
          </a:p>
          <a:p>
            <a:r>
              <a:rPr lang="en-US" sz="2400" dirty="0"/>
              <a:t>Firefox &amp; Chrome not currently </a:t>
            </a:r>
            <a:br>
              <a:rPr lang="en-US" sz="2400" dirty="0"/>
            </a:br>
            <a:r>
              <a:rPr lang="en-US" sz="2400" dirty="0"/>
              <a:t>supported</a:t>
            </a:r>
          </a:p>
          <a:p>
            <a:endParaRPr lang="en-US" sz="2400" dirty="0"/>
          </a:p>
        </p:txBody>
      </p:sp>
      <p:pic>
        <p:nvPicPr>
          <p:cNvPr id="1029" name="Picture 5"/>
          <p:cNvPicPr>
            <a:picLocks noChangeAspect="1" noChangeArrowheads="1"/>
          </p:cNvPicPr>
          <p:nvPr/>
        </p:nvPicPr>
        <p:blipFill>
          <a:blip r:embed="rId3" cstate="print"/>
          <a:srcRect/>
          <a:stretch>
            <a:fillRect/>
          </a:stretch>
        </p:blipFill>
        <p:spPr bwMode="auto">
          <a:xfrm>
            <a:off x="2037145" y="3134211"/>
            <a:ext cx="3480127" cy="292996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6364115" y="1634613"/>
            <a:ext cx="3263963" cy="1306898"/>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364114" y="3099487"/>
            <a:ext cx="3310360" cy="2970165"/>
          </a:xfrm>
          <a:prstGeom prst="rect">
            <a:avLst/>
          </a:prstGeom>
          <a:noFill/>
          <a:ln w="9525">
            <a:noFill/>
            <a:miter lim="800000"/>
            <a:headEnd/>
            <a:tailEnd/>
          </a:ln>
        </p:spPr>
      </p:pic>
      <p:grpSp>
        <p:nvGrpSpPr>
          <p:cNvPr id="3" name="Group 25"/>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39" name="Oval 38"/>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8" name="Block Arc 27"/>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37" name="Oval 36"/>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35" name="Oval 34"/>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33" name="Oval 32"/>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32" name="Rectangle 31"/>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40692303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WebDAV</a:t>
            </a:r>
            <a:r>
              <a:rPr lang="en-US" dirty="0"/>
              <a:t>? </a:t>
            </a:r>
          </a:p>
        </p:txBody>
      </p:sp>
      <p:sp>
        <p:nvSpPr>
          <p:cNvPr id="3" name="Content Placeholder 2"/>
          <p:cNvSpPr>
            <a:spLocks noGrp="1"/>
          </p:cNvSpPr>
          <p:nvPr>
            <p:ph idx="1"/>
          </p:nvPr>
        </p:nvSpPr>
        <p:spPr>
          <a:xfrm>
            <a:off x="1993696" y="1121384"/>
            <a:ext cx="4007054" cy="4949008"/>
          </a:xfrm>
        </p:spPr>
        <p:txBody>
          <a:bodyPr>
            <a:normAutofit/>
          </a:bodyPr>
          <a:lstStyle/>
          <a:p>
            <a:pPr>
              <a:spcBef>
                <a:spcPct val="20000"/>
              </a:spcBef>
              <a:defRPr/>
            </a:pPr>
            <a:r>
              <a:rPr lang="en-US" dirty="0">
                <a:solidFill>
                  <a:sysClr val="windowText" lastClr="000000"/>
                </a:solidFill>
                <a:latin typeface="Calibri"/>
              </a:rPr>
              <a:t>Industry Standard Protocol</a:t>
            </a:r>
          </a:p>
          <a:p>
            <a:pPr>
              <a:spcBef>
                <a:spcPct val="20000"/>
              </a:spcBef>
              <a:defRPr/>
            </a:pPr>
            <a:r>
              <a:rPr lang="en-US" dirty="0">
                <a:solidFill>
                  <a:sysClr val="windowText" lastClr="000000"/>
                </a:solidFill>
                <a:latin typeface="Calibri"/>
              </a:rPr>
              <a:t>Manage files on targets remotely over HTTP</a:t>
            </a:r>
          </a:p>
          <a:p>
            <a:pPr>
              <a:defRPr/>
            </a:pPr>
            <a:r>
              <a:rPr lang="en-US" dirty="0">
                <a:solidFill>
                  <a:sysClr val="windowText" lastClr="000000"/>
                </a:solidFill>
                <a:latin typeface="Calibri"/>
              </a:rPr>
              <a:t>Secure File Access</a:t>
            </a:r>
          </a:p>
          <a:p>
            <a:pPr marL="612622" lvl="2" indent="-173038">
              <a:defRPr/>
            </a:pPr>
            <a:r>
              <a:rPr lang="en-US" dirty="0">
                <a:solidFill>
                  <a:sysClr val="windowText" lastClr="000000"/>
                </a:solidFill>
                <a:latin typeface="Calibri"/>
              </a:rPr>
              <a:t>Authentication</a:t>
            </a:r>
          </a:p>
          <a:p>
            <a:pPr marL="612622" lvl="2" indent="-173038">
              <a:defRPr/>
            </a:pPr>
            <a:r>
              <a:rPr lang="en-US" dirty="0">
                <a:solidFill>
                  <a:sysClr val="windowText" lastClr="000000"/>
                </a:solidFill>
                <a:latin typeface="Calibri"/>
              </a:rPr>
              <a:t>Encryption</a:t>
            </a:r>
          </a:p>
          <a:p>
            <a:pPr marL="173038" lvl="1" indent="-173038">
              <a:defRPr/>
            </a:pPr>
            <a:r>
              <a:rPr lang="en-US" dirty="0">
                <a:solidFill>
                  <a:sysClr val="windowText" lastClr="000000"/>
                </a:solidFill>
                <a:latin typeface="Calibri"/>
              </a:rPr>
              <a:t>Supported by all </a:t>
            </a:r>
            <a:r>
              <a:rPr lang="en-US" dirty="0" err="1">
                <a:solidFill>
                  <a:sysClr val="windowText" lastClr="000000"/>
                </a:solidFill>
                <a:latin typeface="Calibri"/>
              </a:rPr>
              <a:t>OSes</a:t>
            </a:r>
            <a:r>
              <a:rPr lang="en-US" dirty="0">
                <a:solidFill>
                  <a:sysClr val="windowText" lastClr="000000"/>
                </a:solidFill>
                <a:latin typeface="Calibri"/>
              </a:rPr>
              <a:t> and Web Browsers</a:t>
            </a:r>
          </a:p>
          <a:p>
            <a:pPr>
              <a:spcBef>
                <a:spcPct val="20000"/>
              </a:spcBef>
              <a:defRPr/>
            </a:pPr>
            <a:r>
              <a:rPr lang="en-US" dirty="0">
                <a:solidFill>
                  <a:sysClr val="windowText" lastClr="000000"/>
                </a:solidFill>
                <a:latin typeface="Calibri"/>
              </a:rPr>
              <a:t>New LabVIEW API for programmatic access</a:t>
            </a:r>
          </a:p>
          <a:p>
            <a:pPr marL="800100" lvl="1" indent="-342900">
              <a:defRPr/>
            </a:pPr>
            <a:endParaRPr lang="en-US" sz="2800" dirty="0">
              <a:solidFill>
                <a:sysClr val="windowText" lastClr="000000"/>
              </a:solidFill>
              <a:latin typeface="Calibri"/>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1548" y="495612"/>
            <a:ext cx="4257549" cy="3043056"/>
          </a:xfrm>
          <a:prstGeom prst="rect">
            <a:avLst/>
          </a:prstGeom>
          <a:solidFill>
            <a:srgbClr val="FFFFFF">
              <a:shade val="85000"/>
            </a:srgbClr>
          </a:solidFill>
          <a:ln w="190500" cap="rnd">
            <a:noFill/>
          </a:ln>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1023" y="2622068"/>
            <a:ext cx="3083428" cy="1833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57474" y="4793486"/>
            <a:ext cx="2870526" cy="12570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3203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4" descr="C:\Users\cweltzin.AMER\Desktop\02040802.tif"/>
          <p:cNvPicPr>
            <a:picLocks noChangeAspect="1" noChangeArrowheads="1"/>
          </p:cNvPicPr>
          <p:nvPr/>
        </p:nvPicPr>
        <p:blipFill>
          <a:blip r:embed="rId3" cstate="print"/>
          <a:srcRect l="2443" t="7692"/>
          <a:stretch>
            <a:fillRect/>
          </a:stretch>
        </p:blipFill>
        <p:spPr bwMode="auto">
          <a:xfrm>
            <a:off x="6132441" y="2012386"/>
            <a:ext cx="3708407" cy="1534513"/>
          </a:xfrm>
          <a:prstGeom prst="rect">
            <a:avLst/>
          </a:prstGeom>
          <a:noFill/>
        </p:spPr>
      </p:pic>
      <p:pic>
        <p:nvPicPr>
          <p:cNvPr id="105" name="Picture 104"/>
          <p:cNvPicPr>
            <a:picLocks noChangeAspect="1" noChangeArrowheads="1"/>
          </p:cNvPicPr>
          <p:nvPr/>
        </p:nvPicPr>
        <p:blipFill>
          <a:blip r:embed="rId4" cstate="print">
            <a:lum bright="10000"/>
          </a:blip>
          <a:srcRect l="27070" r="27070"/>
          <a:stretch>
            <a:fillRect/>
          </a:stretch>
        </p:blipFill>
        <p:spPr bwMode="auto">
          <a:xfrm rot="16200000">
            <a:off x="3072630" y="1489487"/>
            <a:ext cx="1184757" cy="2583428"/>
          </a:xfrm>
          <a:prstGeom prst="rect">
            <a:avLst/>
          </a:prstGeom>
          <a:noFill/>
          <a:ln w="9525">
            <a:noFill/>
            <a:miter lim="800000"/>
            <a:headEnd/>
            <a:tailEnd/>
          </a:ln>
          <a:effectLst/>
        </p:spPr>
      </p:pic>
      <p:sp>
        <p:nvSpPr>
          <p:cNvPr id="2" name="Title 1"/>
          <p:cNvSpPr>
            <a:spLocks noGrp="1"/>
          </p:cNvSpPr>
          <p:nvPr>
            <p:ph type="title"/>
          </p:nvPr>
        </p:nvSpPr>
        <p:spPr>
          <a:xfrm>
            <a:off x="1828800" y="228600"/>
            <a:ext cx="8458200" cy="1109134"/>
          </a:xfrm>
        </p:spPr>
        <p:txBody>
          <a:bodyPr/>
          <a:lstStyle/>
          <a:p>
            <a:r>
              <a:rPr lang="en-US" dirty="0" err="1"/>
              <a:t>WebDAV</a:t>
            </a:r>
            <a:r>
              <a:rPr lang="en-US" dirty="0"/>
              <a:t> and the FTP Server</a:t>
            </a:r>
          </a:p>
        </p:txBody>
      </p:sp>
      <p:sp>
        <p:nvSpPr>
          <p:cNvPr id="16" name="Content Placeholder 2"/>
          <p:cNvSpPr>
            <a:spLocks noGrp="1"/>
          </p:cNvSpPr>
          <p:nvPr>
            <p:ph idx="1"/>
          </p:nvPr>
        </p:nvSpPr>
        <p:spPr>
          <a:xfrm>
            <a:off x="1997974" y="3943937"/>
            <a:ext cx="8522209" cy="2370762"/>
          </a:xfrm>
        </p:spPr>
        <p:txBody>
          <a:bodyPr>
            <a:normAutofit/>
          </a:bodyPr>
          <a:lstStyle/>
          <a:p>
            <a:pPr marL="341313" indent="-341313">
              <a:tabLst>
                <a:tab pos="341313" algn="l"/>
              </a:tabLst>
            </a:pPr>
            <a:r>
              <a:rPr lang="en-US" sz="2400" dirty="0"/>
              <a:t>Use WebDAV for file transfer</a:t>
            </a:r>
          </a:p>
          <a:p>
            <a:pPr marL="341313" indent="-341313">
              <a:tabLst>
                <a:tab pos="341313" algn="l"/>
              </a:tabLst>
            </a:pPr>
            <a:r>
              <a:rPr lang="en-US" sz="2400" dirty="0"/>
              <a:t>Disable the open FTP server on non NI Linux Real-Time targets</a:t>
            </a:r>
          </a:p>
          <a:p>
            <a:pPr marL="341313" indent="-341313">
              <a:tabLst>
                <a:tab pos="341313" algn="l"/>
              </a:tabLst>
            </a:pPr>
            <a:r>
              <a:rPr lang="en-US" b="1" dirty="0"/>
              <a:t>Caution</a:t>
            </a:r>
            <a:r>
              <a:rPr lang="en-US" sz="2400" b="1" dirty="0"/>
              <a:t>!</a:t>
            </a:r>
            <a:r>
              <a:rPr lang="en-US" sz="2400" dirty="0"/>
              <a:t> Disabling the FTP server prevents new drivers from being installed to the controller</a:t>
            </a:r>
          </a:p>
          <a:p>
            <a:pPr marL="341313" indent="-341313">
              <a:tabLst>
                <a:tab pos="341313" algn="l"/>
              </a:tabLst>
            </a:pPr>
            <a:r>
              <a:rPr lang="en-US" sz="2400" b="1" dirty="0"/>
              <a:t>Caution!</a:t>
            </a:r>
            <a:r>
              <a:rPr lang="en-US" sz="2400" dirty="0"/>
              <a:t> The FTP server will still function in Safe Mode</a:t>
            </a:r>
          </a:p>
          <a:p>
            <a:pPr marL="341313" indent="-341313">
              <a:tabLst>
                <a:tab pos="341313" algn="l"/>
              </a:tabLst>
            </a:pPr>
            <a:endParaRPr lang="en-US" sz="2400" dirty="0"/>
          </a:p>
        </p:txBody>
      </p:sp>
      <p:cxnSp>
        <p:nvCxnSpPr>
          <p:cNvPr id="25" name="Straight Connector 24"/>
          <p:cNvCxnSpPr/>
          <p:nvPr/>
        </p:nvCxnSpPr>
        <p:spPr bwMode="auto">
          <a:xfrm flipH="1" flipV="1">
            <a:off x="6916401" y="1794839"/>
            <a:ext cx="1" cy="979271"/>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3" name="TextBox 32"/>
          <p:cNvSpPr txBox="1"/>
          <p:nvPr/>
        </p:nvSpPr>
        <p:spPr>
          <a:xfrm>
            <a:off x="5048367" y="1425506"/>
            <a:ext cx="2549929" cy="369332"/>
          </a:xfrm>
          <a:prstGeom prst="rect">
            <a:avLst/>
          </a:prstGeom>
          <a:noFill/>
        </p:spPr>
        <p:txBody>
          <a:bodyPr wrap="none" rtlCol="0">
            <a:spAutoFit/>
          </a:bodyPr>
          <a:lstStyle/>
          <a:p>
            <a:r>
              <a:rPr lang="en-US" dirty="0"/>
              <a:t>Disable FTP, use WebDAV</a:t>
            </a:r>
          </a:p>
        </p:txBody>
      </p:sp>
      <p:grpSp>
        <p:nvGrpSpPr>
          <p:cNvPr id="3" name="Group 63"/>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77" name="Oval 76"/>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66" name="Block Arc 65"/>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75" name="Oval 74"/>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6"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73" name="Oval 72"/>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71" name="Oval 70"/>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70" name="Rectangle 69"/>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cxnSp>
        <p:nvCxnSpPr>
          <p:cNvPr id="82" name="Straight Connector 81"/>
          <p:cNvCxnSpPr/>
          <p:nvPr/>
        </p:nvCxnSpPr>
        <p:spPr bwMode="auto">
          <a:xfrm flipH="1">
            <a:off x="5192486" y="1786394"/>
            <a:ext cx="1734531" cy="8445"/>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24952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the FTP Server</a:t>
            </a:r>
          </a:p>
        </p:txBody>
      </p:sp>
      <p:sp>
        <p:nvSpPr>
          <p:cNvPr id="3" name="Content Placeholder 2"/>
          <p:cNvSpPr>
            <a:spLocks noGrp="1"/>
          </p:cNvSpPr>
          <p:nvPr>
            <p:ph idx="1"/>
          </p:nvPr>
        </p:nvSpPr>
        <p:spPr/>
        <p:txBody>
          <a:bodyPr/>
          <a:lstStyle/>
          <a:p>
            <a:r>
              <a:rPr lang="en-US" sz="2400" dirty="0"/>
              <a:t>Shutdown RT FTP Server VI</a:t>
            </a:r>
          </a:p>
          <a:p>
            <a:r>
              <a:rPr lang="en-US" sz="2400" dirty="0"/>
              <a:t>Must reboot system to enable FTP </a:t>
            </a:r>
            <a:br>
              <a:rPr lang="en-US" sz="2400" dirty="0"/>
            </a:br>
            <a:r>
              <a:rPr lang="en-US" sz="2400" dirty="0"/>
              <a:t>server</a:t>
            </a:r>
          </a:p>
          <a:p>
            <a:r>
              <a:rPr lang="en-US" sz="2400" dirty="0"/>
              <a:t>Works on </a:t>
            </a:r>
            <a:r>
              <a:rPr lang="en-US" sz="2400" dirty="0" err="1"/>
              <a:t>VxWorks</a:t>
            </a:r>
            <a:r>
              <a:rPr lang="en-US" sz="2400" dirty="0"/>
              <a:t> and </a:t>
            </a:r>
            <a:r>
              <a:rPr lang="en-US" sz="2400" dirty="0" err="1"/>
              <a:t>Pharlap</a:t>
            </a:r>
            <a:endParaRPr lang="en-US" sz="2400" dirty="0"/>
          </a:p>
          <a:p>
            <a:pPr lvl="1"/>
            <a:r>
              <a:rPr lang="en-US" sz="2000" dirty="0"/>
              <a:t>Non-Issue on NI Linux RT</a:t>
            </a:r>
          </a:p>
          <a:p>
            <a:r>
              <a:rPr lang="en-US" sz="2400" dirty="0"/>
              <a:t>Use when initializing RT application</a:t>
            </a:r>
          </a:p>
          <a:p>
            <a:r>
              <a:rPr lang="en-US" sz="2400" dirty="0"/>
              <a:t>Disable RT Startup App to enable </a:t>
            </a:r>
            <a:br>
              <a:rPr lang="en-US" sz="2400" dirty="0"/>
            </a:br>
            <a:r>
              <a:rPr lang="en-US" sz="2400" dirty="0"/>
              <a:t>FTP</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7286589" y="1990847"/>
            <a:ext cx="3233594" cy="1700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6872290" y="4300072"/>
            <a:ext cx="3603389" cy="1567328"/>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013994" y="4462119"/>
            <a:ext cx="3943350" cy="1076325"/>
          </a:xfrm>
          <a:prstGeom prst="rect">
            <a:avLst/>
          </a:prstGeom>
          <a:noFill/>
          <a:ln w="9525">
            <a:noFill/>
            <a:miter lim="800000"/>
            <a:headEnd/>
            <a:tailEnd/>
          </a:ln>
        </p:spPr>
      </p:pic>
      <p:grpSp>
        <p:nvGrpSpPr>
          <p:cNvPr id="4" name="Group 21"/>
          <p:cNvGrpSpPr/>
          <p:nvPr/>
        </p:nvGrpSpPr>
        <p:grpSpPr>
          <a:xfrm>
            <a:off x="9432476" y="100141"/>
            <a:ext cx="1114961" cy="1293771"/>
            <a:chOff x="7883761" y="485672"/>
            <a:chExt cx="1114961" cy="1293771"/>
          </a:xfrm>
        </p:grpSpPr>
        <p:grpSp>
          <p:nvGrpSpPr>
            <p:cNvPr id="5" name="Group 22"/>
            <p:cNvGrpSpPr/>
            <p:nvPr/>
          </p:nvGrpSpPr>
          <p:grpSpPr>
            <a:xfrm>
              <a:off x="8150474" y="857307"/>
              <a:ext cx="584616" cy="548221"/>
              <a:chOff x="3623428" y="0"/>
              <a:chExt cx="1034737" cy="1034737"/>
            </a:xfrm>
          </p:grpSpPr>
          <p:sp>
            <p:nvSpPr>
              <p:cNvPr id="35" name="Oval 34"/>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4" name="Block Arc 23"/>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 name="Group 13"/>
            <p:cNvGrpSpPr/>
            <p:nvPr/>
          </p:nvGrpSpPr>
          <p:grpSpPr>
            <a:xfrm>
              <a:off x="8255803" y="1430793"/>
              <a:ext cx="369509" cy="348650"/>
              <a:chOff x="3623428" y="0"/>
              <a:chExt cx="1034737" cy="1034737"/>
            </a:xfrm>
            <a:solidFill>
              <a:schemeClr val="accent2"/>
            </a:solidFill>
          </p:grpSpPr>
          <p:sp>
            <p:nvSpPr>
              <p:cNvPr id="33" name="Oval 32"/>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7" name="Group 16"/>
            <p:cNvGrpSpPr/>
            <p:nvPr/>
          </p:nvGrpSpPr>
          <p:grpSpPr>
            <a:xfrm>
              <a:off x="8255307" y="485672"/>
              <a:ext cx="369509" cy="348650"/>
              <a:chOff x="3623428" y="0"/>
              <a:chExt cx="1034737" cy="1034737"/>
            </a:xfrm>
          </p:grpSpPr>
          <p:sp>
            <p:nvSpPr>
              <p:cNvPr id="31" name="Oval 30"/>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29" name="Oval 28"/>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8" name="Rectangle 27"/>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3837255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Safe Mode</a:t>
            </a:r>
          </a:p>
        </p:txBody>
      </p:sp>
      <p:sp>
        <p:nvSpPr>
          <p:cNvPr id="3" name="Content Placeholder 2"/>
          <p:cNvSpPr>
            <a:spLocks noGrp="1"/>
          </p:cNvSpPr>
          <p:nvPr>
            <p:ph idx="1"/>
          </p:nvPr>
        </p:nvSpPr>
        <p:spPr>
          <a:xfrm>
            <a:off x="1993696" y="1121384"/>
            <a:ext cx="6616904" cy="4949008"/>
          </a:xfrm>
        </p:spPr>
        <p:txBody>
          <a:bodyPr/>
          <a:lstStyle/>
          <a:p>
            <a:r>
              <a:rPr lang="en-US" sz="2400" dirty="0" err="1"/>
              <a:t>YouOnlyLive</a:t>
            </a:r>
            <a:r>
              <a:rPr lang="en-US" dirty="0" err="1"/>
              <a:t>Twice</a:t>
            </a:r>
            <a:r>
              <a:rPr lang="en-US" dirty="0"/>
              <a:t> token:</a:t>
            </a:r>
          </a:p>
          <a:p>
            <a:pPr lvl="1"/>
            <a:r>
              <a:rPr lang="en-US" dirty="0"/>
              <a:t>Can be accessed from ni-rt.ini </a:t>
            </a:r>
          </a:p>
          <a:p>
            <a:pPr lvl="1"/>
            <a:r>
              <a:rPr lang="en-US" dirty="0"/>
              <a:t>Sets whether the controller boots into safe mode after two crashes or not.</a:t>
            </a:r>
          </a:p>
          <a:p>
            <a:r>
              <a:rPr lang="en-US" sz="2400" dirty="0"/>
              <a:t>For </a:t>
            </a:r>
            <a:r>
              <a:rPr lang="en-US" sz="2400" dirty="0" err="1"/>
              <a:t>VxWorks</a:t>
            </a:r>
            <a:r>
              <a:rPr lang="en-US" sz="2400" dirty="0"/>
              <a:t> and </a:t>
            </a:r>
            <a:r>
              <a:rPr lang="en-US" sz="2400" dirty="0" err="1"/>
              <a:t>Pharlap</a:t>
            </a:r>
            <a:r>
              <a:rPr lang="en-US" sz="2400" dirty="0"/>
              <a:t> only</a:t>
            </a:r>
          </a:p>
          <a:p>
            <a:r>
              <a:rPr lang="en-US" dirty="0"/>
              <a:t>NI Linux RT has a secure safe mode</a:t>
            </a:r>
            <a:endParaRPr lang="en-US" sz="2400" dirty="0"/>
          </a:p>
        </p:txBody>
      </p:sp>
      <p:grpSp>
        <p:nvGrpSpPr>
          <p:cNvPr id="4" name="Group 21"/>
          <p:cNvGrpSpPr/>
          <p:nvPr/>
        </p:nvGrpSpPr>
        <p:grpSpPr>
          <a:xfrm>
            <a:off x="9432476" y="100141"/>
            <a:ext cx="1114961" cy="1293771"/>
            <a:chOff x="7883761" y="485672"/>
            <a:chExt cx="1114961" cy="1293771"/>
          </a:xfrm>
        </p:grpSpPr>
        <p:grpSp>
          <p:nvGrpSpPr>
            <p:cNvPr id="5" name="Group 22"/>
            <p:cNvGrpSpPr/>
            <p:nvPr/>
          </p:nvGrpSpPr>
          <p:grpSpPr>
            <a:xfrm>
              <a:off x="8150474" y="857307"/>
              <a:ext cx="584616" cy="548221"/>
              <a:chOff x="3623428" y="0"/>
              <a:chExt cx="1034737" cy="1034737"/>
            </a:xfrm>
          </p:grpSpPr>
          <p:sp>
            <p:nvSpPr>
              <p:cNvPr id="35" name="Oval 34"/>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4" name="Block Arc 23"/>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 name="Group 13"/>
            <p:cNvGrpSpPr/>
            <p:nvPr/>
          </p:nvGrpSpPr>
          <p:grpSpPr>
            <a:xfrm>
              <a:off x="8255803" y="1430793"/>
              <a:ext cx="369509" cy="348650"/>
              <a:chOff x="3623428" y="0"/>
              <a:chExt cx="1034737" cy="1034737"/>
            </a:xfrm>
            <a:solidFill>
              <a:schemeClr val="accent2"/>
            </a:solidFill>
          </p:grpSpPr>
          <p:sp>
            <p:nvSpPr>
              <p:cNvPr id="33" name="Oval 32"/>
              <p:cNvSpPr/>
              <p:nvPr/>
            </p:nvSpPr>
            <p:spPr>
              <a:xfrm>
                <a:off x="3623428" y="0"/>
                <a:ext cx="1034737" cy="1034737"/>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sp>
          <p:sp>
            <p:nvSpPr>
              <p:cNvPr id="34"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7" name="Group 16"/>
            <p:cNvGrpSpPr/>
            <p:nvPr/>
          </p:nvGrpSpPr>
          <p:grpSpPr>
            <a:xfrm>
              <a:off x="8255307" y="485672"/>
              <a:ext cx="369509" cy="348650"/>
              <a:chOff x="3623428" y="0"/>
              <a:chExt cx="1034737" cy="1034737"/>
            </a:xfrm>
          </p:grpSpPr>
          <p:sp>
            <p:nvSpPr>
              <p:cNvPr id="31" name="Oval 30"/>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29" name="Oval 28"/>
              <p:cNvSpPr/>
              <p:nvPr/>
            </p:nvSpPr>
            <p:spPr>
              <a:xfrm>
                <a:off x="3623428" y="0"/>
                <a:ext cx="1034737" cy="1034737"/>
              </a:xfrm>
              <a:prstGeom prst="ellipse">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sp>
          <p:sp>
            <p:nvSpPr>
              <p:cNvPr id="30"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8" name="Rectangle 27"/>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pic>
        <p:nvPicPr>
          <p:cNvPr id="116739" name="Picture 3" descr="C:\Users\jkline\AppData\Local\Microsoft\Windows\Temporary Internet Files\Content.IE5\EXTFWYL7\MC900056717[1].wmf"/>
          <p:cNvPicPr>
            <a:picLocks noChangeAspect="1" noChangeArrowheads="1"/>
          </p:cNvPicPr>
          <p:nvPr/>
        </p:nvPicPr>
        <p:blipFill>
          <a:blip r:embed="rId3" cstate="print"/>
          <a:srcRect/>
          <a:stretch>
            <a:fillRect/>
          </a:stretch>
        </p:blipFill>
        <p:spPr bwMode="auto">
          <a:xfrm>
            <a:off x="4495801" y="4114800"/>
            <a:ext cx="3378589" cy="1219200"/>
          </a:xfrm>
          <a:prstGeom prst="rect">
            <a:avLst/>
          </a:prstGeom>
          <a:noFill/>
        </p:spPr>
      </p:pic>
    </p:spTree>
    <p:extLst>
      <p:ext uri="{BB962C8B-B14F-4D97-AF65-F5344CB8AC3E}">
        <p14:creationId xmlns:p14="http://schemas.microsoft.com/office/powerpoint/2010/main" val="850872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Exercise 8.2</a:t>
            </a:r>
          </a:p>
        </p:txBody>
      </p:sp>
      <p:sp>
        <p:nvSpPr>
          <p:cNvPr id="3" name="Subtitle 2"/>
          <p:cNvSpPr>
            <a:spLocks noGrp="1"/>
          </p:cNvSpPr>
          <p:nvPr>
            <p:ph type="subTitle" idx="1"/>
          </p:nvPr>
        </p:nvSpPr>
        <p:spPr/>
        <p:txBody>
          <a:bodyPr/>
          <a:lstStyle/>
          <a:p>
            <a:r>
              <a:rPr lang="en-US" dirty="0"/>
              <a:t>Disable the FTP Server on </a:t>
            </a:r>
            <a:r>
              <a:rPr lang="en-US" dirty="0" err="1"/>
              <a:t>cRIO</a:t>
            </a:r>
            <a:endParaRPr lang="en-US" dirty="0"/>
          </a:p>
        </p:txBody>
      </p:sp>
    </p:spTree>
    <p:extLst>
      <p:ext uri="{BB962C8B-B14F-4D97-AF65-F5344CB8AC3E}">
        <p14:creationId xmlns:p14="http://schemas.microsoft.com/office/powerpoint/2010/main" val="868063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160"/>
          <p:cNvPicPr>
            <a:picLocks noChangeAspect="1" noChangeArrowheads="1"/>
          </p:cNvPicPr>
          <p:nvPr/>
        </p:nvPicPr>
        <p:blipFill>
          <a:blip r:embed="rId3" cstate="print">
            <a:lum bright="10000"/>
          </a:blip>
          <a:srcRect l="27070" r="27070"/>
          <a:stretch>
            <a:fillRect/>
          </a:stretch>
        </p:blipFill>
        <p:spPr bwMode="auto">
          <a:xfrm rot="16200000">
            <a:off x="3072630" y="1489487"/>
            <a:ext cx="1184757" cy="2583428"/>
          </a:xfrm>
          <a:prstGeom prst="rect">
            <a:avLst/>
          </a:prstGeom>
          <a:noFill/>
          <a:ln w="9525">
            <a:noFill/>
            <a:miter lim="800000"/>
            <a:headEnd/>
            <a:tailEnd/>
          </a:ln>
          <a:effectLst/>
        </p:spPr>
      </p:pic>
      <p:sp>
        <p:nvSpPr>
          <p:cNvPr id="2" name="Title 1"/>
          <p:cNvSpPr>
            <a:spLocks noGrp="1"/>
          </p:cNvSpPr>
          <p:nvPr>
            <p:ph type="title"/>
          </p:nvPr>
        </p:nvSpPr>
        <p:spPr>
          <a:xfrm>
            <a:off x="1828800" y="228600"/>
            <a:ext cx="8458200" cy="1109134"/>
          </a:xfrm>
        </p:spPr>
        <p:txBody>
          <a:bodyPr/>
          <a:lstStyle/>
          <a:p>
            <a:r>
              <a:rPr lang="en-US" dirty="0"/>
              <a:t>RTEXE and FPGA Best Practices</a:t>
            </a:r>
          </a:p>
        </p:txBody>
      </p:sp>
      <p:sp>
        <p:nvSpPr>
          <p:cNvPr id="16" name="Content Placeholder 2"/>
          <p:cNvSpPr>
            <a:spLocks noGrp="1"/>
          </p:cNvSpPr>
          <p:nvPr>
            <p:ph idx="1"/>
          </p:nvPr>
        </p:nvSpPr>
        <p:spPr>
          <a:xfrm>
            <a:off x="2015067" y="4065311"/>
            <a:ext cx="7552266" cy="1976676"/>
          </a:xfrm>
        </p:spPr>
        <p:txBody>
          <a:bodyPr>
            <a:normAutofit lnSpcReduction="10000"/>
          </a:bodyPr>
          <a:lstStyle/>
          <a:p>
            <a:pPr marL="341313" indent="-341313">
              <a:tabLst>
                <a:tab pos="341313" algn="l"/>
              </a:tabLst>
            </a:pPr>
            <a:r>
              <a:rPr lang="en-US" sz="2400" dirty="0"/>
              <a:t>Build the RT VI into an RTEXE for final deployment</a:t>
            </a:r>
          </a:p>
          <a:p>
            <a:pPr marL="341313" indent="-341313">
              <a:tabLst>
                <a:tab pos="341313" algn="l"/>
              </a:tabLst>
            </a:pPr>
            <a:r>
              <a:rPr lang="en-US" sz="2400" dirty="0"/>
              <a:t>Implement bounds checking on FPGA I/O to prevent damage</a:t>
            </a:r>
          </a:p>
          <a:p>
            <a:pPr marL="341313" indent="-341313">
              <a:tabLst>
                <a:tab pos="341313" algn="l"/>
              </a:tabLst>
            </a:pPr>
            <a:r>
              <a:rPr lang="en-US" sz="2400" dirty="0"/>
              <a:t>Use an FPGA Watchdog over RT and default to FPGA ‘safe states’ if something is erroneous on RT</a:t>
            </a:r>
          </a:p>
          <a:p>
            <a:pPr marL="341313" indent="-341313">
              <a:tabLst>
                <a:tab pos="341313" algn="l"/>
              </a:tabLst>
            </a:pPr>
            <a:endParaRPr lang="en-US" sz="2400" dirty="0"/>
          </a:p>
        </p:txBody>
      </p:sp>
      <p:pic>
        <p:nvPicPr>
          <p:cNvPr id="7" name="Picture 4" descr="C:\Users\cweltzin.AMER\Desktop\02040802.tif"/>
          <p:cNvPicPr>
            <a:picLocks noChangeAspect="1" noChangeArrowheads="1"/>
          </p:cNvPicPr>
          <p:nvPr/>
        </p:nvPicPr>
        <p:blipFill>
          <a:blip r:embed="rId4" cstate="print"/>
          <a:srcRect l="2443" t="7692"/>
          <a:stretch>
            <a:fillRect/>
          </a:stretch>
        </p:blipFill>
        <p:spPr bwMode="auto">
          <a:xfrm>
            <a:off x="6132441" y="2012386"/>
            <a:ext cx="3708407" cy="1534513"/>
          </a:xfrm>
          <a:prstGeom prst="rect">
            <a:avLst/>
          </a:prstGeom>
          <a:noFill/>
        </p:spPr>
      </p:pic>
      <p:cxnSp>
        <p:nvCxnSpPr>
          <p:cNvPr id="46" name="Straight Connector 45"/>
          <p:cNvCxnSpPr/>
          <p:nvPr/>
        </p:nvCxnSpPr>
        <p:spPr bwMode="auto">
          <a:xfrm flipH="1" flipV="1">
            <a:off x="6567622" y="1643019"/>
            <a:ext cx="348783" cy="1131093"/>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1" name="TextBox 40"/>
          <p:cNvSpPr txBox="1"/>
          <p:nvPr/>
        </p:nvSpPr>
        <p:spPr>
          <a:xfrm>
            <a:off x="5299697" y="1332800"/>
            <a:ext cx="1443024" cy="369332"/>
          </a:xfrm>
          <a:prstGeom prst="rect">
            <a:avLst/>
          </a:prstGeom>
          <a:noFill/>
        </p:spPr>
        <p:txBody>
          <a:bodyPr wrap="none" rtlCol="0">
            <a:spAutoFit/>
          </a:bodyPr>
          <a:lstStyle/>
          <a:p>
            <a:r>
              <a:rPr lang="en-US" dirty="0"/>
              <a:t>FPGA Bounds</a:t>
            </a:r>
          </a:p>
        </p:txBody>
      </p:sp>
      <p:sp>
        <p:nvSpPr>
          <p:cNvPr id="78" name="TextBox 77"/>
          <p:cNvSpPr txBox="1"/>
          <p:nvPr/>
        </p:nvSpPr>
        <p:spPr>
          <a:xfrm>
            <a:off x="7488970" y="1323665"/>
            <a:ext cx="764312" cy="369332"/>
          </a:xfrm>
          <a:prstGeom prst="rect">
            <a:avLst/>
          </a:prstGeom>
          <a:noFill/>
        </p:spPr>
        <p:txBody>
          <a:bodyPr wrap="none" rtlCol="0">
            <a:spAutoFit/>
          </a:bodyPr>
          <a:lstStyle/>
          <a:p>
            <a:r>
              <a:rPr lang="en-US" dirty="0"/>
              <a:t>RTEXE</a:t>
            </a:r>
          </a:p>
        </p:txBody>
      </p:sp>
      <p:cxnSp>
        <p:nvCxnSpPr>
          <p:cNvPr id="36" name="Straight Connector 35"/>
          <p:cNvCxnSpPr/>
          <p:nvPr/>
        </p:nvCxnSpPr>
        <p:spPr bwMode="auto">
          <a:xfrm rot="16200000" flipV="1">
            <a:off x="6751132" y="2939391"/>
            <a:ext cx="553361" cy="222814"/>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bwMode="auto">
          <a:xfrm rot="10800000" flipV="1">
            <a:off x="5413937" y="1649868"/>
            <a:ext cx="1162229" cy="8"/>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9" name="Straight Connector 48"/>
          <p:cNvCxnSpPr/>
          <p:nvPr/>
        </p:nvCxnSpPr>
        <p:spPr bwMode="auto">
          <a:xfrm rot="10800000">
            <a:off x="7139223" y="3327479"/>
            <a:ext cx="1641763" cy="196"/>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54" name="TextBox 53"/>
          <p:cNvSpPr txBox="1"/>
          <p:nvPr/>
        </p:nvSpPr>
        <p:spPr>
          <a:xfrm>
            <a:off x="7037907" y="3327675"/>
            <a:ext cx="1757084" cy="369332"/>
          </a:xfrm>
          <a:prstGeom prst="rect">
            <a:avLst/>
          </a:prstGeom>
          <a:noFill/>
        </p:spPr>
        <p:txBody>
          <a:bodyPr wrap="none" rtlCol="0">
            <a:spAutoFit/>
          </a:bodyPr>
          <a:lstStyle/>
          <a:p>
            <a:r>
              <a:rPr lang="en-US" dirty="0"/>
              <a:t>FPGA Safe States</a:t>
            </a:r>
            <a:endParaRPr lang="en-US" dirty="0">
              <a:solidFill>
                <a:schemeClr val="bg1">
                  <a:lumMod val="65000"/>
                </a:schemeClr>
              </a:solidFill>
            </a:endParaRPr>
          </a:p>
        </p:txBody>
      </p:sp>
      <p:cxnSp>
        <p:nvCxnSpPr>
          <p:cNvPr id="76" name="Straight Connector 75"/>
          <p:cNvCxnSpPr/>
          <p:nvPr/>
        </p:nvCxnSpPr>
        <p:spPr bwMode="auto">
          <a:xfrm flipV="1">
            <a:off x="7139219" y="1643019"/>
            <a:ext cx="1094363" cy="4"/>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7" name="Straight Connector 76"/>
          <p:cNvCxnSpPr/>
          <p:nvPr/>
        </p:nvCxnSpPr>
        <p:spPr bwMode="auto">
          <a:xfrm rot="5400000">
            <a:off x="6462271" y="2097156"/>
            <a:ext cx="1131083" cy="222819"/>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 name="Group 82"/>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96" name="Oval 9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85" name="Block Arc 84"/>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94" name="Oval 93"/>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92" name="Oval 91"/>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90" name="Oval 89"/>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89" name="Rectangle 88"/>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2574673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srcRect/>
          <a:stretch>
            <a:fillRect/>
          </a:stretch>
        </p:blipFill>
        <p:spPr bwMode="auto">
          <a:xfrm>
            <a:off x="4781550" y="4732476"/>
            <a:ext cx="2628900" cy="1019175"/>
          </a:xfrm>
          <a:prstGeom prst="rect">
            <a:avLst/>
          </a:prstGeom>
          <a:noFill/>
          <a:ln w="9525">
            <a:noFill/>
            <a:miter lim="800000"/>
            <a:headEnd/>
            <a:tailEnd/>
          </a:ln>
        </p:spPr>
      </p:pic>
      <p:grpSp>
        <p:nvGrpSpPr>
          <p:cNvPr id="4" name="Group 10"/>
          <p:cNvGrpSpPr/>
          <p:nvPr/>
        </p:nvGrpSpPr>
        <p:grpSpPr>
          <a:xfrm>
            <a:off x="1524000" y="2223077"/>
            <a:ext cx="9144000" cy="2036400"/>
            <a:chOff x="0" y="2246227"/>
            <a:chExt cx="9144000" cy="2036400"/>
          </a:xfrm>
        </p:grpSpPr>
        <p:pic>
          <p:nvPicPr>
            <p:cNvPr id="5123" name="Picture 3"/>
            <p:cNvPicPr>
              <a:picLocks noChangeAspect="1" noChangeArrowheads="1"/>
            </p:cNvPicPr>
            <p:nvPr/>
          </p:nvPicPr>
          <p:blipFill>
            <a:blip r:embed="rId4" cstate="print"/>
            <a:srcRect/>
            <a:stretch>
              <a:fillRect/>
            </a:stretch>
          </p:blipFill>
          <p:spPr bwMode="auto">
            <a:xfrm>
              <a:off x="6547589" y="2327252"/>
              <a:ext cx="2145956" cy="1861454"/>
            </a:xfrm>
            <a:prstGeom prst="rect">
              <a:avLst/>
            </a:prstGeom>
            <a:noFill/>
            <a:ln w="9525">
              <a:noFill/>
              <a:miter lim="800000"/>
              <a:headEnd/>
              <a:tailEnd/>
            </a:ln>
          </p:spPr>
        </p:pic>
        <p:pic>
          <p:nvPicPr>
            <p:cNvPr id="5122" name="Picture 2"/>
            <p:cNvPicPr>
              <a:picLocks noChangeAspect="1" noChangeArrowheads="1"/>
            </p:cNvPicPr>
            <p:nvPr/>
          </p:nvPicPr>
          <p:blipFill>
            <a:blip r:embed="rId5" cstate="print"/>
            <a:srcRect/>
            <a:stretch>
              <a:fillRect/>
            </a:stretch>
          </p:blipFill>
          <p:spPr bwMode="auto">
            <a:xfrm>
              <a:off x="617325" y="2327252"/>
              <a:ext cx="5551990" cy="1861454"/>
            </a:xfrm>
            <a:prstGeom prst="rect">
              <a:avLst/>
            </a:prstGeom>
            <a:noFill/>
            <a:ln w="9525">
              <a:noFill/>
              <a:miter lim="800000"/>
              <a:headEnd/>
              <a:tailEnd/>
            </a:ln>
          </p:spPr>
        </p:pic>
        <p:sp>
          <p:nvSpPr>
            <p:cNvPr id="7" name="Rounded Rectangle 6"/>
            <p:cNvSpPr/>
            <p:nvPr/>
          </p:nvSpPr>
          <p:spPr bwMode="auto">
            <a:xfrm>
              <a:off x="0" y="2246227"/>
              <a:ext cx="9144000" cy="2036400"/>
            </a:xfrm>
            <a:prstGeom prst="roundRect">
              <a:avLst/>
            </a:prstGeom>
            <a:solidFill>
              <a:schemeClr val="accent1">
                <a:lumMod val="60000"/>
                <a:lumOff val="40000"/>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grpSp>
      <p:sp>
        <p:nvSpPr>
          <p:cNvPr id="8" name="Rounded Rectangle 7"/>
          <p:cNvSpPr/>
          <p:nvPr/>
        </p:nvSpPr>
        <p:spPr bwMode="auto">
          <a:xfrm>
            <a:off x="1512425" y="4514128"/>
            <a:ext cx="9144000" cy="1539434"/>
          </a:xfrm>
          <a:prstGeom prst="roundRect">
            <a:avLst/>
          </a:prstGeom>
          <a:solidFill>
            <a:schemeClr val="accent1">
              <a:lumMod val="20000"/>
              <a:lumOff val="80000"/>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sp>
        <p:nvSpPr>
          <p:cNvPr id="2" name="Title 1"/>
          <p:cNvSpPr>
            <a:spLocks noGrp="1"/>
          </p:cNvSpPr>
          <p:nvPr>
            <p:ph type="title"/>
          </p:nvPr>
        </p:nvSpPr>
        <p:spPr/>
        <p:txBody>
          <a:bodyPr/>
          <a:lstStyle/>
          <a:p>
            <a:r>
              <a:rPr lang="en-US" dirty="0"/>
              <a:t>FPGA Safe States</a:t>
            </a:r>
          </a:p>
        </p:txBody>
      </p:sp>
      <p:sp>
        <p:nvSpPr>
          <p:cNvPr id="3" name="Content Placeholder 2"/>
          <p:cNvSpPr>
            <a:spLocks noGrp="1"/>
          </p:cNvSpPr>
          <p:nvPr>
            <p:ph idx="1"/>
          </p:nvPr>
        </p:nvSpPr>
        <p:spPr>
          <a:xfrm>
            <a:off x="1713050" y="1560650"/>
            <a:ext cx="8458200" cy="4191000"/>
          </a:xfrm>
        </p:spPr>
        <p:txBody>
          <a:bodyPr/>
          <a:lstStyle/>
          <a:p>
            <a:r>
              <a:rPr lang="en-US" sz="2400" dirty="0">
                <a:hlinkClick r:id="rId6"/>
              </a:rPr>
              <a:t>Fail-Safe Control Reference Design</a:t>
            </a:r>
            <a:endParaRPr lang="en-US" sz="2400" dirty="0"/>
          </a:p>
        </p:txBody>
      </p:sp>
      <p:sp>
        <p:nvSpPr>
          <p:cNvPr id="12" name="TextBox 11"/>
          <p:cNvSpPr txBox="1"/>
          <p:nvPr/>
        </p:nvSpPr>
        <p:spPr>
          <a:xfrm>
            <a:off x="1713050" y="3797813"/>
            <a:ext cx="1411150" cy="461665"/>
          </a:xfrm>
          <a:prstGeom prst="rect">
            <a:avLst/>
          </a:prstGeom>
          <a:noFill/>
        </p:spPr>
        <p:txBody>
          <a:bodyPr wrap="square" rtlCol="0">
            <a:spAutoFit/>
          </a:bodyPr>
          <a:lstStyle/>
          <a:p>
            <a:r>
              <a:rPr lang="en-US" sz="2400" dirty="0"/>
              <a:t>FPGA</a:t>
            </a:r>
          </a:p>
        </p:txBody>
      </p:sp>
      <p:sp>
        <p:nvSpPr>
          <p:cNvPr id="13" name="TextBox 12"/>
          <p:cNvSpPr txBox="1"/>
          <p:nvPr/>
        </p:nvSpPr>
        <p:spPr>
          <a:xfrm>
            <a:off x="1620451" y="4514129"/>
            <a:ext cx="973235" cy="461665"/>
          </a:xfrm>
          <a:prstGeom prst="rect">
            <a:avLst/>
          </a:prstGeom>
          <a:noFill/>
        </p:spPr>
        <p:txBody>
          <a:bodyPr wrap="square" rtlCol="0">
            <a:spAutoFit/>
          </a:bodyPr>
          <a:lstStyle/>
          <a:p>
            <a:pPr algn="ctr"/>
            <a:r>
              <a:rPr lang="en-US" sz="2400" dirty="0"/>
              <a:t>RT</a:t>
            </a:r>
          </a:p>
        </p:txBody>
      </p:sp>
      <p:grpSp>
        <p:nvGrpSpPr>
          <p:cNvPr id="5" name="Group 13"/>
          <p:cNvGrpSpPr/>
          <p:nvPr/>
        </p:nvGrpSpPr>
        <p:grpSpPr>
          <a:xfrm>
            <a:off x="9432476" y="100141"/>
            <a:ext cx="1114961" cy="1293771"/>
            <a:chOff x="7883761" y="485672"/>
            <a:chExt cx="1114961" cy="1293771"/>
          </a:xfrm>
        </p:grpSpPr>
        <p:grpSp>
          <p:nvGrpSpPr>
            <p:cNvPr id="6" name="Group 22"/>
            <p:cNvGrpSpPr/>
            <p:nvPr/>
          </p:nvGrpSpPr>
          <p:grpSpPr>
            <a:xfrm>
              <a:off x="8150474" y="857307"/>
              <a:ext cx="584616" cy="548221"/>
              <a:chOff x="3623428" y="0"/>
              <a:chExt cx="1034737" cy="1034737"/>
            </a:xfrm>
          </p:grpSpPr>
          <p:sp>
            <p:nvSpPr>
              <p:cNvPr id="27" name="Oval 26"/>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16" name="Block Arc 15"/>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9" name="Group 13"/>
            <p:cNvGrpSpPr/>
            <p:nvPr/>
          </p:nvGrpSpPr>
          <p:grpSpPr>
            <a:xfrm>
              <a:off x="8255803" y="1430793"/>
              <a:ext cx="369509" cy="348650"/>
              <a:chOff x="3623428" y="0"/>
              <a:chExt cx="1034737" cy="1034737"/>
            </a:xfrm>
            <a:solidFill>
              <a:schemeClr val="accent2"/>
            </a:solidFill>
          </p:grpSpPr>
          <p:sp>
            <p:nvSpPr>
              <p:cNvPr id="25" name="Oval 24"/>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10" name="Group 16"/>
            <p:cNvGrpSpPr/>
            <p:nvPr/>
          </p:nvGrpSpPr>
          <p:grpSpPr>
            <a:xfrm>
              <a:off x="8255307" y="485672"/>
              <a:ext cx="369509" cy="348650"/>
              <a:chOff x="3623428" y="0"/>
              <a:chExt cx="1034737" cy="1034737"/>
            </a:xfrm>
          </p:grpSpPr>
          <p:sp>
            <p:nvSpPr>
              <p:cNvPr id="23" name="Oval 22"/>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11" name="Group 19"/>
            <p:cNvGrpSpPr/>
            <p:nvPr/>
          </p:nvGrpSpPr>
          <p:grpSpPr>
            <a:xfrm>
              <a:off x="8260747" y="1070085"/>
              <a:ext cx="369509" cy="348650"/>
              <a:chOff x="3623428" y="0"/>
              <a:chExt cx="1034737" cy="1034737"/>
            </a:xfrm>
          </p:grpSpPr>
          <p:sp>
            <p:nvSpPr>
              <p:cNvPr id="21" name="Oval 20"/>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0" name="Rectangle 19"/>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1806102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160"/>
          <p:cNvPicPr>
            <a:picLocks noChangeAspect="1" noChangeArrowheads="1"/>
          </p:cNvPicPr>
          <p:nvPr/>
        </p:nvPicPr>
        <p:blipFill>
          <a:blip r:embed="rId3" cstate="print">
            <a:lum bright="10000"/>
          </a:blip>
          <a:srcRect l="27070" r="27070"/>
          <a:stretch>
            <a:fillRect/>
          </a:stretch>
        </p:blipFill>
        <p:spPr bwMode="auto">
          <a:xfrm rot="16200000">
            <a:off x="3072630" y="1489487"/>
            <a:ext cx="1184757" cy="2583428"/>
          </a:xfrm>
          <a:prstGeom prst="rect">
            <a:avLst/>
          </a:prstGeom>
          <a:noFill/>
          <a:ln w="9525">
            <a:noFill/>
            <a:miter lim="800000"/>
            <a:headEnd/>
            <a:tailEnd/>
          </a:ln>
          <a:effectLst/>
        </p:spPr>
      </p:pic>
      <p:sp>
        <p:nvSpPr>
          <p:cNvPr id="2" name="Title 1"/>
          <p:cNvSpPr>
            <a:spLocks noGrp="1"/>
          </p:cNvSpPr>
          <p:nvPr>
            <p:ph type="title"/>
          </p:nvPr>
        </p:nvSpPr>
        <p:spPr>
          <a:xfrm>
            <a:off x="1828800" y="228600"/>
            <a:ext cx="8458200" cy="1109134"/>
          </a:xfrm>
        </p:spPr>
        <p:txBody>
          <a:bodyPr/>
          <a:lstStyle/>
          <a:p>
            <a:r>
              <a:rPr lang="en-US" dirty="0"/>
              <a:t>RTEXE and FPGA Best Practices</a:t>
            </a:r>
          </a:p>
        </p:txBody>
      </p:sp>
      <p:sp>
        <p:nvSpPr>
          <p:cNvPr id="16" name="Content Placeholder 2"/>
          <p:cNvSpPr>
            <a:spLocks noGrp="1"/>
          </p:cNvSpPr>
          <p:nvPr>
            <p:ph idx="1"/>
          </p:nvPr>
        </p:nvSpPr>
        <p:spPr>
          <a:xfrm>
            <a:off x="2015067" y="4065311"/>
            <a:ext cx="7552266" cy="1976676"/>
          </a:xfrm>
        </p:spPr>
        <p:txBody>
          <a:bodyPr>
            <a:normAutofit/>
          </a:bodyPr>
          <a:lstStyle/>
          <a:p>
            <a:pPr marL="341313" indent="-341313">
              <a:tabLst>
                <a:tab pos="341313" algn="l"/>
              </a:tabLst>
            </a:pPr>
            <a:r>
              <a:rPr lang="en-US" sz="2400" dirty="0"/>
              <a:t>Disa</a:t>
            </a:r>
            <a:r>
              <a:rPr lang="en-US" dirty="0"/>
              <a:t>ble or Firewall the </a:t>
            </a:r>
            <a:r>
              <a:rPr lang="en-US" dirty="0" err="1"/>
              <a:t>RTProtocol</a:t>
            </a:r>
            <a:endParaRPr lang="en-US" dirty="0"/>
          </a:p>
          <a:p>
            <a:pPr marL="810915" lvl="1" indent="-341313">
              <a:tabLst>
                <a:tab pos="341313" algn="l"/>
              </a:tabLst>
            </a:pPr>
            <a:r>
              <a:rPr lang="en-US" sz="2000" dirty="0"/>
              <a:t>Enables LabVIEW to connect to a real-time target</a:t>
            </a:r>
          </a:p>
          <a:p>
            <a:pPr marL="810915" lvl="1" indent="-341313">
              <a:tabLst>
                <a:tab pos="341313" algn="l"/>
              </a:tabLst>
            </a:pPr>
            <a:r>
              <a:rPr lang="en-US" dirty="0"/>
              <a:t>Can be disabled through the ni-rt.ini file</a:t>
            </a:r>
          </a:p>
          <a:p>
            <a:pPr marL="1250499" lvl="2" indent="-341313">
              <a:tabLst>
                <a:tab pos="341313" algn="l"/>
              </a:tabLst>
            </a:pPr>
            <a:r>
              <a:rPr lang="en-US" dirty="0" err="1"/>
              <a:t>RTTarget.RTProtocolAllowed</a:t>
            </a:r>
            <a:r>
              <a:rPr lang="en-US" dirty="0"/>
              <a:t>=FALSE</a:t>
            </a:r>
            <a:endParaRPr lang="en-US" sz="1800" dirty="0"/>
          </a:p>
          <a:p>
            <a:pPr marL="341313" indent="-341313">
              <a:tabLst>
                <a:tab pos="341313" algn="l"/>
              </a:tabLst>
            </a:pPr>
            <a:endParaRPr lang="en-US" sz="2400" dirty="0"/>
          </a:p>
        </p:txBody>
      </p:sp>
      <p:pic>
        <p:nvPicPr>
          <p:cNvPr id="7" name="Picture 4" descr="C:\Users\cweltzin.AMER\Desktop\02040802.tif"/>
          <p:cNvPicPr>
            <a:picLocks noChangeAspect="1" noChangeArrowheads="1"/>
          </p:cNvPicPr>
          <p:nvPr/>
        </p:nvPicPr>
        <p:blipFill>
          <a:blip r:embed="rId4" cstate="print"/>
          <a:srcRect l="2443" t="7692"/>
          <a:stretch>
            <a:fillRect/>
          </a:stretch>
        </p:blipFill>
        <p:spPr bwMode="auto">
          <a:xfrm>
            <a:off x="6132441" y="2012386"/>
            <a:ext cx="3708407" cy="1534513"/>
          </a:xfrm>
          <a:prstGeom prst="rect">
            <a:avLst/>
          </a:prstGeom>
          <a:noFill/>
        </p:spPr>
      </p:pic>
      <p:cxnSp>
        <p:nvCxnSpPr>
          <p:cNvPr id="46" name="Straight Connector 45"/>
          <p:cNvCxnSpPr/>
          <p:nvPr/>
        </p:nvCxnSpPr>
        <p:spPr bwMode="auto">
          <a:xfrm flipH="1" flipV="1">
            <a:off x="6567622" y="1643019"/>
            <a:ext cx="348783" cy="1131093"/>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1" name="TextBox 40"/>
          <p:cNvSpPr txBox="1"/>
          <p:nvPr/>
        </p:nvSpPr>
        <p:spPr>
          <a:xfrm>
            <a:off x="5299697" y="1332800"/>
            <a:ext cx="1256562" cy="369332"/>
          </a:xfrm>
          <a:prstGeom prst="rect">
            <a:avLst/>
          </a:prstGeom>
          <a:noFill/>
        </p:spPr>
        <p:txBody>
          <a:bodyPr wrap="none" rtlCol="0">
            <a:spAutoFit/>
          </a:bodyPr>
          <a:lstStyle/>
          <a:p>
            <a:r>
              <a:rPr lang="en-US" dirty="0"/>
              <a:t>RT Protocol</a:t>
            </a:r>
          </a:p>
        </p:txBody>
      </p:sp>
      <p:cxnSp>
        <p:nvCxnSpPr>
          <p:cNvPr id="39" name="Straight Connector 38"/>
          <p:cNvCxnSpPr/>
          <p:nvPr/>
        </p:nvCxnSpPr>
        <p:spPr bwMode="auto">
          <a:xfrm rot="10800000" flipV="1">
            <a:off x="5413937" y="1649868"/>
            <a:ext cx="1162229" cy="8"/>
          </a:xfrm>
          <a:prstGeom prst="line">
            <a:avLst/>
          </a:prstGeom>
          <a:ln>
            <a:solidFill>
              <a:srgbClr val="FFC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 name="Group 82"/>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96" name="Oval 9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85" name="Block Arc 84"/>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94" name="Oval 93"/>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92" name="Oval 91"/>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90" name="Oval 89"/>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89" name="Rectangle 88"/>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232679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882112" y="1008068"/>
            <a:ext cx="4785889" cy="4103286"/>
          </a:xfrm>
          <a:prstGeom prst="rect">
            <a:avLst/>
          </a:prstGeom>
          <a:noFill/>
          <a:ln w="9525">
            <a:solidFill>
              <a:schemeClr val="tx1"/>
            </a:solidFill>
            <a:miter lim="800000"/>
            <a:headEnd/>
            <a:tailEnd/>
          </a:ln>
        </p:spPr>
      </p:pic>
      <p:sp>
        <p:nvSpPr>
          <p:cNvPr id="4" name="Title 3"/>
          <p:cNvSpPr>
            <a:spLocks noGrp="1"/>
          </p:cNvSpPr>
          <p:nvPr>
            <p:ph type="title"/>
          </p:nvPr>
        </p:nvSpPr>
        <p:spPr/>
        <p:txBody>
          <a:bodyPr/>
          <a:lstStyle/>
          <a:p>
            <a:r>
              <a:rPr lang="en-US" dirty="0"/>
              <a:t>Why care about Security?</a:t>
            </a:r>
          </a:p>
        </p:txBody>
      </p:sp>
      <p:pic>
        <p:nvPicPr>
          <p:cNvPr id="10" name="Picture 3"/>
          <p:cNvPicPr>
            <a:picLocks noChangeAspect="1" noChangeArrowheads="1"/>
          </p:cNvPicPr>
          <p:nvPr/>
        </p:nvPicPr>
        <p:blipFill>
          <a:blip r:embed="rId4" cstate="print"/>
          <a:srcRect/>
          <a:stretch>
            <a:fillRect/>
          </a:stretch>
        </p:blipFill>
        <p:spPr bwMode="auto">
          <a:xfrm>
            <a:off x="6804704" y="2789233"/>
            <a:ext cx="3863296" cy="3322659"/>
          </a:xfrm>
          <a:prstGeom prst="rect">
            <a:avLst/>
          </a:prstGeom>
          <a:noFill/>
          <a:ln w="9525">
            <a:solidFill>
              <a:schemeClr val="tx1"/>
            </a:solid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1511643" y="1008069"/>
            <a:ext cx="4358111" cy="3730471"/>
          </a:xfrm>
          <a:prstGeom prst="rect">
            <a:avLst/>
          </a:prstGeom>
          <a:noFill/>
          <a:ln w="9525">
            <a:solidFill>
              <a:schemeClr val="tx1"/>
            </a:solidFill>
            <a:miter lim="800000"/>
            <a:headEnd/>
            <a:tailEnd/>
          </a:ln>
        </p:spPr>
      </p:pic>
      <p:pic>
        <p:nvPicPr>
          <p:cNvPr id="11" name="Picture 4"/>
          <p:cNvPicPr>
            <a:picLocks noChangeAspect="1" noChangeArrowheads="1"/>
          </p:cNvPicPr>
          <p:nvPr/>
        </p:nvPicPr>
        <p:blipFill>
          <a:blip r:embed="rId6" cstate="print"/>
          <a:srcRect/>
          <a:stretch>
            <a:fillRect/>
          </a:stretch>
        </p:blipFill>
        <p:spPr bwMode="auto">
          <a:xfrm>
            <a:off x="3424016" y="2579802"/>
            <a:ext cx="3380688" cy="3386380"/>
          </a:xfrm>
          <a:prstGeom prst="rect">
            <a:avLst/>
          </a:prstGeom>
          <a:noFill/>
          <a:ln w="9525">
            <a:solidFill>
              <a:schemeClr val="tx1"/>
            </a:solidFill>
            <a:miter lim="800000"/>
            <a:headEnd/>
            <a:tailEnd/>
          </a:ln>
        </p:spPr>
      </p:pic>
      <p:pic>
        <p:nvPicPr>
          <p:cNvPr id="9" name="Picture 2"/>
          <p:cNvPicPr>
            <a:picLocks noChangeAspect="1" noChangeArrowheads="1"/>
          </p:cNvPicPr>
          <p:nvPr/>
        </p:nvPicPr>
        <p:blipFill>
          <a:blip r:embed="rId7" cstate="print"/>
          <a:srcRect/>
          <a:stretch>
            <a:fillRect/>
          </a:stretch>
        </p:blipFill>
        <p:spPr bwMode="auto">
          <a:xfrm>
            <a:off x="4347938" y="3504973"/>
            <a:ext cx="4122882" cy="3188043"/>
          </a:xfrm>
          <a:prstGeom prst="rect">
            <a:avLst/>
          </a:prstGeom>
          <a:noFill/>
          <a:ln w="9525">
            <a:solidFill>
              <a:schemeClr val="tx1"/>
            </a:solidFill>
            <a:miter lim="800000"/>
            <a:headEnd/>
            <a:tailEnd/>
          </a:ln>
        </p:spPr>
      </p:pic>
      <p:pic>
        <p:nvPicPr>
          <p:cNvPr id="1031" name="Picture 7"/>
          <p:cNvPicPr>
            <a:picLocks noChangeAspect="1" noChangeArrowheads="1"/>
          </p:cNvPicPr>
          <p:nvPr/>
        </p:nvPicPr>
        <p:blipFill>
          <a:blip r:embed="rId8" cstate="print"/>
          <a:srcRect b="29023"/>
          <a:stretch>
            <a:fillRect/>
          </a:stretch>
        </p:blipFill>
        <p:spPr bwMode="auto">
          <a:xfrm>
            <a:off x="1524000" y="4726737"/>
            <a:ext cx="3707588" cy="196627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8370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0-#ppt_w/2"/>
                                          </p:val>
                                        </p:tav>
                                        <p:tav tm="100000">
                                          <p:val>
                                            <p:strVal val="#ppt_x"/>
                                          </p:val>
                                        </p:tav>
                                      </p:tavLst>
                                    </p:anim>
                                    <p:anim calcmode="lin" valueType="num">
                                      <p:cBhvr additive="base">
                                        <p:cTn id="8" dur="500" fill="hold"/>
                                        <p:tgtEl>
                                          <p:spTgt spid="103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additive="base">
                                        <p:cTn id="11" dur="500" fill="hold"/>
                                        <p:tgtEl>
                                          <p:spTgt spid="1027"/>
                                        </p:tgtEl>
                                        <p:attrNameLst>
                                          <p:attrName>ppt_x</p:attrName>
                                        </p:attrNameLst>
                                      </p:cBhvr>
                                      <p:tavLst>
                                        <p:tav tm="0">
                                          <p:val>
                                            <p:strVal val="1+#ppt_w/2"/>
                                          </p:val>
                                        </p:tav>
                                        <p:tav tm="100000">
                                          <p:val>
                                            <p:strVal val="#ppt_x"/>
                                          </p:val>
                                        </p:tav>
                                      </p:tavLst>
                                    </p:anim>
                                    <p:anim calcmode="lin" valueType="num">
                                      <p:cBhvr additive="base">
                                        <p:cTn id="12" dur="500" fill="hold"/>
                                        <p:tgtEl>
                                          <p:spTgt spid="1027"/>
                                        </p:tgtEl>
                                        <p:attrNameLst>
                                          <p:attrName>ppt_y</p:attrName>
                                        </p:attrNameLst>
                                      </p:cBhvr>
                                      <p:tavLst>
                                        <p:tav tm="0">
                                          <p:val>
                                            <p:strVal val="#ppt_y"/>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1031"/>
                                        </p:tgtEl>
                                        <p:attrNameLst>
                                          <p:attrName>style.visibility</p:attrName>
                                        </p:attrNameLst>
                                      </p:cBhvr>
                                      <p:to>
                                        <p:strVal val="visible"/>
                                      </p:to>
                                    </p:set>
                                    <p:anim calcmode="lin" valueType="num">
                                      <p:cBhvr additive="base">
                                        <p:cTn id="27" dur="500" fill="hold"/>
                                        <p:tgtEl>
                                          <p:spTgt spid="1031"/>
                                        </p:tgtEl>
                                        <p:attrNameLst>
                                          <p:attrName>ppt_x</p:attrName>
                                        </p:attrNameLst>
                                      </p:cBhvr>
                                      <p:tavLst>
                                        <p:tav tm="0">
                                          <p:val>
                                            <p:strVal val="0-#ppt_w/2"/>
                                          </p:val>
                                        </p:tav>
                                        <p:tav tm="100000">
                                          <p:val>
                                            <p:strVal val="#ppt_x"/>
                                          </p:val>
                                        </p:tav>
                                      </p:tavLst>
                                    </p:anim>
                                    <p:anim calcmode="lin" valueType="num">
                                      <p:cBhvr additive="base">
                                        <p:cTn id="2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Understanding</a:t>
            </a:r>
          </a:p>
        </p:txBody>
      </p:sp>
      <p:sp>
        <p:nvSpPr>
          <p:cNvPr id="3" name="Content Placeholder 2"/>
          <p:cNvSpPr>
            <a:spLocks noGrp="1"/>
          </p:cNvSpPr>
          <p:nvPr>
            <p:ph idx="1"/>
          </p:nvPr>
        </p:nvSpPr>
        <p:spPr/>
        <p:txBody>
          <a:bodyPr/>
          <a:lstStyle/>
          <a:p>
            <a:pPr marL="457200" indent="-457200">
              <a:buFont typeface="+mj-lt"/>
              <a:buAutoNum type="arabicPeriod"/>
            </a:pPr>
            <a:r>
              <a:rPr lang="en-US" dirty="0"/>
              <a:t>What aspects of your system should you protect when implementing a security strategy?</a:t>
            </a:r>
          </a:p>
          <a:p>
            <a:pPr marL="457200" indent="-457200">
              <a:buFont typeface="+mj-lt"/>
              <a:buAutoNum type="arabicPeriod"/>
            </a:pPr>
            <a:r>
              <a:rPr lang="en-US" dirty="0"/>
              <a:t>I have disabled my FTP server on my </a:t>
            </a:r>
            <a:r>
              <a:rPr lang="en-US" dirty="0" err="1"/>
              <a:t>VxWorks</a:t>
            </a:r>
            <a:r>
              <a:rPr lang="en-US" dirty="0"/>
              <a:t> </a:t>
            </a:r>
            <a:r>
              <a:rPr lang="en-US" dirty="0" err="1"/>
              <a:t>cRIO</a:t>
            </a:r>
            <a:r>
              <a:rPr lang="en-US" dirty="0"/>
              <a:t>. Can I now assume my </a:t>
            </a:r>
            <a:r>
              <a:rPr lang="en-US" dirty="0" err="1"/>
              <a:t>cRIO’s</a:t>
            </a:r>
            <a:r>
              <a:rPr lang="en-US" dirty="0"/>
              <a:t> files cannot be accessed?</a:t>
            </a:r>
          </a:p>
          <a:p>
            <a:endParaRPr lang="en-US" dirty="0"/>
          </a:p>
        </p:txBody>
      </p:sp>
    </p:spTree>
    <p:extLst>
      <p:ext uri="{BB962C8B-B14F-4D97-AF65-F5344CB8AC3E}">
        <p14:creationId xmlns:p14="http://schemas.microsoft.com/office/powerpoint/2010/main" val="320860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Intermediate Security Considerations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178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178"/>
          <p:cNvPicPr>
            <a:picLocks noChangeAspect="1" noChangeArrowheads="1"/>
          </p:cNvPicPr>
          <p:nvPr/>
        </p:nvPicPr>
        <p:blipFill>
          <a:blip r:embed="rId3" cstate="print">
            <a:lum bright="10000"/>
          </a:blip>
          <a:srcRect l="27070" r="27070"/>
          <a:stretch>
            <a:fillRect/>
          </a:stretch>
        </p:blipFill>
        <p:spPr bwMode="auto">
          <a:xfrm rot="16200000">
            <a:off x="2739255" y="1402403"/>
            <a:ext cx="1184757" cy="2583428"/>
          </a:xfrm>
          <a:prstGeom prst="rect">
            <a:avLst/>
          </a:prstGeom>
          <a:noFill/>
          <a:ln w="9525">
            <a:noFill/>
            <a:miter lim="800000"/>
            <a:headEnd/>
            <a:tailEnd/>
          </a:ln>
          <a:effectLst/>
        </p:spPr>
      </p:pic>
      <p:pic>
        <p:nvPicPr>
          <p:cNvPr id="7" name="Picture 4" descr="C:\Users\cweltzin.AMER\Desktop\02040802.tif"/>
          <p:cNvPicPr>
            <a:picLocks noChangeAspect="1" noChangeArrowheads="1"/>
          </p:cNvPicPr>
          <p:nvPr/>
        </p:nvPicPr>
        <p:blipFill>
          <a:blip r:embed="rId4" cstate="print"/>
          <a:srcRect l="2443" t="7692"/>
          <a:stretch>
            <a:fillRect/>
          </a:stretch>
        </p:blipFill>
        <p:spPr bwMode="auto">
          <a:xfrm>
            <a:off x="6320361" y="1914487"/>
            <a:ext cx="3708407" cy="1534513"/>
          </a:xfrm>
          <a:prstGeom prst="rect">
            <a:avLst/>
          </a:prstGeom>
          <a:noFill/>
        </p:spPr>
      </p:pic>
      <p:sp>
        <p:nvSpPr>
          <p:cNvPr id="2" name="Title 1"/>
          <p:cNvSpPr>
            <a:spLocks noGrp="1"/>
          </p:cNvSpPr>
          <p:nvPr>
            <p:ph type="title"/>
          </p:nvPr>
        </p:nvSpPr>
        <p:spPr>
          <a:xfrm>
            <a:off x="1828800" y="228600"/>
            <a:ext cx="8458200" cy="1109134"/>
          </a:xfrm>
        </p:spPr>
        <p:txBody>
          <a:bodyPr/>
          <a:lstStyle/>
          <a:p>
            <a:r>
              <a:rPr lang="en-US" dirty="0"/>
              <a:t>Hardware Restrictions</a:t>
            </a:r>
          </a:p>
        </p:txBody>
      </p:sp>
      <p:sp>
        <p:nvSpPr>
          <p:cNvPr id="16" name="Content Placeholder 2"/>
          <p:cNvSpPr>
            <a:spLocks noGrp="1"/>
          </p:cNvSpPr>
          <p:nvPr>
            <p:ph idx="1"/>
          </p:nvPr>
        </p:nvSpPr>
        <p:spPr>
          <a:xfrm>
            <a:off x="1792293" y="4343111"/>
            <a:ext cx="8494707" cy="1976676"/>
          </a:xfrm>
        </p:spPr>
        <p:txBody>
          <a:bodyPr>
            <a:normAutofit/>
          </a:bodyPr>
          <a:lstStyle/>
          <a:p>
            <a:pPr marL="341313" indent="-341313">
              <a:tabLst>
                <a:tab pos="341313" algn="l"/>
              </a:tabLst>
            </a:pPr>
            <a:r>
              <a:rPr lang="en-US" sz="2400" dirty="0"/>
              <a:t>Limit environmental access to Host PC and physically enclose the </a:t>
            </a:r>
            <a:r>
              <a:rPr lang="en-US" sz="2400" dirty="0" err="1"/>
              <a:t>cRIO</a:t>
            </a:r>
            <a:endParaRPr lang="en-US" sz="2400" dirty="0"/>
          </a:p>
          <a:p>
            <a:pPr marL="341313" indent="-341313">
              <a:tabLst>
                <a:tab pos="341313" algn="l"/>
              </a:tabLst>
            </a:pPr>
            <a:r>
              <a:rPr lang="en-US" sz="2400" dirty="0"/>
              <a:t>Disable </a:t>
            </a:r>
            <a:r>
              <a:rPr lang="en-US" dirty="0"/>
              <a:t>unnecessary peripheral I/O on the cRIO and on the host </a:t>
            </a:r>
            <a:r>
              <a:rPr lang="en-US" sz="2400" dirty="0"/>
              <a:t>(USB, CD Drive, etc.)</a:t>
            </a:r>
          </a:p>
        </p:txBody>
      </p:sp>
      <p:sp>
        <p:nvSpPr>
          <p:cNvPr id="59" name="TextBox 58"/>
          <p:cNvSpPr txBox="1"/>
          <p:nvPr/>
        </p:nvSpPr>
        <p:spPr>
          <a:xfrm>
            <a:off x="4651923" y="2051303"/>
            <a:ext cx="1697013" cy="646331"/>
          </a:xfrm>
          <a:prstGeom prst="rect">
            <a:avLst/>
          </a:prstGeom>
          <a:noFill/>
        </p:spPr>
        <p:txBody>
          <a:bodyPr wrap="square" rtlCol="0">
            <a:spAutoFit/>
          </a:bodyPr>
          <a:lstStyle/>
          <a:p>
            <a:r>
              <a:rPr lang="en-US" dirty="0"/>
              <a:t>Limit Physical</a:t>
            </a:r>
          </a:p>
          <a:p>
            <a:r>
              <a:rPr lang="en-US" dirty="0"/>
              <a:t>Access</a:t>
            </a:r>
          </a:p>
        </p:txBody>
      </p:sp>
      <p:sp>
        <p:nvSpPr>
          <p:cNvPr id="77" name="TextBox 76"/>
          <p:cNvSpPr txBox="1"/>
          <p:nvPr/>
        </p:nvSpPr>
        <p:spPr>
          <a:xfrm>
            <a:off x="1559442" y="3379498"/>
            <a:ext cx="2246256" cy="369332"/>
          </a:xfrm>
          <a:prstGeom prst="rect">
            <a:avLst/>
          </a:prstGeom>
          <a:noFill/>
        </p:spPr>
        <p:txBody>
          <a:bodyPr wrap="none" rtlCol="0">
            <a:spAutoFit/>
          </a:bodyPr>
          <a:lstStyle/>
          <a:p>
            <a:r>
              <a:rPr lang="en-US" dirty="0"/>
              <a:t>Disable or Encrypt I/O</a:t>
            </a:r>
          </a:p>
        </p:txBody>
      </p:sp>
      <p:cxnSp>
        <p:nvCxnSpPr>
          <p:cNvPr id="50" name="Straight Connector 49"/>
          <p:cNvCxnSpPr/>
          <p:nvPr/>
        </p:nvCxnSpPr>
        <p:spPr bwMode="auto">
          <a:xfrm flipV="1">
            <a:off x="2693042" y="2697634"/>
            <a:ext cx="684526" cy="684692"/>
          </a:xfrm>
          <a:prstGeom prst="line">
            <a:avLst/>
          </a:prstGeom>
          <a:ln>
            <a:solidFill>
              <a:schemeClr val="accent6">
                <a:lumMod val="75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13" name="Straight Connector 112"/>
          <p:cNvCxnSpPr/>
          <p:nvPr/>
        </p:nvCxnSpPr>
        <p:spPr bwMode="auto">
          <a:xfrm>
            <a:off x="1660487" y="3379306"/>
            <a:ext cx="1043385" cy="4966"/>
          </a:xfrm>
          <a:prstGeom prst="line">
            <a:avLst/>
          </a:prstGeom>
          <a:ln>
            <a:solidFill>
              <a:schemeClr val="accent6">
                <a:lumMod val="75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1" name="Straight Connector 140"/>
          <p:cNvCxnSpPr/>
          <p:nvPr/>
        </p:nvCxnSpPr>
        <p:spPr bwMode="auto">
          <a:xfrm flipH="1" flipV="1">
            <a:off x="3377569" y="2697633"/>
            <a:ext cx="3737607" cy="2"/>
          </a:xfrm>
          <a:prstGeom prst="line">
            <a:avLst/>
          </a:prstGeom>
          <a:ln>
            <a:solidFill>
              <a:schemeClr val="accent6">
                <a:lumMod val="75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 name="Group 25"/>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39" name="Oval 38"/>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8" name="Block Arc 27"/>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37" name="Oval 36"/>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35" name="Oval 34"/>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33" name="Oval 32"/>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32" name="Rectangle 31"/>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1137321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p:cNvPicPr>
            <a:picLocks noChangeAspect="1" noChangeArrowheads="1"/>
          </p:cNvPicPr>
          <p:nvPr/>
        </p:nvPicPr>
        <p:blipFill>
          <a:blip r:embed="rId3" cstate="print">
            <a:lum bright="10000"/>
          </a:blip>
          <a:srcRect l="27070" r="27070"/>
          <a:stretch>
            <a:fillRect/>
          </a:stretch>
        </p:blipFill>
        <p:spPr bwMode="auto">
          <a:xfrm rot="16200000">
            <a:off x="2739255" y="1402403"/>
            <a:ext cx="1184757" cy="2583428"/>
          </a:xfrm>
          <a:prstGeom prst="rect">
            <a:avLst/>
          </a:prstGeom>
          <a:noFill/>
          <a:ln w="9525">
            <a:noFill/>
            <a:miter lim="800000"/>
            <a:headEnd/>
            <a:tailEnd/>
          </a:ln>
          <a:effectLst/>
        </p:spPr>
      </p:pic>
      <p:pic>
        <p:nvPicPr>
          <p:cNvPr id="7" name="Picture 4" descr="C:\Users\cweltzin.AMER\Desktop\02040802.tif"/>
          <p:cNvPicPr>
            <a:picLocks noChangeAspect="1" noChangeArrowheads="1"/>
          </p:cNvPicPr>
          <p:nvPr/>
        </p:nvPicPr>
        <p:blipFill>
          <a:blip r:embed="rId4" cstate="print"/>
          <a:srcRect l="2443" t="7692"/>
          <a:stretch>
            <a:fillRect/>
          </a:stretch>
        </p:blipFill>
        <p:spPr bwMode="auto">
          <a:xfrm>
            <a:off x="6320361" y="1914487"/>
            <a:ext cx="3708407" cy="1534513"/>
          </a:xfrm>
          <a:prstGeom prst="rect">
            <a:avLst/>
          </a:prstGeom>
          <a:noFill/>
        </p:spPr>
      </p:pic>
      <p:sp>
        <p:nvSpPr>
          <p:cNvPr id="2" name="Title 1"/>
          <p:cNvSpPr>
            <a:spLocks noGrp="1"/>
          </p:cNvSpPr>
          <p:nvPr>
            <p:ph type="title"/>
          </p:nvPr>
        </p:nvSpPr>
        <p:spPr>
          <a:xfrm>
            <a:off x="1828800" y="228600"/>
            <a:ext cx="8458200" cy="1109134"/>
          </a:xfrm>
        </p:spPr>
        <p:txBody>
          <a:bodyPr/>
          <a:lstStyle/>
          <a:p>
            <a:r>
              <a:rPr lang="en-US" dirty="0"/>
              <a:t>Intermediate Best Practices</a:t>
            </a:r>
          </a:p>
        </p:txBody>
      </p:sp>
      <p:sp>
        <p:nvSpPr>
          <p:cNvPr id="16" name="Content Placeholder 2"/>
          <p:cNvSpPr>
            <a:spLocks noGrp="1"/>
          </p:cNvSpPr>
          <p:nvPr>
            <p:ph idx="1"/>
          </p:nvPr>
        </p:nvSpPr>
        <p:spPr>
          <a:xfrm>
            <a:off x="1785128" y="4005943"/>
            <a:ext cx="8494707" cy="1976676"/>
          </a:xfrm>
        </p:spPr>
        <p:txBody>
          <a:bodyPr>
            <a:normAutofit fontScale="85000" lnSpcReduction="10000"/>
          </a:bodyPr>
          <a:lstStyle/>
          <a:p>
            <a:pPr marL="341313" indent="-341313">
              <a:tabLst>
                <a:tab pos="341313" algn="l"/>
              </a:tabLst>
            </a:pPr>
            <a:r>
              <a:rPr lang="en-US" sz="2400" dirty="0"/>
              <a:t>Use a VPN tunnel to deploy code securely</a:t>
            </a:r>
          </a:p>
          <a:p>
            <a:pPr marL="341313" indent="-341313">
              <a:tabLst>
                <a:tab pos="341313" algn="l"/>
              </a:tabLst>
            </a:pPr>
            <a:r>
              <a:rPr lang="en-US" sz="2400" dirty="0"/>
              <a:t>Use the hardware firewall to filter out unused ports and monitor traffic</a:t>
            </a:r>
          </a:p>
          <a:p>
            <a:pPr marL="341313" indent="-341313">
              <a:tabLst>
                <a:tab pos="341313" algn="l"/>
              </a:tabLst>
            </a:pPr>
            <a:r>
              <a:rPr lang="en-US" sz="2400" dirty="0"/>
              <a:t>Securely access the RIO device from an external network</a:t>
            </a:r>
          </a:p>
          <a:p>
            <a:pPr marL="341313" indent="-341313">
              <a:tabLst>
                <a:tab pos="341313" algn="l"/>
              </a:tabLst>
            </a:pPr>
            <a:r>
              <a:rPr lang="en-US" dirty="0"/>
              <a:t>On NI Linux Real-Time, VPN and Firewall are available on-target</a:t>
            </a:r>
          </a:p>
          <a:p>
            <a:pPr marL="810915" lvl="1" indent="-341313">
              <a:tabLst>
                <a:tab pos="341313" algn="l"/>
              </a:tabLst>
            </a:pPr>
            <a:r>
              <a:rPr lang="en-US" dirty="0" err="1"/>
              <a:t>OpenVPN</a:t>
            </a:r>
            <a:r>
              <a:rPr lang="en-US" dirty="0"/>
              <a:t> for VPN, </a:t>
            </a:r>
            <a:r>
              <a:rPr lang="en-US" dirty="0" err="1"/>
              <a:t>IPTables</a:t>
            </a:r>
            <a:r>
              <a:rPr lang="en-US" dirty="0"/>
              <a:t> for Firewall </a:t>
            </a:r>
            <a:endParaRPr lang="en-US" sz="2000" dirty="0"/>
          </a:p>
        </p:txBody>
      </p:sp>
      <p:sp>
        <p:nvSpPr>
          <p:cNvPr id="48" name="TextBox 47"/>
          <p:cNvSpPr txBox="1"/>
          <p:nvPr/>
        </p:nvSpPr>
        <p:spPr>
          <a:xfrm>
            <a:off x="7671265" y="3378511"/>
            <a:ext cx="583814" cy="369332"/>
          </a:xfrm>
          <a:prstGeom prst="rect">
            <a:avLst/>
          </a:prstGeom>
          <a:noFill/>
        </p:spPr>
        <p:txBody>
          <a:bodyPr wrap="none" rtlCol="0">
            <a:spAutoFit/>
          </a:bodyPr>
          <a:lstStyle/>
          <a:p>
            <a:r>
              <a:rPr lang="en-US" dirty="0"/>
              <a:t>VPN</a:t>
            </a:r>
          </a:p>
        </p:txBody>
      </p:sp>
      <p:cxnSp>
        <p:nvCxnSpPr>
          <p:cNvPr id="49" name="Straight Connector 48"/>
          <p:cNvCxnSpPr/>
          <p:nvPr/>
        </p:nvCxnSpPr>
        <p:spPr bwMode="auto">
          <a:xfrm>
            <a:off x="7538334" y="3367179"/>
            <a:ext cx="850491" cy="0"/>
          </a:xfrm>
          <a:prstGeom prst="line">
            <a:avLst/>
          </a:prstGeom>
          <a:ln>
            <a:solidFill>
              <a:schemeClr val="accent6">
                <a:lumMod val="75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p:cNvCxnSpPr/>
          <p:nvPr/>
        </p:nvCxnSpPr>
        <p:spPr bwMode="auto">
          <a:xfrm>
            <a:off x="7067554" y="2697636"/>
            <a:ext cx="482105" cy="673318"/>
          </a:xfrm>
          <a:prstGeom prst="line">
            <a:avLst/>
          </a:prstGeom>
          <a:ln>
            <a:solidFill>
              <a:schemeClr val="accent6">
                <a:lumMod val="75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 name="Group 28"/>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63" name="Oval 62"/>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31" name="Block Arc 30"/>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61" name="Oval 60"/>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58" name="Oval 5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55" name="Oval 54"/>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54" name="Rectangle 53"/>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cxnSp>
        <p:nvCxnSpPr>
          <p:cNvPr id="32" name="Straight Connector 31"/>
          <p:cNvCxnSpPr/>
          <p:nvPr/>
        </p:nvCxnSpPr>
        <p:spPr bwMode="auto">
          <a:xfrm>
            <a:off x="7067553" y="1746914"/>
            <a:ext cx="0" cy="950723"/>
          </a:xfrm>
          <a:prstGeom prst="line">
            <a:avLst/>
          </a:prstGeom>
          <a:ln>
            <a:solidFill>
              <a:schemeClr val="accent6">
                <a:lumMod val="75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a:off x="7063025" y="1745340"/>
            <a:ext cx="850491" cy="0"/>
          </a:xfrm>
          <a:prstGeom prst="line">
            <a:avLst/>
          </a:prstGeom>
          <a:ln>
            <a:solidFill>
              <a:schemeClr val="accent6">
                <a:lumMod val="75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TextBox 33"/>
          <p:cNvSpPr txBox="1"/>
          <p:nvPr/>
        </p:nvSpPr>
        <p:spPr>
          <a:xfrm>
            <a:off x="7074506" y="1376008"/>
            <a:ext cx="913712" cy="369332"/>
          </a:xfrm>
          <a:prstGeom prst="rect">
            <a:avLst/>
          </a:prstGeom>
          <a:noFill/>
        </p:spPr>
        <p:txBody>
          <a:bodyPr wrap="none" rtlCol="0">
            <a:spAutoFit/>
          </a:bodyPr>
          <a:lstStyle/>
          <a:p>
            <a:r>
              <a:rPr lang="en-US" dirty="0"/>
              <a:t>Firewall</a:t>
            </a:r>
          </a:p>
        </p:txBody>
      </p:sp>
    </p:spTree>
    <p:extLst>
      <p:ext uri="{BB962C8B-B14F-4D97-AF65-F5344CB8AC3E}">
        <p14:creationId xmlns:p14="http://schemas.microsoft.com/office/powerpoint/2010/main" val="3973788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a:t>
            </a:r>
          </a:p>
        </p:txBody>
      </p:sp>
      <p:sp>
        <p:nvSpPr>
          <p:cNvPr id="3" name="Content Placeholder 2"/>
          <p:cNvSpPr>
            <a:spLocks noGrp="1"/>
          </p:cNvSpPr>
          <p:nvPr>
            <p:ph idx="1"/>
          </p:nvPr>
        </p:nvSpPr>
        <p:spPr>
          <a:xfrm>
            <a:off x="1747776" y="1342854"/>
            <a:ext cx="5029199" cy="4686597"/>
          </a:xfrm>
        </p:spPr>
        <p:txBody>
          <a:bodyPr>
            <a:normAutofit/>
          </a:bodyPr>
          <a:lstStyle/>
          <a:p>
            <a:r>
              <a:rPr lang="en-US" sz="2400" dirty="0"/>
              <a:t>Virtual tunnel to securely transfer data over public infrastructure</a:t>
            </a:r>
          </a:p>
          <a:p>
            <a:r>
              <a:rPr lang="en-US" sz="2400" dirty="0"/>
              <a:t>Encapsulated data packets and tunneled interfaces</a:t>
            </a:r>
          </a:p>
          <a:p>
            <a:endParaRPr lang="en-US" sz="2400" dirty="0"/>
          </a:p>
          <a:p>
            <a:r>
              <a:rPr lang="en-US" sz="2400" dirty="0"/>
              <a:t>Remote Access: VPN SW on computers</a:t>
            </a:r>
          </a:p>
          <a:p>
            <a:pPr lvl="1"/>
            <a:r>
              <a:rPr lang="en-US" sz="2000" dirty="0"/>
              <a:t>Works well for smaller scale</a:t>
            </a:r>
          </a:p>
          <a:p>
            <a:r>
              <a:rPr lang="en-US" sz="2400" dirty="0"/>
              <a:t>Site to Site: Connect two LANs</a:t>
            </a:r>
          </a:p>
          <a:p>
            <a:pPr lvl="1"/>
            <a:r>
              <a:rPr lang="en-US" sz="2000" dirty="0"/>
              <a:t>Eliminates the need for custom SW</a:t>
            </a:r>
          </a:p>
        </p:txBody>
      </p:sp>
      <p:pic>
        <p:nvPicPr>
          <p:cNvPr id="1026" name="Picture 2"/>
          <p:cNvPicPr>
            <a:picLocks noChangeAspect="1" noChangeArrowheads="1"/>
          </p:cNvPicPr>
          <p:nvPr/>
        </p:nvPicPr>
        <p:blipFill>
          <a:blip r:embed="rId3" cstate="print"/>
          <a:srcRect/>
          <a:stretch>
            <a:fillRect/>
          </a:stretch>
        </p:blipFill>
        <p:spPr bwMode="auto">
          <a:xfrm>
            <a:off x="7172576" y="1393912"/>
            <a:ext cx="2526612" cy="1754591"/>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7199310" y="3746333"/>
            <a:ext cx="2526612" cy="1754591"/>
          </a:xfrm>
          <a:prstGeom prst="rect">
            <a:avLst/>
          </a:prstGeom>
          <a:noFill/>
          <a:ln w="9525">
            <a:noFill/>
            <a:miter lim="800000"/>
            <a:headEnd/>
            <a:tailEnd/>
          </a:ln>
        </p:spPr>
      </p:pic>
      <p:grpSp>
        <p:nvGrpSpPr>
          <p:cNvPr id="4" name="Group 20"/>
          <p:cNvGrpSpPr/>
          <p:nvPr/>
        </p:nvGrpSpPr>
        <p:grpSpPr>
          <a:xfrm>
            <a:off x="9432476" y="100141"/>
            <a:ext cx="1114961" cy="1293771"/>
            <a:chOff x="7883761" y="485672"/>
            <a:chExt cx="1114961" cy="1293771"/>
          </a:xfrm>
        </p:grpSpPr>
        <p:grpSp>
          <p:nvGrpSpPr>
            <p:cNvPr id="5" name="Group 22"/>
            <p:cNvGrpSpPr/>
            <p:nvPr/>
          </p:nvGrpSpPr>
          <p:grpSpPr>
            <a:xfrm>
              <a:off x="8150474" y="857307"/>
              <a:ext cx="584616" cy="548221"/>
              <a:chOff x="3623428" y="0"/>
              <a:chExt cx="1034737" cy="1034737"/>
            </a:xfrm>
          </p:grpSpPr>
          <p:sp>
            <p:nvSpPr>
              <p:cNvPr id="34" name="Oval 33"/>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3" name="Block Arc 22"/>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 name="Group 13"/>
            <p:cNvGrpSpPr/>
            <p:nvPr/>
          </p:nvGrpSpPr>
          <p:grpSpPr>
            <a:xfrm>
              <a:off x="8255803" y="1430793"/>
              <a:ext cx="369509" cy="348650"/>
              <a:chOff x="3623428" y="0"/>
              <a:chExt cx="1034737" cy="1034737"/>
            </a:xfrm>
            <a:solidFill>
              <a:schemeClr val="accent2"/>
            </a:solidFill>
          </p:grpSpPr>
          <p:sp>
            <p:nvSpPr>
              <p:cNvPr id="32" name="Oval 31"/>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7" name="Group 16"/>
            <p:cNvGrpSpPr/>
            <p:nvPr/>
          </p:nvGrpSpPr>
          <p:grpSpPr>
            <a:xfrm>
              <a:off x="8255307" y="485672"/>
              <a:ext cx="369509" cy="348650"/>
              <a:chOff x="3623428" y="0"/>
              <a:chExt cx="1034737" cy="1034737"/>
            </a:xfrm>
          </p:grpSpPr>
          <p:sp>
            <p:nvSpPr>
              <p:cNvPr id="30" name="Oval 29"/>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28" name="Oval 2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7" name="Rectangle 26"/>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1510155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Routers</a:t>
            </a:r>
          </a:p>
        </p:txBody>
      </p:sp>
      <p:sp>
        <p:nvSpPr>
          <p:cNvPr id="3" name="Content Placeholder 2"/>
          <p:cNvSpPr>
            <a:spLocks noGrp="1"/>
          </p:cNvSpPr>
          <p:nvPr>
            <p:ph idx="1"/>
          </p:nvPr>
        </p:nvSpPr>
        <p:spPr/>
        <p:txBody>
          <a:bodyPr>
            <a:normAutofit fontScale="92500" lnSpcReduction="20000"/>
          </a:bodyPr>
          <a:lstStyle/>
          <a:p>
            <a:r>
              <a:rPr lang="en-US" sz="2400" dirty="0"/>
              <a:t>VPN hardware is </a:t>
            </a:r>
            <a:r>
              <a:rPr lang="en-US" sz="2400" b="1" dirty="0"/>
              <a:t>not created equal</a:t>
            </a:r>
          </a:p>
          <a:p>
            <a:r>
              <a:rPr lang="en-US" sz="2400" dirty="0"/>
              <a:t>Support varying number of VPN tunnels</a:t>
            </a:r>
          </a:p>
          <a:p>
            <a:r>
              <a:rPr lang="en-US" sz="2400" dirty="0"/>
              <a:t>Support varying protocols and functionality</a:t>
            </a:r>
          </a:p>
          <a:p>
            <a:pPr lvl="1"/>
            <a:r>
              <a:rPr lang="en-US" sz="2000" dirty="0"/>
              <a:t>Functionality: Site to Site vs. Remote Access</a:t>
            </a:r>
          </a:p>
          <a:p>
            <a:pPr lvl="1"/>
            <a:r>
              <a:rPr lang="en-US" dirty="0"/>
              <a:t>Protocols: </a:t>
            </a:r>
            <a:r>
              <a:rPr lang="en-US" dirty="0" err="1"/>
              <a:t>IPsec</a:t>
            </a:r>
            <a:r>
              <a:rPr lang="en-US" dirty="0"/>
              <a:t>, </a:t>
            </a:r>
            <a:r>
              <a:rPr lang="en-US" dirty="0" err="1"/>
              <a:t>IPsec</a:t>
            </a:r>
            <a:r>
              <a:rPr lang="en-US" dirty="0"/>
              <a:t> + L2TP, SSL</a:t>
            </a:r>
          </a:p>
          <a:p>
            <a:endParaRPr lang="en-US" dirty="0"/>
          </a:p>
          <a:p>
            <a:endParaRPr lang="en-US" dirty="0"/>
          </a:p>
          <a:p>
            <a:endParaRPr lang="en-US" dirty="0"/>
          </a:p>
          <a:p>
            <a:endParaRPr lang="en-US" dirty="0"/>
          </a:p>
          <a:p>
            <a:r>
              <a:rPr lang="en-US" dirty="0"/>
              <a:t>Setup can vary based on VPN type</a:t>
            </a:r>
          </a:p>
          <a:p>
            <a:r>
              <a:rPr lang="en-US" sz="2400" dirty="0"/>
              <a:t>Get IT/Network Admin assistance</a:t>
            </a:r>
          </a:p>
          <a:p>
            <a:endParaRPr lang="en-US" dirty="0"/>
          </a:p>
          <a:p>
            <a:endParaRPr lang="en-US" dirty="0"/>
          </a:p>
        </p:txBody>
      </p:sp>
      <p:pic>
        <p:nvPicPr>
          <p:cNvPr id="31748" name="Picture 4" descr="https://encrypted-tbn0.google.com/images?q=tbn:ANd9GcStBUocmDa1SX8ueyElptUCON9DB8NIZKDcuZ5QjXsUeh2EZjOI"/>
          <p:cNvPicPr>
            <a:picLocks noChangeAspect="1" noChangeArrowheads="1"/>
          </p:cNvPicPr>
          <p:nvPr/>
        </p:nvPicPr>
        <p:blipFill>
          <a:blip r:embed="rId3" cstate="print"/>
          <a:srcRect/>
          <a:stretch>
            <a:fillRect/>
          </a:stretch>
        </p:blipFill>
        <p:spPr bwMode="auto">
          <a:xfrm>
            <a:off x="2783560" y="3267586"/>
            <a:ext cx="3715396" cy="1637853"/>
          </a:xfrm>
          <a:prstGeom prst="rect">
            <a:avLst/>
          </a:prstGeom>
          <a:noFill/>
        </p:spPr>
      </p:pic>
      <p:grpSp>
        <p:nvGrpSpPr>
          <p:cNvPr id="4" name="Group 5"/>
          <p:cNvGrpSpPr/>
          <p:nvPr/>
        </p:nvGrpSpPr>
        <p:grpSpPr>
          <a:xfrm>
            <a:off x="9432476" y="100141"/>
            <a:ext cx="1114961" cy="1293771"/>
            <a:chOff x="7883761" y="485672"/>
            <a:chExt cx="1114961" cy="1293771"/>
          </a:xfrm>
        </p:grpSpPr>
        <p:grpSp>
          <p:nvGrpSpPr>
            <p:cNvPr id="5" name="Group 22"/>
            <p:cNvGrpSpPr/>
            <p:nvPr/>
          </p:nvGrpSpPr>
          <p:grpSpPr>
            <a:xfrm>
              <a:off x="8150474" y="857307"/>
              <a:ext cx="584616" cy="548221"/>
              <a:chOff x="3623428" y="0"/>
              <a:chExt cx="1034737" cy="1034737"/>
            </a:xfrm>
          </p:grpSpPr>
          <p:sp>
            <p:nvSpPr>
              <p:cNvPr id="19" name="Oval 18"/>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8" name="Block Arc 7"/>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 name="Group 13"/>
            <p:cNvGrpSpPr/>
            <p:nvPr/>
          </p:nvGrpSpPr>
          <p:grpSpPr>
            <a:xfrm>
              <a:off x="8255803" y="1430793"/>
              <a:ext cx="369509" cy="348650"/>
              <a:chOff x="3623428" y="0"/>
              <a:chExt cx="1034737" cy="1034737"/>
            </a:xfrm>
            <a:solidFill>
              <a:schemeClr val="accent2"/>
            </a:solidFill>
          </p:grpSpPr>
          <p:sp>
            <p:nvSpPr>
              <p:cNvPr id="17" name="Oval 16"/>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7" name="Group 16"/>
            <p:cNvGrpSpPr/>
            <p:nvPr/>
          </p:nvGrpSpPr>
          <p:grpSpPr>
            <a:xfrm>
              <a:off x="8255307" y="485672"/>
              <a:ext cx="369509" cy="348650"/>
              <a:chOff x="3623428" y="0"/>
              <a:chExt cx="1034737" cy="1034737"/>
            </a:xfrm>
          </p:grpSpPr>
          <p:sp>
            <p:nvSpPr>
              <p:cNvPr id="15" name="Oval 14"/>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9" name="Group 19"/>
            <p:cNvGrpSpPr/>
            <p:nvPr/>
          </p:nvGrpSpPr>
          <p:grpSpPr>
            <a:xfrm>
              <a:off x="8260747" y="1070085"/>
              <a:ext cx="369509" cy="348650"/>
              <a:chOff x="3623428" y="0"/>
              <a:chExt cx="1034737" cy="1034737"/>
            </a:xfrm>
          </p:grpSpPr>
          <p:sp>
            <p:nvSpPr>
              <p:cNvPr id="13" name="Oval 12"/>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12" name="Rectangle 11"/>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2835444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4" descr="C:\Users\cweltzin.AMER\Desktop\02040802.tif"/>
          <p:cNvPicPr>
            <a:picLocks noChangeAspect="1" noChangeArrowheads="1"/>
          </p:cNvPicPr>
          <p:nvPr/>
        </p:nvPicPr>
        <p:blipFill>
          <a:blip r:embed="rId3" cstate="print"/>
          <a:srcRect l="2443" t="7692"/>
          <a:stretch>
            <a:fillRect/>
          </a:stretch>
        </p:blipFill>
        <p:spPr bwMode="auto">
          <a:xfrm>
            <a:off x="6552585" y="1914487"/>
            <a:ext cx="3708407" cy="1534513"/>
          </a:xfrm>
          <a:prstGeom prst="rect">
            <a:avLst/>
          </a:prstGeom>
          <a:noFill/>
        </p:spPr>
      </p:pic>
      <p:sp>
        <p:nvSpPr>
          <p:cNvPr id="53" name="TextBox 52"/>
          <p:cNvSpPr txBox="1"/>
          <p:nvPr/>
        </p:nvSpPr>
        <p:spPr>
          <a:xfrm>
            <a:off x="4419347" y="3408145"/>
            <a:ext cx="2417990" cy="369332"/>
          </a:xfrm>
          <a:prstGeom prst="rect">
            <a:avLst/>
          </a:prstGeom>
          <a:noFill/>
        </p:spPr>
        <p:txBody>
          <a:bodyPr wrap="square" rtlCol="0">
            <a:spAutoFit/>
          </a:bodyPr>
          <a:lstStyle/>
          <a:p>
            <a:r>
              <a:rPr lang="en-US" dirty="0"/>
              <a:t>Signed SSL Certs</a:t>
            </a:r>
          </a:p>
        </p:txBody>
      </p:sp>
      <p:sp>
        <p:nvSpPr>
          <p:cNvPr id="2" name="Title 1"/>
          <p:cNvSpPr>
            <a:spLocks noGrp="1"/>
          </p:cNvSpPr>
          <p:nvPr>
            <p:ph type="title"/>
          </p:nvPr>
        </p:nvSpPr>
        <p:spPr>
          <a:xfrm>
            <a:off x="1828800" y="228600"/>
            <a:ext cx="8458200" cy="1109134"/>
          </a:xfrm>
        </p:spPr>
        <p:txBody>
          <a:bodyPr/>
          <a:lstStyle/>
          <a:p>
            <a:r>
              <a:rPr lang="en-US" dirty="0"/>
              <a:t>SSL Certificates</a:t>
            </a:r>
          </a:p>
        </p:txBody>
      </p:sp>
      <p:sp>
        <p:nvSpPr>
          <p:cNvPr id="16" name="Content Placeholder 2"/>
          <p:cNvSpPr>
            <a:spLocks noGrp="1"/>
          </p:cNvSpPr>
          <p:nvPr>
            <p:ph idx="1"/>
          </p:nvPr>
        </p:nvSpPr>
        <p:spPr>
          <a:xfrm>
            <a:off x="1760414" y="4032238"/>
            <a:ext cx="8494707" cy="1976676"/>
          </a:xfrm>
        </p:spPr>
        <p:txBody>
          <a:bodyPr/>
          <a:lstStyle/>
          <a:p>
            <a:pPr marL="341313" indent="-341313">
              <a:tabLst>
                <a:tab pos="341313" algn="l"/>
              </a:tabLst>
            </a:pPr>
            <a:r>
              <a:rPr lang="en-US" sz="2400" dirty="0"/>
              <a:t>Don’t rely on the default (self-signed) certificate</a:t>
            </a:r>
          </a:p>
          <a:p>
            <a:pPr marL="341313" indent="-341313">
              <a:tabLst>
                <a:tab pos="341313" algn="l"/>
              </a:tabLst>
            </a:pPr>
            <a:r>
              <a:rPr lang="en-US" dirty="0"/>
              <a:t>Use a signed certificate from a Certificate Authority</a:t>
            </a:r>
          </a:p>
          <a:p>
            <a:pPr marL="341313" indent="-341313">
              <a:tabLst>
                <a:tab pos="341313" algn="l"/>
              </a:tabLst>
            </a:pPr>
            <a:endParaRPr lang="en-US" sz="2400" dirty="0"/>
          </a:p>
          <a:p>
            <a:pPr marL="341313" indent="-341313">
              <a:tabLst>
                <a:tab pos="341313" algn="l"/>
              </a:tabLst>
            </a:pPr>
            <a:endParaRPr lang="en-US" sz="2400" dirty="0"/>
          </a:p>
        </p:txBody>
      </p:sp>
      <p:cxnSp>
        <p:nvCxnSpPr>
          <p:cNvPr id="127" name="Straight Connector 126"/>
          <p:cNvCxnSpPr/>
          <p:nvPr/>
        </p:nvCxnSpPr>
        <p:spPr bwMode="auto">
          <a:xfrm flipV="1">
            <a:off x="6670061" y="2697635"/>
            <a:ext cx="667817" cy="68664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50" name="Picture 49"/>
          <p:cNvPicPr>
            <a:picLocks noChangeAspect="1" noChangeArrowheads="1"/>
          </p:cNvPicPr>
          <p:nvPr/>
        </p:nvPicPr>
        <p:blipFill>
          <a:blip r:embed="rId4" cstate="print">
            <a:lum bright="10000"/>
          </a:blip>
          <a:srcRect l="27070" r="27070"/>
          <a:stretch>
            <a:fillRect/>
          </a:stretch>
        </p:blipFill>
        <p:spPr bwMode="auto">
          <a:xfrm rot="16200000">
            <a:off x="2971479" y="1402403"/>
            <a:ext cx="1184757" cy="2583428"/>
          </a:xfrm>
          <a:prstGeom prst="rect">
            <a:avLst/>
          </a:prstGeom>
          <a:noFill/>
          <a:ln w="9525">
            <a:noFill/>
            <a:miter lim="800000"/>
            <a:headEnd/>
            <a:tailEnd/>
          </a:ln>
          <a:effectLst/>
        </p:spPr>
      </p:pic>
      <p:cxnSp>
        <p:nvCxnSpPr>
          <p:cNvPr id="125" name="Straight Connector 124"/>
          <p:cNvCxnSpPr/>
          <p:nvPr/>
        </p:nvCxnSpPr>
        <p:spPr bwMode="auto">
          <a:xfrm flipV="1">
            <a:off x="4400164" y="3379304"/>
            <a:ext cx="2269894" cy="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18" name="Straight Connector 117"/>
          <p:cNvCxnSpPr/>
          <p:nvPr/>
        </p:nvCxnSpPr>
        <p:spPr bwMode="auto">
          <a:xfrm flipH="1" flipV="1">
            <a:off x="3609793" y="2697635"/>
            <a:ext cx="790373" cy="68167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 name="Group 69"/>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84" name="Oval 83"/>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72" name="Block Arc 71"/>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82" name="Oval 81"/>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80" name="Oval 79"/>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1"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78" name="Oval 7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9"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76" name="Rectangle 75"/>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1281021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4" descr="C:\Users\cweltzin.AMER\Desktop\02040802.tif"/>
          <p:cNvPicPr>
            <a:picLocks noChangeAspect="1" noChangeArrowheads="1"/>
          </p:cNvPicPr>
          <p:nvPr/>
        </p:nvPicPr>
        <p:blipFill>
          <a:blip r:embed="rId3" cstate="print"/>
          <a:srcRect l="2443" t="7692"/>
          <a:stretch>
            <a:fillRect/>
          </a:stretch>
        </p:blipFill>
        <p:spPr bwMode="auto">
          <a:xfrm>
            <a:off x="5486401" y="2133601"/>
            <a:ext cx="3708407" cy="1534513"/>
          </a:xfrm>
          <a:prstGeom prst="rect">
            <a:avLst/>
          </a:prstGeom>
          <a:noFill/>
        </p:spPr>
      </p:pic>
      <p:sp>
        <p:nvSpPr>
          <p:cNvPr id="2" name="Title 1"/>
          <p:cNvSpPr>
            <a:spLocks noGrp="1"/>
          </p:cNvSpPr>
          <p:nvPr>
            <p:ph type="title"/>
          </p:nvPr>
        </p:nvSpPr>
        <p:spPr>
          <a:xfrm>
            <a:off x="1828800" y="228600"/>
            <a:ext cx="8458200" cy="1109134"/>
          </a:xfrm>
        </p:spPr>
        <p:txBody>
          <a:bodyPr/>
          <a:lstStyle/>
          <a:p>
            <a:r>
              <a:rPr lang="en-US" dirty="0"/>
              <a:t>Scan Mode</a:t>
            </a:r>
          </a:p>
        </p:txBody>
      </p:sp>
      <p:sp>
        <p:nvSpPr>
          <p:cNvPr id="16" name="Content Placeholder 2"/>
          <p:cNvSpPr>
            <a:spLocks noGrp="1"/>
          </p:cNvSpPr>
          <p:nvPr>
            <p:ph idx="1"/>
          </p:nvPr>
        </p:nvSpPr>
        <p:spPr>
          <a:xfrm>
            <a:off x="1760414" y="4032238"/>
            <a:ext cx="8494707" cy="1976676"/>
          </a:xfrm>
        </p:spPr>
        <p:txBody>
          <a:bodyPr/>
          <a:lstStyle/>
          <a:p>
            <a:pPr marL="341313" indent="-341313">
              <a:tabLst>
                <a:tab pos="341313" algn="l"/>
              </a:tabLst>
            </a:pPr>
            <a:r>
              <a:rPr lang="en-US" dirty="0"/>
              <a:t>Caution: Scan mode by default enables access to I/O data through Network Published Shared Variables</a:t>
            </a:r>
          </a:p>
          <a:p>
            <a:pPr marL="341313" indent="-341313">
              <a:tabLst>
                <a:tab pos="341313" algn="l"/>
              </a:tabLst>
            </a:pPr>
            <a:r>
              <a:rPr lang="en-US" dirty="0"/>
              <a:t>Can turn off network publishing of scan mode I/O</a:t>
            </a:r>
          </a:p>
          <a:p>
            <a:pPr marL="341313" indent="-341313">
              <a:tabLst>
                <a:tab pos="341313" algn="l"/>
              </a:tabLst>
            </a:pPr>
            <a:endParaRPr lang="en-US" sz="2400" dirty="0"/>
          </a:p>
          <a:p>
            <a:pPr marL="341313" indent="-341313">
              <a:tabLst>
                <a:tab pos="341313" algn="l"/>
              </a:tabLst>
            </a:pPr>
            <a:endParaRPr lang="en-US" sz="2400" dirty="0"/>
          </a:p>
        </p:txBody>
      </p:sp>
      <p:grpSp>
        <p:nvGrpSpPr>
          <p:cNvPr id="3" name="Group 69"/>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84" name="Oval 83"/>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72" name="Block Arc 71"/>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82" name="Oval 81"/>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80" name="Oval 79"/>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1"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78" name="Oval 7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9"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76" name="Rectangle 75"/>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
        <p:nvSpPr>
          <p:cNvPr id="25" name="TextBox 24"/>
          <p:cNvSpPr txBox="1"/>
          <p:nvPr/>
        </p:nvSpPr>
        <p:spPr>
          <a:xfrm>
            <a:off x="3505200" y="1600200"/>
            <a:ext cx="2417990" cy="369332"/>
          </a:xfrm>
          <a:prstGeom prst="rect">
            <a:avLst/>
          </a:prstGeom>
          <a:noFill/>
        </p:spPr>
        <p:txBody>
          <a:bodyPr wrap="square" rtlCol="0">
            <a:spAutoFit/>
          </a:bodyPr>
          <a:lstStyle/>
          <a:p>
            <a:r>
              <a:rPr lang="en-US" dirty="0"/>
              <a:t>Avoid Scan Mode</a:t>
            </a:r>
          </a:p>
        </p:txBody>
      </p:sp>
      <p:cxnSp>
        <p:nvCxnSpPr>
          <p:cNvPr id="26" name="Straight Connector 25"/>
          <p:cNvCxnSpPr/>
          <p:nvPr/>
        </p:nvCxnSpPr>
        <p:spPr bwMode="auto">
          <a:xfrm>
            <a:off x="5771154" y="1931300"/>
            <a:ext cx="746269" cy="969557"/>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7" name="Straight Connector 26"/>
          <p:cNvCxnSpPr/>
          <p:nvPr/>
        </p:nvCxnSpPr>
        <p:spPr bwMode="auto">
          <a:xfrm flipV="1">
            <a:off x="3501259" y="1919489"/>
            <a:ext cx="2269894" cy="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806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 Extreme Security Considerations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690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descr="C:\Users\cweltzin.AMER\Desktop\02040802.tif"/>
          <p:cNvPicPr>
            <a:picLocks noChangeAspect="1" noChangeArrowheads="1"/>
          </p:cNvPicPr>
          <p:nvPr/>
        </p:nvPicPr>
        <p:blipFill>
          <a:blip r:embed="rId3" cstate="print"/>
          <a:srcRect l="2443" t="7692"/>
          <a:stretch>
            <a:fillRect/>
          </a:stretch>
        </p:blipFill>
        <p:spPr bwMode="auto">
          <a:xfrm>
            <a:off x="6552585" y="1914487"/>
            <a:ext cx="3708407" cy="1534513"/>
          </a:xfrm>
          <a:prstGeom prst="rect">
            <a:avLst/>
          </a:prstGeom>
          <a:noFill/>
        </p:spPr>
      </p:pic>
      <p:pic>
        <p:nvPicPr>
          <p:cNvPr id="52" name="Picture 51"/>
          <p:cNvPicPr>
            <a:picLocks noChangeAspect="1" noChangeArrowheads="1"/>
          </p:cNvPicPr>
          <p:nvPr/>
        </p:nvPicPr>
        <p:blipFill>
          <a:blip r:embed="rId4" cstate="print">
            <a:lum bright="10000"/>
          </a:blip>
          <a:srcRect l="27070" r="27070"/>
          <a:stretch>
            <a:fillRect/>
          </a:stretch>
        </p:blipFill>
        <p:spPr bwMode="auto">
          <a:xfrm rot="16200000">
            <a:off x="2971479" y="1402403"/>
            <a:ext cx="1184757" cy="2583428"/>
          </a:xfrm>
          <a:prstGeom prst="rect">
            <a:avLst/>
          </a:prstGeom>
          <a:noFill/>
          <a:ln w="9525">
            <a:noFill/>
            <a:miter lim="800000"/>
            <a:headEnd/>
            <a:tailEnd/>
          </a:ln>
          <a:effectLst/>
        </p:spPr>
      </p:pic>
      <p:sp>
        <p:nvSpPr>
          <p:cNvPr id="2" name="Title 1"/>
          <p:cNvSpPr>
            <a:spLocks noGrp="1"/>
          </p:cNvSpPr>
          <p:nvPr>
            <p:ph type="title"/>
          </p:nvPr>
        </p:nvSpPr>
        <p:spPr>
          <a:xfrm>
            <a:off x="1828800" y="228600"/>
            <a:ext cx="8458200" cy="1109134"/>
          </a:xfrm>
        </p:spPr>
        <p:txBody>
          <a:bodyPr/>
          <a:lstStyle/>
          <a:p>
            <a:r>
              <a:rPr lang="en-US" dirty="0"/>
              <a:t>Application </a:t>
            </a:r>
            <a:r>
              <a:rPr lang="en-US" dirty="0" err="1"/>
              <a:t>Whitelisting</a:t>
            </a:r>
            <a:endParaRPr lang="en-US" dirty="0"/>
          </a:p>
        </p:txBody>
      </p:sp>
      <p:sp>
        <p:nvSpPr>
          <p:cNvPr id="16" name="Content Placeholder 2"/>
          <p:cNvSpPr>
            <a:spLocks noGrp="1"/>
          </p:cNvSpPr>
          <p:nvPr>
            <p:ph idx="1"/>
          </p:nvPr>
        </p:nvSpPr>
        <p:spPr>
          <a:xfrm>
            <a:off x="1925023" y="4296811"/>
            <a:ext cx="8361977" cy="1976676"/>
          </a:xfrm>
        </p:spPr>
        <p:txBody>
          <a:bodyPr/>
          <a:lstStyle/>
          <a:p>
            <a:pPr marL="341313" indent="-341313">
              <a:tabLst>
                <a:tab pos="341313" algn="l"/>
              </a:tabLst>
            </a:pPr>
            <a:r>
              <a:rPr lang="en-US" sz="2400" dirty="0"/>
              <a:t>Software checking: compute and verify checksums on key system files on the real-time system</a:t>
            </a:r>
          </a:p>
          <a:p>
            <a:pPr marL="341313" indent="-341313">
              <a:tabLst>
                <a:tab pos="341313" algn="l"/>
              </a:tabLst>
            </a:pPr>
            <a:r>
              <a:rPr lang="en-US" sz="2400" dirty="0"/>
              <a:t>Employ application whitelisting on the host pc</a:t>
            </a:r>
          </a:p>
        </p:txBody>
      </p:sp>
      <p:cxnSp>
        <p:nvCxnSpPr>
          <p:cNvPr id="145" name="Straight Connector 144"/>
          <p:cNvCxnSpPr/>
          <p:nvPr/>
        </p:nvCxnSpPr>
        <p:spPr bwMode="auto">
          <a:xfrm rot="5400000" flipH="1" flipV="1">
            <a:off x="3093470" y="2821694"/>
            <a:ext cx="695296" cy="425966"/>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bwMode="auto">
          <a:xfrm flipV="1">
            <a:off x="1828801" y="3382325"/>
            <a:ext cx="1399333" cy="1"/>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66" name="TextBox 65"/>
          <p:cNvSpPr txBox="1"/>
          <p:nvPr/>
        </p:nvSpPr>
        <p:spPr>
          <a:xfrm>
            <a:off x="1788308" y="3373779"/>
            <a:ext cx="1308115" cy="369332"/>
          </a:xfrm>
          <a:prstGeom prst="rect">
            <a:avLst/>
          </a:prstGeom>
          <a:noFill/>
        </p:spPr>
        <p:txBody>
          <a:bodyPr wrap="none" rtlCol="0">
            <a:spAutoFit/>
          </a:bodyPr>
          <a:lstStyle/>
          <a:p>
            <a:r>
              <a:rPr lang="en-US" dirty="0"/>
              <a:t>Whitelisting</a:t>
            </a:r>
          </a:p>
        </p:txBody>
      </p:sp>
      <p:cxnSp>
        <p:nvCxnSpPr>
          <p:cNvPr id="75" name="Straight Connector 74"/>
          <p:cNvCxnSpPr/>
          <p:nvPr/>
        </p:nvCxnSpPr>
        <p:spPr bwMode="auto">
          <a:xfrm rot="5400000" flipH="1" flipV="1">
            <a:off x="7195439" y="1946958"/>
            <a:ext cx="873402" cy="606742"/>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8" name="Straight Connector 77"/>
          <p:cNvCxnSpPr/>
          <p:nvPr/>
        </p:nvCxnSpPr>
        <p:spPr bwMode="auto">
          <a:xfrm flipV="1">
            <a:off x="7923070" y="1813628"/>
            <a:ext cx="1670323" cy="2"/>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81" name="TextBox 80"/>
          <p:cNvSpPr txBox="1"/>
          <p:nvPr/>
        </p:nvSpPr>
        <p:spPr>
          <a:xfrm>
            <a:off x="7923069" y="1444296"/>
            <a:ext cx="1924758" cy="369332"/>
          </a:xfrm>
          <a:prstGeom prst="rect">
            <a:avLst/>
          </a:prstGeom>
          <a:noFill/>
        </p:spPr>
        <p:txBody>
          <a:bodyPr wrap="none" rtlCol="0">
            <a:spAutoFit/>
          </a:bodyPr>
          <a:lstStyle/>
          <a:p>
            <a:r>
              <a:rPr lang="en-US" dirty="0"/>
              <a:t>Software Checking</a:t>
            </a:r>
          </a:p>
        </p:txBody>
      </p:sp>
      <p:grpSp>
        <p:nvGrpSpPr>
          <p:cNvPr id="3" name="Group 27"/>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41" name="Oval 40"/>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30" name="Block Arc 29"/>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39" name="Oval 38"/>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37" name="Oval 36"/>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35" name="Oval 34"/>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34" name="Rectangle 33"/>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185587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51665"/>
            <a:ext cx="8458200" cy="1143000"/>
          </a:xfrm>
        </p:spPr>
        <p:txBody>
          <a:bodyPr>
            <a:normAutofit fontScale="90000"/>
          </a:bodyPr>
          <a:lstStyle/>
          <a:p>
            <a:pPr algn="ctr"/>
            <a:r>
              <a:rPr lang="en-US" dirty="0"/>
              <a:t>Q: How much time should be invested in security?</a:t>
            </a:r>
          </a:p>
        </p:txBody>
      </p:sp>
    </p:spTree>
    <p:extLst>
      <p:ext uri="{BB962C8B-B14F-4D97-AF65-F5344CB8AC3E}">
        <p14:creationId xmlns:p14="http://schemas.microsoft.com/office/powerpoint/2010/main" val="21307283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Whitelisting</a:t>
            </a:r>
          </a:p>
        </p:txBody>
      </p:sp>
      <p:sp>
        <p:nvSpPr>
          <p:cNvPr id="3" name="Content Placeholder 2"/>
          <p:cNvSpPr>
            <a:spLocks noGrp="1"/>
          </p:cNvSpPr>
          <p:nvPr>
            <p:ph idx="1"/>
          </p:nvPr>
        </p:nvSpPr>
        <p:spPr>
          <a:xfrm>
            <a:off x="1666754" y="1741502"/>
            <a:ext cx="3991759" cy="4191000"/>
          </a:xfrm>
        </p:spPr>
        <p:txBody>
          <a:bodyPr/>
          <a:lstStyle/>
          <a:p>
            <a:r>
              <a:rPr lang="en-US" sz="2400" dirty="0"/>
              <a:t>Compute and store  checksum in a known good state</a:t>
            </a:r>
          </a:p>
          <a:p>
            <a:r>
              <a:rPr lang="en-US" sz="2400" dirty="0"/>
              <a:t>Compare checksum against table</a:t>
            </a:r>
          </a:p>
          <a:p>
            <a:r>
              <a:rPr lang="en-US" sz="2400" dirty="0"/>
              <a:t>Solutions:</a:t>
            </a:r>
          </a:p>
          <a:p>
            <a:pPr lvl="1"/>
            <a:r>
              <a:rPr lang="en-US" sz="2000" dirty="0" err="1"/>
              <a:t>CoreTrace</a:t>
            </a:r>
            <a:r>
              <a:rPr lang="en-US" sz="2000" dirty="0"/>
              <a:t> Bouncer</a:t>
            </a:r>
          </a:p>
          <a:p>
            <a:pPr lvl="1"/>
            <a:r>
              <a:rPr lang="en-US" sz="2000" dirty="0"/>
              <a:t>McAfee Application Control</a:t>
            </a:r>
          </a:p>
          <a:p>
            <a:pPr lvl="1"/>
            <a:r>
              <a:rPr lang="en-US" sz="2000" dirty="0"/>
              <a:t>Bit9 Parity Suite</a:t>
            </a:r>
          </a:p>
          <a:p>
            <a:pPr lvl="1"/>
            <a:r>
              <a:rPr lang="en-US" sz="2000" dirty="0"/>
              <a:t>Microsoft </a:t>
            </a:r>
            <a:r>
              <a:rPr lang="en-US" sz="2000" dirty="0" err="1"/>
              <a:t>AppLocker</a:t>
            </a:r>
            <a:endParaRPr lang="en-US" sz="2000" dirty="0"/>
          </a:p>
        </p:txBody>
      </p:sp>
      <p:pic>
        <p:nvPicPr>
          <p:cNvPr id="3074" name="Picture 2"/>
          <p:cNvPicPr>
            <a:picLocks noChangeAspect="1" noChangeArrowheads="1"/>
          </p:cNvPicPr>
          <p:nvPr/>
        </p:nvPicPr>
        <p:blipFill>
          <a:blip r:embed="rId3" cstate="print"/>
          <a:srcRect/>
          <a:stretch>
            <a:fillRect/>
          </a:stretch>
        </p:blipFill>
        <p:spPr bwMode="auto">
          <a:xfrm>
            <a:off x="5658513" y="1938272"/>
            <a:ext cx="4817165" cy="3598761"/>
          </a:xfrm>
          <a:prstGeom prst="rect">
            <a:avLst/>
          </a:prstGeom>
          <a:noFill/>
          <a:ln w="9525">
            <a:noFill/>
            <a:miter lim="800000"/>
            <a:headEnd/>
            <a:tailEnd/>
          </a:ln>
        </p:spPr>
      </p:pic>
      <p:grpSp>
        <p:nvGrpSpPr>
          <p:cNvPr id="4" name="Group 19"/>
          <p:cNvGrpSpPr/>
          <p:nvPr/>
        </p:nvGrpSpPr>
        <p:grpSpPr>
          <a:xfrm>
            <a:off x="9432476" y="100141"/>
            <a:ext cx="1114961" cy="1293771"/>
            <a:chOff x="7883761" y="485672"/>
            <a:chExt cx="1114961" cy="1293771"/>
          </a:xfrm>
        </p:grpSpPr>
        <p:grpSp>
          <p:nvGrpSpPr>
            <p:cNvPr id="5" name="Group 22"/>
            <p:cNvGrpSpPr/>
            <p:nvPr/>
          </p:nvGrpSpPr>
          <p:grpSpPr>
            <a:xfrm>
              <a:off x="8150474" y="857307"/>
              <a:ext cx="584616" cy="548221"/>
              <a:chOff x="3623428" y="0"/>
              <a:chExt cx="1034737" cy="1034737"/>
            </a:xfrm>
          </p:grpSpPr>
          <p:sp>
            <p:nvSpPr>
              <p:cNvPr id="33" name="Oval 32"/>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2" name="Block Arc 21"/>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 name="Group 13"/>
            <p:cNvGrpSpPr/>
            <p:nvPr/>
          </p:nvGrpSpPr>
          <p:grpSpPr>
            <a:xfrm>
              <a:off x="8255803" y="1430793"/>
              <a:ext cx="369509" cy="348650"/>
              <a:chOff x="3623428" y="0"/>
              <a:chExt cx="1034737" cy="1034737"/>
            </a:xfrm>
            <a:solidFill>
              <a:schemeClr val="accent2"/>
            </a:solidFill>
          </p:grpSpPr>
          <p:sp>
            <p:nvSpPr>
              <p:cNvPr id="31" name="Oval 30"/>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7" name="Group 16"/>
            <p:cNvGrpSpPr/>
            <p:nvPr/>
          </p:nvGrpSpPr>
          <p:grpSpPr>
            <a:xfrm>
              <a:off x="8255307" y="485672"/>
              <a:ext cx="369509" cy="348650"/>
              <a:chOff x="3623428" y="0"/>
              <a:chExt cx="1034737" cy="1034737"/>
            </a:xfrm>
          </p:grpSpPr>
          <p:sp>
            <p:nvSpPr>
              <p:cNvPr id="29" name="Oval 28"/>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27" name="Oval 26"/>
              <p:cNvSpPr/>
              <p:nvPr/>
            </p:nvSpPr>
            <p:spPr>
              <a:xfrm>
                <a:off x="3623428" y="0"/>
                <a:ext cx="1034737" cy="1034737"/>
              </a:xfrm>
              <a:prstGeom prst="ellipse">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6" name="Rectangle 25"/>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3641420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Checking</a:t>
            </a:r>
          </a:p>
        </p:txBody>
      </p:sp>
      <p:sp>
        <p:nvSpPr>
          <p:cNvPr id="3" name="Content Placeholder 2"/>
          <p:cNvSpPr>
            <a:spLocks noGrp="1"/>
          </p:cNvSpPr>
          <p:nvPr>
            <p:ph idx="1"/>
          </p:nvPr>
        </p:nvSpPr>
        <p:spPr>
          <a:xfrm>
            <a:off x="1782500" y="1393911"/>
            <a:ext cx="7916688" cy="4577664"/>
          </a:xfrm>
        </p:spPr>
        <p:txBody>
          <a:bodyPr/>
          <a:lstStyle/>
          <a:p>
            <a:r>
              <a:rPr lang="en-US" dirty="0"/>
              <a:t>Requires a manual implementation </a:t>
            </a:r>
            <a:r>
              <a:rPr lang="en-US" sz="2400" dirty="0"/>
              <a:t>on RT</a:t>
            </a:r>
          </a:p>
          <a:p>
            <a:endParaRPr lang="en-US" sz="2400" dirty="0"/>
          </a:p>
          <a:p>
            <a:r>
              <a:rPr lang="en-US" sz="2400" dirty="0"/>
              <a:t>During initialization of RT application, compute checksum on key system files</a:t>
            </a:r>
          </a:p>
          <a:p>
            <a:pPr lvl="1"/>
            <a:r>
              <a:rPr lang="en-US" sz="2000" dirty="0"/>
              <a:t>ni-rt.ini</a:t>
            </a:r>
          </a:p>
          <a:p>
            <a:endParaRPr lang="en-US" sz="2400" dirty="0"/>
          </a:p>
          <a:p>
            <a:r>
              <a:rPr lang="en-US" sz="2400" dirty="0"/>
              <a:t>Pass checksum to host or check against stored values on RT or USB</a:t>
            </a:r>
          </a:p>
        </p:txBody>
      </p:sp>
      <p:grpSp>
        <p:nvGrpSpPr>
          <p:cNvPr id="4" name="Group 18"/>
          <p:cNvGrpSpPr/>
          <p:nvPr/>
        </p:nvGrpSpPr>
        <p:grpSpPr>
          <a:xfrm>
            <a:off x="9432476" y="100141"/>
            <a:ext cx="1114961" cy="1293771"/>
            <a:chOff x="7883761" y="485672"/>
            <a:chExt cx="1114961" cy="1293771"/>
          </a:xfrm>
        </p:grpSpPr>
        <p:grpSp>
          <p:nvGrpSpPr>
            <p:cNvPr id="5" name="Group 22"/>
            <p:cNvGrpSpPr/>
            <p:nvPr/>
          </p:nvGrpSpPr>
          <p:grpSpPr>
            <a:xfrm>
              <a:off x="8150474" y="857307"/>
              <a:ext cx="584616" cy="548221"/>
              <a:chOff x="3623428" y="0"/>
              <a:chExt cx="1034737" cy="1034737"/>
            </a:xfrm>
          </p:grpSpPr>
          <p:sp>
            <p:nvSpPr>
              <p:cNvPr id="32" name="Oval 31"/>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21" name="Block Arc 20"/>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6" name="Group 13"/>
            <p:cNvGrpSpPr/>
            <p:nvPr/>
          </p:nvGrpSpPr>
          <p:grpSpPr>
            <a:xfrm>
              <a:off x="8255803" y="1430793"/>
              <a:ext cx="369509" cy="348650"/>
              <a:chOff x="3623428" y="0"/>
              <a:chExt cx="1034737" cy="1034737"/>
            </a:xfrm>
            <a:solidFill>
              <a:schemeClr val="accent2"/>
            </a:solidFill>
          </p:grpSpPr>
          <p:sp>
            <p:nvSpPr>
              <p:cNvPr id="30" name="Oval 29"/>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7" name="Group 16"/>
            <p:cNvGrpSpPr/>
            <p:nvPr/>
          </p:nvGrpSpPr>
          <p:grpSpPr>
            <a:xfrm>
              <a:off x="8255307" y="485672"/>
              <a:ext cx="369509" cy="348650"/>
              <a:chOff x="3623428" y="0"/>
              <a:chExt cx="1034737" cy="1034737"/>
            </a:xfrm>
          </p:grpSpPr>
          <p:sp>
            <p:nvSpPr>
              <p:cNvPr id="28" name="Oval 27"/>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8" name="Group 19"/>
            <p:cNvGrpSpPr/>
            <p:nvPr/>
          </p:nvGrpSpPr>
          <p:grpSpPr>
            <a:xfrm>
              <a:off x="8260747" y="1070085"/>
              <a:ext cx="369509" cy="348650"/>
              <a:chOff x="3623428" y="0"/>
              <a:chExt cx="1034737" cy="1034737"/>
            </a:xfrm>
          </p:grpSpPr>
          <p:sp>
            <p:nvSpPr>
              <p:cNvPr id="26" name="Oval 25"/>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25" name="Rectangle 24"/>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3202012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C:\Users\cweltzin.AMER\Desktop\02040802.tif"/>
          <p:cNvPicPr>
            <a:picLocks noChangeAspect="1" noChangeArrowheads="1"/>
          </p:cNvPicPr>
          <p:nvPr/>
        </p:nvPicPr>
        <p:blipFill>
          <a:blip r:embed="rId3" cstate="print"/>
          <a:srcRect l="2443" t="7692"/>
          <a:stretch>
            <a:fillRect/>
          </a:stretch>
        </p:blipFill>
        <p:spPr bwMode="auto">
          <a:xfrm>
            <a:off x="6001053" y="1958029"/>
            <a:ext cx="3708407" cy="1534513"/>
          </a:xfrm>
          <a:prstGeom prst="rect">
            <a:avLst/>
          </a:prstGeom>
          <a:noFill/>
        </p:spPr>
      </p:pic>
      <p:sp>
        <p:nvSpPr>
          <p:cNvPr id="71" name="TextBox 70"/>
          <p:cNvSpPr txBox="1"/>
          <p:nvPr/>
        </p:nvSpPr>
        <p:spPr>
          <a:xfrm>
            <a:off x="7450181" y="3413482"/>
            <a:ext cx="2003369" cy="369332"/>
          </a:xfrm>
          <a:prstGeom prst="rect">
            <a:avLst/>
          </a:prstGeom>
          <a:noFill/>
        </p:spPr>
        <p:txBody>
          <a:bodyPr wrap="none" rtlCol="0">
            <a:spAutoFit/>
          </a:bodyPr>
          <a:lstStyle/>
          <a:p>
            <a:r>
              <a:rPr lang="en-US" dirty="0"/>
              <a:t>Hardware Checking</a:t>
            </a:r>
          </a:p>
        </p:txBody>
      </p:sp>
      <p:sp>
        <p:nvSpPr>
          <p:cNvPr id="2" name="Title 1"/>
          <p:cNvSpPr>
            <a:spLocks noGrp="1"/>
          </p:cNvSpPr>
          <p:nvPr>
            <p:ph type="title"/>
          </p:nvPr>
        </p:nvSpPr>
        <p:spPr>
          <a:xfrm>
            <a:off x="1828800" y="228600"/>
            <a:ext cx="8458200" cy="1109134"/>
          </a:xfrm>
        </p:spPr>
        <p:txBody>
          <a:bodyPr/>
          <a:lstStyle/>
          <a:p>
            <a:r>
              <a:rPr lang="en-US" dirty="0"/>
              <a:t>Hardware Checking</a:t>
            </a:r>
          </a:p>
        </p:txBody>
      </p:sp>
      <p:sp>
        <p:nvSpPr>
          <p:cNvPr id="16" name="Content Placeholder 2"/>
          <p:cNvSpPr>
            <a:spLocks noGrp="1"/>
          </p:cNvSpPr>
          <p:nvPr>
            <p:ph idx="1"/>
          </p:nvPr>
        </p:nvSpPr>
        <p:spPr>
          <a:xfrm>
            <a:off x="1828801" y="4039565"/>
            <a:ext cx="8361977" cy="1976676"/>
          </a:xfrm>
        </p:spPr>
        <p:txBody>
          <a:bodyPr>
            <a:normAutofit/>
          </a:bodyPr>
          <a:lstStyle/>
          <a:p>
            <a:pPr marL="341313" indent="-341313">
              <a:tabLst>
                <a:tab pos="341313" algn="l"/>
              </a:tabLst>
            </a:pPr>
            <a:r>
              <a:rPr lang="en-US" sz="2400" dirty="0"/>
              <a:t>Hardware Checking:</a:t>
            </a:r>
          </a:p>
          <a:p>
            <a:pPr marL="741363" lvl="1" indent="-341313">
              <a:tabLst>
                <a:tab pos="341313" algn="l"/>
              </a:tabLst>
            </a:pPr>
            <a:r>
              <a:rPr lang="en-US" sz="2000" dirty="0"/>
              <a:t>On RT, check for an encrypted USB or Serial dongle</a:t>
            </a:r>
          </a:p>
          <a:p>
            <a:pPr marL="741363" lvl="1" indent="-341313">
              <a:tabLst>
                <a:tab pos="341313" algn="l"/>
              </a:tabLst>
            </a:pPr>
            <a:r>
              <a:rPr lang="en-US" sz="2000" dirty="0"/>
              <a:t>On FPGA, check for specific signals</a:t>
            </a:r>
          </a:p>
          <a:p>
            <a:pPr marL="271761" indent="-341313">
              <a:tabLst>
                <a:tab pos="341313" algn="l"/>
              </a:tabLst>
            </a:pPr>
            <a:r>
              <a:rPr lang="en-US" dirty="0"/>
              <a:t>Good for IP protection</a:t>
            </a:r>
            <a:endParaRPr lang="en-US" sz="2400" dirty="0"/>
          </a:p>
          <a:p>
            <a:pPr marL="341313" indent="-341313">
              <a:tabLst>
                <a:tab pos="341313" algn="l"/>
              </a:tabLst>
            </a:pPr>
            <a:endParaRPr lang="en-US" sz="2400" dirty="0"/>
          </a:p>
        </p:txBody>
      </p:sp>
      <p:cxnSp>
        <p:nvCxnSpPr>
          <p:cNvPr id="68" name="Straight Connector 67"/>
          <p:cNvCxnSpPr/>
          <p:nvPr/>
        </p:nvCxnSpPr>
        <p:spPr bwMode="auto">
          <a:xfrm>
            <a:off x="6777238" y="2741177"/>
            <a:ext cx="672943" cy="68469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0" name="Straight Connector 69"/>
          <p:cNvCxnSpPr/>
          <p:nvPr/>
        </p:nvCxnSpPr>
        <p:spPr bwMode="auto">
          <a:xfrm>
            <a:off x="7450180" y="3413482"/>
            <a:ext cx="160578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19" name="Picture 18"/>
          <p:cNvPicPr>
            <a:picLocks noChangeAspect="1" noChangeArrowheads="1"/>
          </p:cNvPicPr>
          <p:nvPr/>
        </p:nvPicPr>
        <p:blipFill>
          <a:blip r:embed="rId4" cstate="print">
            <a:lum bright="10000"/>
          </a:blip>
          <a:srcRect l="27070" r="27070"/>
          <a:stretch>
            <a:fillRect/>
          </a:stretch>
        </p:blipFill>
        <p:spPr bwMode="auto">
          <a:xfrm rot="16200000">
            <a:off x="2884395" y="1445945"/>
            <a:ext cx="1184757" cy="2583428"/>
          </a:xfrm>
          <a:prstGeom prst="rect">
            <a:avLst/>
          </a:prstGeom>
          <a:noFill/>
          <a:ln w="9525">
            <a:noFill/>
            <a:miter lim="800000"/>
            <a:headEnd/>
            <a:tailEnd/>
          </a:ln>
          <a:effectLst/>
        </p:spPr>
      </p:pic>
      <p:grpSp>
        <p:nvGrpSpPr>
          <p:cNvPr id="3" name="Group 32"/>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46" name="Oval 45"/>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35" name="Block Arc 34"/>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44" name="Oval 43"/>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42" name="Oval 41"/>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40" name="Oval 39"/>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39" name="Rectangle 38"/>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3432742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1882534" y="1106921"/>
            <a:ext cx="6653213" cy="2020810"/>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US" dirty="0"/>
              <a:t>Encrypting RT/FPGA Communication</a:t>
            </a:r>
          </a:p>
        </p:txBody>
      </p:sp>
      <p:pic>
        <p:nvPicPr>
          <p:cNvPr id="2051" name="Picture 3"/>
          <p:cNvPicPr>
            <a:picLocks noChangeAspect="1" noChangeArrowheads="1"/>
          </p:cNvPicPr>
          <p:nvPr/>
        </p:nvPicPr>
        <p:blipFill>
          <a:blip r:embed="rId4" cstate="print"/>
          <a:srcRect/>
          <a:stretch>
            <a:fillRect/>
          </a:stretch>
        </p:blipFill>
        <p:spPr bwMode="auto">
          <a:xfrm>
            <a:off x="7067283" y="1840261"/>
            <a:ext cx="3292447" cy="4320249"/>
          </a:xfrm>
          <a:prstGeom prst="rect">
            <a:avLst/>
          </a:prstGeom>
          <a:noFill/>
          <a:ln w="9525">
            <a:solidFill>
              <a:schemeClr val="tx1"/>
            </a:solid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1882534" y="3127731"/>
            <a:ext cx="5184749" cy="3032778"/>
          </a:xfrm>
          <a:prstGeom prst="rect">
            <a:avLst/>
          </a:prstGeom>
          <a:noFill/>
          <a:ln w="9525">
            <a:solidFill>
              <a:schemeClr val="tx1"/>
            </a:solidFill>
            <a:miter lim="800000"/>
            <a:headEnd/>
            <a:tailEnd/>
          </a:ln>
        </p:spPr>
      </p:pic>
      <p:grpSp>
        <p:nvGrpSpPr>
          <p:cNvPr id="3" name="Group 5"/>
          <p:cNvGrpSpPr/>
          <p:nvPr/>
        </p:nvGrpSpPr>
        <p:grpSpPr>
          <a:xfrm>
            <a:off x="9432476" y="100141"/>
            <a:ext cx="1114961" cy="1293771"/>
            <a:chOff x="7883761" y="485672"/>
            <a:chExt cx="1114961" cy="1293771"/>
          </a:xfrm>
        </p:grpSpPr>
        <p:grpSp>
          <p:nvGrpSpPr>
            <p:cNvPr id="4" name="Group 22"/>
            <p:cNvGrpSpPr/>
            <p:nvPr/>
          </p:nvGrpSpPr>
          <p:grpSpPr>
            <a:xfrm>
              <a:off x="8150474" y="857307"/>
              <a:ext cx="584616" cy="548221"/>
              <a:chOff x="3623428" y="0"/>
              <a:chExt cx="1034737" cy="1034737"/>
            </a:xfrm>
          </p:grpSpPr>
          <p:sp>
            <p:nvSpPr>
              <p:cNvPr id="19" name="Oval 18"/>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3670746" y="87013"/>
                <a:ext cx="980393" cy="731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O</a:t>
                </a:r>
              </a:p>
              <a:p>
                <a:pPr algn="ctr" defTabSz="755650">
                  <a:lnSpc>
                    <a:spcPct val="90000"/>
                  </a:lnSpc>
                  <a:spcBef>
                    <a:spcPct val="0"/>
                  </a:spcBef>
                  <a:spcAft>
                    <a:spcPct val="35000"/>
                  </a:spcAft>
                </a:pPr>
                <a:endParaRPr lang="en-US" sz="1200" dirty="0"/>
              </a:p>
            </p:txBody>
          </p:sp>
        </p:grpSp>
        <p:sp>
          <p:nvSpPr>
            <p:cNvPr id="8" name="Block Arc 7"/>
            <p:cNvSpPr/>
            <p:nvPr/>
          </p:nvSpPr>
          <p:spPr>
            <a:xfrm>
              <a:off x="7883761" y="601266"/>
              <a:ext cx="1114961" cy="1056497"/>
            </a:xfrm>
            <a:prstGeom prst="blockArc">
              <a:avLst>
                <a:gd name="adj1" fmla="val 9391"/>
                <a:gd name="adj2" fmla="val 21590609"/>
                <a:gd name="adj3" fmla="val 4640"/>
              </a:avLst>
            </a:prstGeom>
            <a:solidFill>
              <a:schemeClr val="accent1">
                <a:lumMod val="60000"/>
                <a:lumOff val="40000"/>
              </a:schemeClr>
            </a:solidFill>
            <a:ln>
              <a:solidFill>
                <a:schemeClr val="accent1">
                  <a:lumMod val="20000"/>
                  <a:lumOff val="8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Group 13"/>
            <p:cNvGrpSpPr/>
            <p:nvPr/>
          </p:nvGrpSpPr>
          <p:grpSpPr>
            <a:xfrm>
              <a:off x="8255803" y="1430793"/>
              <a:ext cx="369509" cy="348650"/>
              <a:chOff x="3623428" y="0"/>
              <a:chExt cx="1034737" cy="1034737"/>
            </a:xfrm>
            <a:solidFill>
              <a:schemeClr val="accent2"/>
            </a:solidFill>
          </p:grpSpPr>
          <p:sp>
            <p:nvSpPr>
              <p:cNvPr id="17" name="Oval 16"/>
              <p:cNvSpPr/>
              <p:nvPr/>
            </p:nvSpPr>
            <p:spPr>
              <a:xfrm>
                <a:off x="3623428" y="0"/>
                <a:ext cx="1034737" cy="1034737"/>
              </a:xfrm>
              <a:prstGeom prst="ellipse">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p:cNvSpPr/>
              <p:nvPr/>
            </p:nvSpPr>
            <p:spPr>
              <a:xfrm>
                <a:off x="3798892" y="151535"/>
                <a:ext cx="731669" cy="73167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N</a:t>
                </a:r>
              </a:p>
            </p:txBody>
          </p:sp>
        </p:grpSp>
        <p:grpSp>
          <p:nvGrpSpPr>
            <p:cNvPr id="6" name="Group 16"/>
            <p:cNvGrpSpPr/>
            <p:nvPr/>
          </p:nvGrpSpPr>
          <p:grpSpPr>
            <a:xfrm>
              <a:off x="8255307" y="485672"/>
              <a:ext cx="369509" cy="348650"/>
              <a:chOff x="3623428" y="0"/>
              <a:chExt cx="1034737" cy="1034737"/>
            </a:xfrm>
          </p:grpSpPr>
          <p:sp>
            <p:nvSpPr>
              <p:cNvPr id="15" name="Oval 14"/>
              <p:cNvSpPr/>
              <p:nvPr/>
            </p:nvSpPr>
            <p:spPr>
              <a:xfrm>
                <a:off x="3623428" y="0"/>
                <a:ext cx="1034737" cy="10347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Oval 4"/>
              <p:cNvSpPr/>
              <p:nvPr/>
            </p:nvSpPr>
            <p:spPr>
              <a:xfrm>
                <a:off x="3798892" y="151535"/>
                <a:ext cx="731669" cy="73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P</a:t>
                </a:r>
              </a:p>
            </p:txBody>
          </p:sp>
        </p:grpSp>
        <p:grpSp>
          <p:nvGrpSpPr>
            <p:cNvPr id="7" name="Group 19"/>
            <p:cNvGrpSpPr/>
            <p:nvPr/>
          </p:nvGrpSpPr>
          <p:grpSpPr>
            <a:xfrm>
              <a:off x="8260747" y="1070085"/>
              <a:ext cx="369509" cy="348650"/>
              <a:chOff x="3623428" y="0"/>
              <a:chExt cx="1034737" cy="1034737"/>
            </a:xfrm>
          </p:grpSpPr>
          <p:sp>
            <p:nvSpPr>
              <p:cNvPr id="13" name="Oval 12"/>
              <p:cNvSpPr/>
              <p:nvPr/>
            </p:nvSpPr>
            <p:spPr>
              <a:xfrm>
                <a:off x="3623428" y="0"/>
                <a:ext cx="1034737" cy="1034737"/>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p:cNvSpPr/>
              <p:nvPr/>
            </p:nvSpPr>
            <p:spPr>
              <a:xfrm>
                <a:off x="3655620" y="151534"/>
                <a:ext cx="980392" cy="731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90" tIns="21590" rIns="21590" bIns="21590" numCol="1" spcCol="1270" anchor="ctr" anchorCtr="0">
                <a:noAutofit/>
              </a:bodyPr>
              <a:lstStyle/>
              <a:p>
                <a:pPr algn="ctr" defTabSz="755650">
                  <a:lnSpc>
                    <a:spcPct val="90000"/>
                  </a:lnSpc>
                  <a:spcBef>
                    <a:spcPct val="0"/>
                  </a:spcBef>
                  <a:spcAft>
                    <a:spcPct val="35000"/>
                  </a:spcAft>
                </a:pPr>
                <a:r>
                  <a:rPr lang="en-US" sz="1200" dirty="0"/>
                  <a:t>A</a:t>
                </a:r>
              </a:p>
            </p:txBody>
          </p:sp>
        </p:grpSp>
        <p:sp>
          <p:nvSpPr>
            <p:cNvPr id="12" name="Rectangle 11"/>
            <p:cNvSpPr/>
            <p:nvPr/>
          </p:nvSpPr>
          <p:spPr bwMode="auto">
            <a:xfrm>
              <a:off x="8951678" y="1110331"/>
              <a:ext cx="44505" cy="5341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Narrow" pitchFamily="34" charset="0"/>
              </a:endParaRPr>
            </a:p>
          </p:txBody>
        </p:sp>
      </p:grpSp>
    </p:spTree>
    <p:extLst>
      <p:ext uri="{BB962C8B-B14F-4D97-AF65-F5344CB8AC3E}">
        <p14:creationId xmlns:p14="http://schemas.microsoft.com/office/powerpoint/2010/main" val="3273765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a:t>
            </a:r>
          </a:p>
        </p:txBody>
      </p:sp>
      <p:sp>
        <p:nvSpPr>
          <p:cNvPr id="3" name="Content Placeholder 2"/>
          <p:cNvSpPr>
            <a:spLocks noGrp="1"/>
          </p:cNvSpPr>
          <p:nvPr>
            <p:ph idx="1"/>
          </p:nvPr>
        </p:nvSpPr>
        <p:spPr/>
        <p:txBody>
          <a:bodyPr/>
          <a:lstStyle/>
          <a:p>
            <a:r>
              <a:rPr lang="en-US" dirty="0"/>
              <a:t>Redundancy is a common approach to improve the reliability and availability of a system</a:t>
            </a:r>
          </a:p>
          <a:p>
            <a:r>
              <a:rPr lang="en-US" dirty="0"/>
              <a:t>Adding redundancy increases the cost and complexity of a system design and with the high reliability of modern electrical and mechanical components, many applications do not need redundancy in order to be successful.</a:t>
            </a:r>
          </a:p>
          <a:p>
            <a:r>
              <a:rPr lang="en-US" dirty="0"/>
              <a:t>However, if the cost of failure is high enough, redundancy may be an attractive option.</a:t>
            </a:r>
          </a:p>
        </p:txBody>
      </p:sp>
      <p:pic>
        <p:nvPicPr>
          <p:cNvPr id="1026" name="Picture 2" descr="http://www.ni.com/cms/images/devzone/tut/5-voter_online.gif"/>
          <p:cNvPicPr>
            <a:picLocks noChangeAspect="1" noChangeArrowheads="1"/>
          </p:cNvPicPr>
          <p:nvPr/>
        </p:nvPicPr>
        <p:blipFill>
          <a:blip r:embed="rId2" cstate="print"/>
          <a:srcRect/>
          <a:stretch>
            <a:fillRect/>
          </a:stretch>
        </p:blipFill>
        <p:spPr bwMode="auto">
          <a:xfrm>
            <a:off x="4114800" y="4495800"/>
            <a:ext cx="3725672" cy="1447800"/>
          </a:xfrm>
          <a:prstGeom prst="rect">
            <a:avLst/>
          </a:prstGeom>
          <a:noFill/>
        </p:spPr>
      </p:pic>
    </p:spTree>
    <p:extLst>
      <p:ext uri="{BB962C8B-B14F-4D97-AF65-F5344CB8AC3E}">
        <p14:creationId xmlns:p14="http://schemas.microsoft.com/office/powerpoint/2010/main" val="1121991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Redundancy (1)</a:t>
            </a:r>
          </a:p>
        </p:txBody>
      </p:sp>
      <p:sp>
        <p:nvSpPr>
          <p:cNvPr id="3" name="Content Placeholder 2"/>
          <p:cNvSpPr>
            <a:spLocks noGrp="1"/>
          </p:cNvSpPr>
          <p:nvPr>
            <p:ph idx="1"/>
          </p:nvPr>
        </p:nvSpPr>
        <p:spPr>
          <a:xfrm>
            <a:off x="1993696" y="1121384"/>
            <a:ext cx="5321504" cy="4949008"/>
          </a:xfrm>
        </p:spPr>
        <p:txBody>
          <a:bodyPr>
            <a:normAutofit lnSpcReduction="10000"/>
          </a:bodyPr>
          <a:lstStyle/>
          <a:p>
            <a:r>
              <a:rPr lang="en-US" dirty="0"/>
              <a:t>Types of Redundancy</a:t>
            </a:r>
          </a:p>
          <a:p>
            <a:pPr marL="913519" lvl="1" indent="-457200">
              <a:buFont typeface="+mj-lt"/>
              <a:buAutoNum type="arabicPeriod"/>
            </a:pPr>
            <a:r>
              <a:rPr lang="en-US" dirty="0"/>
              <a:t>Standby (Backup) Redundancy</a:t>
            </a:r>
          </a:p>
          <a:p>
            <a:pPr marL="1353103" lvl="2" indent="-457200"/>
            <a:r>
              <a:rPr lang="en-US" dirty="0"/>
              <a:t> Identical secondary unit to back up the primary unit</a:t>
            </a:r>
          </a:p>
          <a:p>
            <a:pPr marL="1353103" lvl="2" indent="-457200"/>
            <a:r>
              <a:rPr lang="en-US" dirty="0"/>
              <a:t>The secondary unit typically does not monitor the system, but is there just as a spare</a:t>
            </a:r>
          </a:p>
          <a:p>
            <a:pPr marL="1353103" lvl="2" indent="-457200"/>
            <a:r>
              <a:rPr lang="en-US" dirty="0"/>
              <a:t>Cold Standby:</a:t>
            </a:r>
          </a:p>
          <a:p>
            <a:pPr marL="1870989" lvl="3" indent="-457200"/>
            <a:r>
              <a:rPr lang="en-US" dirty="0"/>
              <a:t>the secondary unit is powered off, thus preserving the reliability of the unit</a:t>
            </a:r>
          </a:p>
          <a:p>
            <a:pPr marL="1353103" lvl="2" indent="-457200"/>
            <a:r>
              <a:rPr lang="en-US" dirty="0"/>
              <a:t>Hot Standby:</a:t>
            </a:r>
          </a:p>
          <a:p>
            <a:pPr marL="1870989" lvl="3" indent="-457200"/>
            <a:r>
              <a:rPr lang="en-US" dirty="0"/>
              <a:t>the secondary unit is powered up and can optionally monitor the DUC</a:t>
            </a:r>
          </a:p>
          <a:p>
            <a:pPr marL="1870989" lvl="3" indent="-457200"/>
            <a:r>
              <a:rPr lang="en-US" dirty="0"/>
              <a:t>See </a:t>
            </a:r>
            <a:r>
              <a:rPr lang="en-US" dirty="0">
                <a:hlinkClick r:id="rId3"/>
              </a:rPr>
              <a:t>Redundant System Reference Design for </a:t>
            </a:r>
            <a:r>
              <a:rPr lang="en-US" dirty="0" err="1">
                <a:hlinkClick r:id="rId3"/>
              </a:rPr>
              <a:t>LabVIEW</a:t>
            </a:r>
            <a:r>
              <a:rPr lang="en-US" dirty="0">
                <a:hlinkClick r:id="rId3"/>
              </a:rPr>
              <a:t> Real Time, </a:t>
            </a:r>
            <a:r>
              <a:rPr lang="en-US" dirty="0" err="1">
                <a:hlinkClick r:id="rId3"/>
              </a:rPr>
              <a:t>LabVIEW</a:t>
            </a:r>
            <a:r>
              <a:rPr lang="en-US" dirty="0">
                <a:hlinkClick r:id="rId3"/>
              </a:rPr>
              <a:t> FPGA, and </a:t>
            </a:r>
            <a:r>
              <a:rPr lang="en-US" dirty="0" err="1">
                <a:hlinkClick r:id="rId3"/>
              </a:rPr>
              <a:t>CompactRIO</a:t>
            </a:r>
            <a:endParaRPr lang="en-US" dirty="0"/>
          </a:p>
          <a:p>
            <a:pPr marL="1870989" lvl="3" indent="-457200"/>
            <a:endParaRPr lang="en-US" dirty="0"/>
          </a:p>
          <a:p>
            <a:pPr marL="913519" lvl="1" indent="-457200"/>
            <a:endParaRPr lang="en-US" dirty="0"/>
          </a:p>
        </p:txBody>
      </p:sp>
      <p:pic>
        <p:nvPicPr>
          <p:cNvPr id="3077" name="Picture 5" descr="http://www.ni.com/cms/images/devzone/tut/3-switch_online.g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96126" y="2133600"/>
            <a:ext cx="3171825" cy="685800"/>
          </a:xfrm>
          <a:prstGeom prst="rect">
            <a:avLst/>
          </a:prstGeom>
          <a:noFill/>
        </p:spPr>
      </p:pic>
      <p:pic>
        <p:nvPicPr>
          <p:cNvPr id="3079" name="Picture 7" descr="http://www.ni.com/cms/images/devzone/tut/3-switch-hot_online_20080111111501.gif"/>
          <p:cNvPicPr>
            <a:picLocks noChangeAspect="1" noChangeArrowheads="1"/>
          </p:cNvPicPr>
          <p:nvPr/>
        </p:nvPicPr>
        <p:blipFill>
          <a:blip r:embed="rId5" cstate="print"/>
          <a:srcRect/>
          <a:stretch>
            <a:fillRect/>
          </a:stretch>
        </p:blipFill>
        <p:spPr bwMode="auto">
          <a:xfrm>
            <a:off x="7239001" y="4114800"/>
            <a:ext cx="3178175" cy="838200"/>
          </a:xfrm>
          <a:prstGeom prst="rect">
            <a:avLst/>
          </a:prstGeom>
          <a:noFill/>
        </p:spPr>
      </p:pic>
    </p:spTree>
    <p:extLst>
      <p:ext uri="{BB962C8B-B14F-4D97-AF65-F5344CB8AC3E}">
        <p14:creationId xmlns:p14="http://schemas.microsoft.com/office/powerpoint/2010/main" val="18106851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Redundancy (2)</a:t>
            </a:r>
          </a:p>
        </p:txBody>
      </p:sp>
      <p:sp>
        <p:nvSpPr>
          <p:cNvPr id="3" name="Content Placeholder 2"/>
          <p:cNvSpPr>
            <a:spLocks noGrp="1"/>
          </p:cNvSpPr>
          <p:nvPr>
            <p:ph idx="1"/>
          </p:nvPr>
        </p:nvSpPr>
        <p:spPr>
          <a:xfrm>
            <a:off x="1993696" y="1121384"/>
            <a:ext cx="5092904" cy="4949008"/>
          </a:xfrm>
        </p:spPr>
        <p:txBody>
          <a:bodyPr>
            <a:normAutofit fontScale="92500"/>
          </a:bodyPr>
          <a:lstStyle/>
          <a:p>
            <a:r>
              <a:rPr lang="en-US" dirty="0"/>
              <a:t>Types of Redundancy</a:t>
            </a:r>
          </a:p>
          <a:p>
            <a:pPr marL="913519" lvl="1" indent="-457200">
              <a:buFont typeface="+mj-lt"/>
              <a:buAutoNum type="arabicPeriod"/>
            </a:pPr>
            <a:r>
              <a:rPr lang="en-US" dirty="0"/>
              <a:t>N Modular (Parallel) Redundancy</a:t>
            </a:r>
          </a:p>
          <a:p>
            <a:pPr marL="1353103" lvl="2" indent="-457200"/>
            <a:r>
              <a:rPr lang="en-US" dirty="0"/>
              <a:t>Multiple units run in parallel</a:t>
            </a:r>
          </a:p>
          <a:p>
            <a:pPr marL="1353103" lvl="2" indent="-457200"/>
            <a:r>
              <a:rPr lang="en-US" dirty="0"/>
              <a:t> All units are highly synchronized and receive the same input information at the same time</a:t>
            </a:r>
          </a:p>
          <a:p>
            <a:pPr marL="1353103" lvl="2" indent="-457200"/>
            <a:r>
              <a:rPr lang="en-US" dirty="0"/>
              <a:t>Their output values are then compared and a voter decides which output values should be used</a:t>
            </a:r>
          </a:p>
          <a:p>
            <a:pPr marL="1353103" lvl="2" indent="-457200"/>
            <a:r>
              <a:rPr lang="en-US" dirty="0"/>
              <a:t>Dual, Triple, Quadruple</a:t>
            </a:r>
          </a:p>
          <a:p>
            <a:pPr marL="913519" lvl="1" indent="-457200">
              <a:buFont typeface="+mj-lt"/>
              <a:buAutoNum type="arabicPeriod" startAt="3"/>
            </a:pPr>
            <a:r>
              <a:rPr lang="en-US" dirty="0"/>
              <a:t>1:N Redundancy</a:t>
            </a:r>
          </a:p>
          <a:p>
            <a:pPr marL="1353103" lvl="2" indent="-457200"/>
            <a:r>
              <a:rPr lang="en-US" dirty="0"/>
              <a:t>Single backup for</a:t>
            </a:r>
            <a:br>
              <a:rPr lang="en-US" dirty="0"/>
            </a:br>
            <a:r>
              <a:rPr lang="en-US" dirty="0"/>
              <a:t> multiple systems</a:t>
            </a:r>
          </a:p>
          <a:p>
            <a:pPr marL="1353103" lvl="2" indent="-457200"/>
            <a:r>
              <a:rPr lang="en-US" dirty="0"/>
              <a:t>Works well for primary </a:t>
            </a:r>
            <a:br>
              <a:rPr lang="en-US" dirty="0"/>
            </a:br>
            <a:r>
              <a:rPr lang="en-US" dirty="0"/>
              <a:t>units that similar functions</a:t>
            </a:r>
          </a:p>
          <a:p>
            <a:pPr marL="913519" lvl="1" indent="-457200"/>
            <a:endParaRPr lang="en-US" dirty="0"/>
          </a:p>
        </p:txBody>
      </p:sp>
      <p:pic>
        <p:nvPicPr>
          <p:cNvPr id="115714" name="Picture 2" descr="http://www.ni.com/cms/images/devzone/tut/6-switch_matrix_online.gif"/>
          <p:cNvPicPr>
            <a:picLocks noChangeAspect="1" noChangeArrowheads="1"/>
          </p:cNvPicPr>
          <p:nvPr/>
        </p:nvPicPr>
        <p:blipFill>
          <a:blip r:embed="rId3" cstate="print"/>
          <a:srcRect/>
          <a:stretch>
            <a:fillRect/>
          </a:stretch>
        </p:blipFill>
        <p:spPr bwMode="auto">
          <a:xfrm>
            <a:off x="6048994" y="4114800"/>
            <a:ext cx="4285632" cy="1676400"/>
          </a:xfrm>
          <a:prstGeom prst="rect">
            <a:avLst/>
          </a:prstGeom>
          <a:noFill/>
        </p:spPr>
      </p:pic>
      <p:pic>
        <p:nvPicPr>
          <p:cNvPr id="8" name="Picture 3" descr="http://www.ni.com/cms/images/devzone/tut/5-voter_online.gif"/>
          <p:cNvPicPr>
            <a:picLocks noChangeAspect="1" noChangeArrowheads="1"/>
          </p:cNvPicPr>
          <p:nvPr/>
        </p:nvPicPr>
        <p:blipFill>
          <a:blip r:embed="rId4" cstate="print"/>
          <a:srcRect/>
          <a:stretch>
            <a:fillRect/>
          </a:stretch>
        </p:blipFill>
        <p:spPr bwMode="auto">
          <a:xfrm>
            <a:off x="7159118" y="1828800"/>
            <a:ext cx="3137408" cy="1219200"/>
          </a:xfrm>
          <a:prstGeom prst="rect">
            <a:avLst/>
          </a:prstGeom>
          <a:noFill/>
        </p:spPr>
      </p:pic>
    </p:spTree>
    <p:extLst>
      <p:ext uri="{BB962C8B-B14F-4D97-AF65-F5344CB8AC3E}">
        <p14:creationId xmlns:p14="http://schemas.microsoft.com/office/powerpoint/2010/main" val="3362785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Understanding</a:t>
            </a:r>
          </a:p>
        </p:txBody>
      </p:sp>
      <p:sp>
        <p:nvSpPr>
          <p:cNvPr id="3" name="Content Placeholder 2"/>
          <p:cNvSpPr>
            <a:spLocks noGrp="1"/>
          </p:cNvSpPr>
          <p:nvPr>
            <p:ph idx="1"/>
          </p:nvPr>
        </p:nvSpPr>
        <p:spPr/>
        <p:txBody>
          <a:bodyPr/>
          <a:lstStyle/>
          <a:p>
            <a:pPr marL="457200" indent="-457200">
              <a:buFont typeface="+mj-lt"/>
              <a:buAutoNum type="arabicPeriod"/>
            </a:pPr>
            <a:r>
              <a:rPr lang="en-US" dirty="0"/>
              <a:t>Every Tuesday at 3 o’clock, my factory has a group of kids visit. How do I protect my critical system from damage?</a:t>
            </a:r>
          </a:p>
          <a:p>
            <a:pPr marL="457200" indent="-457200">
              <a:buFont typeface="+mj-lt"/>
              <a:buAutoNum type="arabicPeriod"/>
            </a:pPr>
            <a:r>
              <a:rPr lang="en-US" dirty="0"/>
              <a:t>My competitor’s plant is right next door to mine, and I’m worried about them trying to sabotage my line. What can I do? </a:t>
            </a:r>
          </a:p>
        </p:txBody>
      </p:sp>
    </p:spTree>
    <p:extLst>
      <p:ext uri="{BB962C8B-B14F-4D97-AF65-F5344CB8AC3E}">
        <p14:creationId xmlns:p14="http://schemas.microsoft.com/office/powerpoint/2010/main" val="2108292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Define security requirements for your application</a:t>
            </a:r>
          </a:p>
          <a:p>
            <a:r>
              <a:rPr lang="en-US" dirty="0"/>
              <a:t>Understand the implications of general, intermediate, and extreme security considerations</a:t>
            </a:r>
          </a:p>
          <a:p>
            <a:pPr lvl="1"/>
            <a:r>
              <a:rPr lang="en-US" dirty="0"/>
              <a:t>Performance </a:t>
            </a:r>
          </a:p>
          <a:p>
            <a:pPr lvl="1"/>
            <a:r>
              <a:rPr lang="en-US" dirty="0"/>
              <a:t>Process</a:t>
            </a:r>
          </a:p>
          <a:p>
            <a:pPr lvl="1"/>
            <a:r>
              <a:rPr lang="en-US" dirty="0"/>
              <a:t>Complexity</a:t>
            </a:r>
          </a:p>
        </p:txBody>
      </p:sp>
    </p:spTree>
    <p:extLst>
      <p:ext uri="{BB962C8B-B14F-4D97-AF65-F5344CB8AC3E}">
        <p14:creationId xmlns:p14="http://schemas.microsoft.com/office/powerpoint/2010/main" val="416552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703733" cy="1143000"/>
          </a:xfrm>
        </p:spPr>
        <p:txBody>
          <a:bodyPr>
            <a:normAutofit fontScale="90000"/>
          </a:bodyPr>
          <a:lstStyle/>
          <a:p>
            <a:r>
              <a:rPr lang="en-US" dirty="0"/>
              <a:t>Balancing Security with Other Constraints</a:t>
            </a:r>
          </a:p>
        </p:txBody>
      </p:sp>
      <p:sp>
        <p:nvSpPr>
          <p:cNvPr id="9" name="Rounded Rectangle 8"/>
          <p:cNvSpPr/>
          <p:nvPr/>
        </p:nvSpPr>
        <p:spPr bwMode="auto">
          <a:xfrm>
            <a:off x="1795118" y="3736284"/>
            <a:ext cx="1964266" cy="609600"/>
          </a:xfrm>
          <a:prstGeom prst="roundRect">
            <a:avLst/>
          </a:prstGeom>
          <a:solidFill>
            <a:schemeClr val="tx2">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dirty="0">
                <a:latin typeface="Arial Narrow" pitchFamily="34" charset="0"/>
              </a:rPr>
              <a:t>Security</a:t>
            </a:r>
            <a:endParaRPr lang="en-US" sz="2400" dirty="0">
              <a:solidFill>
                <a:schemeClr val="tx1"/>
              </a:solidFill>
              <a:latin typeface="Arial Narrow" pitchFamily="34" charset="0"/>
            </a:endParaRPr>
          </a:p>
        </p:txBody>
      </p:sp>
      <p:sp>
        <p:nvSpPr>
          <p:cNvPr id="12" name="Rounded Rectangle 11"/>
          <p:cNvSpPr/>
          <p:nvPr/>
        </p:nvSpPr>
        <p:spPr bwMode="auto">
          <a:xfrm>
            <a:off x="5114858" y="4661647"/>
            <a:ext cx="1964266" cy="609600"/>
          </a:xfrm>
          <a:prstGeom prst="roundRect">
            <a:avLst/>
          </a:prstGeom>
          <a:solidFill>
            <a:schemeClr val="tx2">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dirty="0">
                <a:latin typeface="Arial Narrow" pitchFamily="34" charset="0"/>
              </a:rPr>
              <a:t>Time &amp; Cost</a:t>
            </a:r>
            <a:endParaRPr lang="en-US" sz="2400" dirty="0">
              <a:solidFill>
                <a:schemeClr val="tx1"/>
              </a:solidFill>
              <a:latin typeface="Arial Narrow" pitchFamily="34" charset="0"/>
            </a:endParaRPr>
          </a:p>
        </p:txBody>
      </p:sp>
      <p:grpSp>
        <p:nvGrpSpPr>
          <p:cNvPr id="3" name="Group 21"/>
          <p:cNvGrpSpPr/>
          <p:nvPr/>
        </p:nvGrpSpPr>
        <p:grpSpPr>
          <a:xfrm>
            <a:off x="4073143" y="3691460"/>
            <a:ext cx="4055846" cy="745067"/>
            <a:chOff x="2683618" y="3691459"/>
            <a:chExt cx="4055846" cy="745067"/>
          </a:xfrm>
        </p:grpSpPr>
        <p:sp>
          <p:nvSpPr>
            <p:cNvPr id="4" name="Left-Right Arrow 3"/>
            <p:cNvSpPr/>
            <p:nvPr/>
          </p:nvSpPr>
          <p:spPr bwMode="auto">
            <a:xfrm>
              <a:off x="2683618" y="3691459"/>
              <a:ext cx="4055846" cy="745067"/>
            </a:xfrm>
            <a:prstGeom prst="lef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Arial Narrow" pitchFamily="34" charset="0"/>
              </a:endParaRPr>
            </a:p>
          </p:txBody>
        </p:sp>
        <p:cxnSp>
          <p:nvCxnSpPr>
            <p:cNvPr id="14" name="Straight Connector 13"/>
            <p:cNvCxnSpPr/>
            <p:nvPr/>
          </p:nvCxnSpPr>
          <p:spPr bwMode="auto">
            <a:xfrm>
              <a:off x="3725333" y="3894661"/>
              <a:ext cx="0" cy="338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4121573" y="3894661"/>
              <a:ext cx="0" cy="338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4517813" y="3894661"/>
              <a:ext cx="0" cy="338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4914053" y="3894663"/>
              <a:ext cx="0" cy="338666"/>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bwMode="auto">
            <a:xfrm>
              <a:off x="5310293" y="3894661"/>
              <a:ext cx="0" cy="338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5706532" y="3894663"/>
              <a:ext cx="0" cy="338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1" name="Elbow Connector 20"/>
          <p:cNvCxnSpPr/>
          <p:nvPr/>
        </p:nvCxnSpPr>
        <p:spPr bwMode="auto">
          <a:xfrm rot="16200000" flipH="1">
            <a:off x="5796219" y="3184093"/>
            <a:ext cx="1014730" cy="2"/>
          </a:xfrm>
          <a:prstGeom prst="bentConnector3">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27" name="Straight Connector 26"/>
          <p:cNvCxnSpPr/>
          <p:nvPr/>
        </p:nvCxnSpPr>
        <p:spPr bwMode="auto">
          <a:xfrm>
            <a:off x="6303583" y="2676729"/>
            <a:ext cx="3417142"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6303583" y="1728465"/>
            <a:ext cx="4080284" cy="830997"/>
          </a:xfrm>
          <a:prstGeom prst="rect">
            <a:avLst/>
          </a:prstGeom>
          <a:noFill/>
        </p:spPr>
        <p:txBody>
          <a:bodyPr wrap="none" rtlCol="0">
            <a:spAutoFit/>
          </a:bodyPr>
          <a:lstStyle/>
          <a:p>
            <a:r>
              <a:rPr lang="en-US" sz="2400" dirty="0"/>
              <a:t>Decision based on level of risk, </a:t>
            </a:r>
            <a:br>
              <a:rPr lang="en-US" sz="2400" dirty="0"/>
            </a:br>
            <a:r>
              <a:rPr lang="en-US" sz="2400" dirty="0"/>
              <a:t>impact, liability, etc. </a:t>
            </a:r>
          </a:p>
        </p:txBody>
      </p:sp>
      <p:sp>
        <p:nvSpPr>
          <p:cNvPr id="20" name="Rounded Rectangle 19"/>
          <p:cNvSpPr/>
          <p:nvPr/>
        </p:nvSpPr>
        <p:spPr bwMode="auto">
          <a:xfrm>
            <a:off x="8434784" y="3776124"/>
            <a:ext cx="1964266" cy="609600"/>
          </a:xfrm>
          <a:prstGeom prst="roundRect">
            <a:avLst/>
          </a:prstGeom>
          <a:solidFill>
            <a:schemeClr val="tx2">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dirty="0">
                <a:latin typeface="Arial Narrow" pitchFamily="34" charset="0"/>
              </a:rPr>
              <a:t>Ease of Use</a:t>
            </a:r>
            <a:endParaRPr lang="en-US" sz="2400" dirty="0">
              <a:solidFill>
                <a:schemeClr val="tx1"/>
              </a:solidFill>
              <a:latin typeface="Arial Narrow" pitchFamily="34" charset="0"/>
            </a:endParaRPr>
          </a:p>
        </p:txBody>
      </p:sp>
    </p:spTree>
    <p:extLst>
      <p:ext uri="{BB962C8B-B14F-4D97-AF65-F5344CB8AC3E}">
        <p14:creationId xmlns:p14="http://schemas.microsoft.com/office/powerpoint/2010/main" val="264223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is a Shared Responsibility</a:t>
            </a:r>
          </a:p>
        </p:txBody>
      </p:sp>
      <p:sp>
        <p:nvSpPr>
          <p:cNvPr id="3" name="Content Placeholder 2"/>
          <p:cNvSpPr>
            <a:spLocks noGrp="1"/>
          </p:cNvSpPr>
          <p:nvPr>
            <p:ph idx="1"/>
          </p:nvPr>
        </p:nvSpPr>
        <p:spPr>
          <a:xfrm>
            <a:off x="1828800" y="1676401"/>
            <a:ext cx="8458200" cy="3166533"/>
          </a:xfrm>
        </p:spPr>
        <p:txBody>
          <a:bodyPr/>
          <a:lstStyle/>
          <a:p>
            <a:r>
              <a:rPr lang="en-US" dirty="0"/>
              <a:t>You: Define security objectives, assess application-specific risks, evaluate and implement security steps</a:t>
            </a:r>
          </a:p>
          <a:p>
            <a:endParaRPr lang="en-US" dirty="0"/>
          </a:p>
          <a:p>
            <a:r>
              <a:rPr lang="en-US" dirty="0"/>
              <a:t>NI: Provide best practices, provide security features that enable deployment in your threat environment, listen to your feedback for the future</a:t>
            </a:r>
          </a:p>
        </p:txBody>
      </p:sp>
      <p:sp>
        <p:nvSpPr>
          <p:cNvPr id="4" name="Rounded Rectangle 3"/>
          <p:cNvSpPr/>
          <p:nvPr/>
        </p:nvSpPr>
        <p:spPr bwMode="auto">
          <a:xfrm>
            <a:off x="1981198" y="4842934"/>
            <a:ext cx="8246533" cy="897467"/>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800" dirty="0">
                <a:solidFill>
                  <a:schemeClr val="tx1"/>
                </a:solidFill>
                <a:latin typeface="Arial Narrow" pitchFamily="34" charset="0"/>
              </a:rPr>
              <a:t>We want to work with you to tackle this complex challenge.</a:t>
            </a:r>
          </a:p>
        </p:txBody>
      </p:sp>
    </p:spTree>
    <p:extLst>
      <p:ext uri="{BB962C8B-B14F-4D97-AF65-F5344CB8AC3E}">
        <p14:creationId xmlns:p14="http://schemas.microsoft.com/office/powerpoint/2010/main" val="288584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Security Layers</a:t>
            </a:r>
          </a:p>
        </p:txBody>
      </p:sp>
    </p:spTree>
    <p:extLst>
      <p:ext uri="{BB962C8B-B14F-4D97-AF65-F5344CB8AC3E}">
        <p14:creationId xmlns:p14="http://schemas.microsoft.com/office/powerpoint/2010/main" val="482810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7235</Words>
  <Application>Microsoft Office PowerPoint</Application>
  <PresentationFormat>Widescreen</PresentationFormat>
  <Paragraphs>731</Paragraphs>
  <Slides>68</Slides>
  <Notes>55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Narrow</vt:lpstr>
      <vt:lpstr>Calibri</vt:lpstr>
      <vt:lpstr>Calibri Light</vt:lpstr>
      <vt:lpstr>Wingdings</vt:lpstr>
      <vt:lpstr>Office Theme</vt:lpstr>
      <vt:lpstr>Lesson 9:  Designing a Reliable and Secure System</vt:lpstr>
      <vt:lpstr>Agenda (1)</vt:lpstr>
      <vt:lpstr>Agenda (2)</vt:lpstr>
      <vt:lpstr>1. Introduction</vt:lpstr>
      <vt:lpstr>Why care about Security?</vt:lpstr>
      <vt:lpstr>Q: How much time should be invested in security?</vt:lpstr>
      <vt:lpstr>Balancing Security with Other Constraints</vt:lpstr>
      <vt:lpstr>Security is a Shared Responsibility</vt:lpstr>
      <vt:lpstr>2. Security Layers</vt:lpstr>
      <vt:lpstr>Layered Model of Security</vt:lpstr>
      <vt:lpstr>Layered Model of Security</vt:lpstr>
      <vt:lpstr>CompactRIO Security Vectors</vt:lpstr>
      <vt:lpstr>3. Recommended Best Practices</vt:lpstr>
      <vt:lpstr>General Best Practices</vt:lpstr>
      <vt:lpstr>General Best Practices</vt:lpstr>
      <vt:lpstr>Manage VI Server Access</vt:lpstr>
      <vt:lpstr>What is NI Auth?</vt:lpstr>
      <vt:lpstr>NI Auth</vt:lpstr>
      <vt:lpstr>NI Auth</vt:lpstr>
      <vt:lpstr>Activate NI Auth</vt:lpstr>
      <vt:lpstr>Add New Users and Groups</vt:lpstr>
      <vt:lpstr>Create Permissions</vt:lpstr>
      <vt:lpstr>Exercise 8.1</vt:lpstr>
      <vt:lpstr>Demo: NI-Auth on NI Linux Real-Time</vt:lpstr>
      <vt:lpstr>What is SSL?</vt:lpstr>
      <vt:lpstr>SSL</vt:lpstr>
      <vt:lpstr>PowerPoint Presentation</vt:lpstr>
      <vt:lpstr>Demo: Enable SSL</vt:lpstr>
      <vt:lpstr>Demo: Enable SSL</vt:lpstr>
      <vt:lpstr>Activating SSL</vt:lpstr>
      <vt:lpstr>Activating SSL</vt:lpstr>
      <vt:lpstr>Activating SSL</vt:lpstr>
      <vt:lpstr>SSL Certificates</vt:lpstr>
      <vt:lpstr>Create a Certificate Signing Request</vt:lpstr>
      <vt:lpstr>Create a Certificate Signing Request</vt:lpstr>
      <vt:lpstr>Create a Certificate Signing Request</vt:lpstr>
      <vt:lpstr>Create a Certificate Signing Request</vt:lpstr>
      <vt:lpstr>Create a Certificate Signing Request</vt:lpstr>
      <vt:lpstr>Activating SSL</vt:lpstr>
      <vt:lpstr>System Web Server and SSL</vt:lpstr>
      <vt:lpstr>System Web Server and SSL</vt:lpstr>
      <vt:lpstr>What is WebDAV? </vt:lpstr>
      <vt:lpstr>WebDAV and the FTP Server</vt:lpstr>
      <vt:lpstr>Disabling the FTP Server</vt:lpstr>
      <vt:lpstr>Preventing Safe Mode</vt:lpstr>
      <vt:lpstr>Exercise 8.2</vt:lpstr>
      <vt:lpstr>RTEXE and FPGA Best Practices</vt:lpstr>
      <vt:lpstr>FPGA Safe States</vt:lpstr>
      <vt:lpstr>RTEXE and FPGA Best Practices</vt:lpstr>
      <vt:lpstr>Check Understanding</vt:lpstr>
      <vt:lpstr>4. Intermediate Security Considerations </vt:lpstr>
      <vt:lpstr>Hardware Restrictions</vt:lpstr>
      <vt:lpstr>Intermediate Best Practices</vt:lpstr>
      <vt:lpstr>VPN</vt:lpstr>
      <vt:lpstr>VPN Routers</vt:lpstr>
      <vt:lpstr>SSL Certificates</vt:lpstr>
      <vt:lpstr>Scan Mode</vt:lpstr>
      <vt:lpstr>5. Extreme Security Considerations </vt:lpstr>
      <vt:lpstr>Application Whitelisting</vt:lpstr>
      <vt:lpstr>Application Whitelisting</vt:lpstr>
      <vt:lpstr>Software Checking</vt:lpstr>
      <vt:lpstr>Hardware Checking</vt:lpstr>
      <vt:lpstr>Encrypting RT/FPGA Communication</vt:lpstr>
      <vt:lpstr>Redundancy</vt:lpstr>
      <vt:lpstr>Types of Redundancy (1)</vt:lpstr>
      <vt:lpstr>Types of Redundancy (2)</vt:lpstr>
      <vt:lpstr>Check Understanding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9:  Designing a Reliable and Secure System</dc:title>
  <dc:creator>Benjamin Celis</dc:creator>
  <cp:lastModifiedBy>Benjamin Celis</cp:lastModifiedBy>
  <cp:revision>1</cp:revision>
  <dcterms:created xsi:type="dcterms:W3CDTF">2018-06-06T23:04:48Z</dcterms:created>
  <dcterms:modified xsi:type="dcterms:W3CDTF">2018-06-06T23:09:15Z</dcterms:modified>
</cp:coreProperties>
</file>