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2.xml" ContentType="application/vnd.openxmlformats-officedocument.presentationml.notesSlide+xml"/>
  <Override PartName="/ppt/tags/tag15.xml" ContentType="application/vnd.openxmlformats-officedocument.presentationml.tag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9" r:id="rId2"/>
    <p:sldId id="268" r:id="rId3"/>
    <p:sldId id="360" r:id="rId4"/>
    <p:sldId id="261" r:id="rId5"/>
    <p:sldId id="260" r:id="rId6"/>
    <p:sldId id="262" r:id="rId7"/>
    <p:sldId id="292" r:id="rId8"/>
    <p:sldId id="361" r:id="rId9"/>
    <p:sldId id="363" r:id="rId10"/>
    <p:sldId id="366" r:id="rId11"/>
    <p:sldId id="318" r:id="rId12"/>
    <p:sldId id="338" r:id="rId13"/>
    <p:sldId id="337" r:id="rId14"/>
    <p:sldId id="294" r:id="rId15"/>
    <p:sldId id="319" r:id="rId16"/>
    <p:sldId id="281" r:id="rId17"/>
    <p:sldId id="357" r:id="rId18"/>
    <p:sldId id="364" r:id="rId19"/>
    <p:sldId id="341" r:id="rId20"/>
    <p:sldId id="340" r:id="rId21"/>
    <p:sldId id="347" r:id="rId22"/>
    <p:sldId id="271" r:id="rId23"/>
    <p:sldId id="362" r:id="rId24"/>
    <p:sldId id="291" r:id="rId25"/>
    <p:sldId id="300" r:id="rId26"/>
    <p:sldId id="293" r:id="rId27"/>
    <p:sldId id="278" r:id="rId28"/>
    <p:sldId id="365" r:id="rId29"/>
    <p:sldId id="28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545" autoAdjust="0"/>
  </p:normalViewPr>
  <p:slideViewPr>
    <p:cSldViewPr snapToGrid="0">
      <p:cViewPr varScale="1">
        <p:scale>
          <a:sx n="73" d="100"/>
          <a:sy n="73" d="100"/>
        </p:scale>
        <p:origin x="52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B3BD37-8ED8-43B1-8A02-527892A055F9}" type="doc">
      <dgm:prSet loTypeId="urn:microsoft.com/office/officeart/2005/8/layout/venn2" loCatId="relationship" qsTypeId="urn:microsoft.com/office/officeart/2005/8/quickstyle/simple2" qsCatId="simple" csTypeId="urn:microsoft.com/office/officeart/2005/8/colors/accent1_2" csCatId="accent1" phldr="1"/>
      <dgm:spPr/>
      <dgm:t>
        <a:bodyPr/>
        <a:lstStyle/>
        <a:p>
          <a:endParaRPr lang="en-US"/>
        </a:p>
      </dgm:t>
    </dgm:pt>
    <dgm:pt modelId="{EE447D35-C60A-402E-BB0F-B1BB719B93E5}">
      <dgm:prSet phldrT="[Text]"/>
      <dgm:spPr/>
      <dgm:t>
        <a:bodyPr/>
        <a:lstStyle/>
        <a:p>
          <a:r>
            <a:rPr lang="en-US" b="1" dirty="0"/>
            <a:t>Control</a:t>
          </a:r>
        </a:p>
      </dgm:t>
    </dgm:pt>
    <dgm:pt modelId="{D9737B51-D9FA-4655-BECD-01F1426F55AF}" type="parTrans" cxnId="{4486D4A1-05AD-4C8D-972C-7BA030D0B2B0}">
      <dgm:prSet/>
      <dgm:spPr/>
      <dgm:t>
        <a:bodyPr/>
        <a:lstStyle/>
        <a:p>
          <a:endParaRPr lang="en-US"/>
        </a:p>
      </dgm:t>
    </dgm:pt>
    <dgm:pt modelId="{BBF1F5B8-2DE9-4C9D-87BA-EA0A503A84B6}" type="sibTrans" cxnId="{4486D4A1-05AD-4C8D-972C-7BA030D0B2B0}">
      <dgm:prSet/>
      <dgm:spPr/>
      <dgm:t>
        <a:bodyPr/>
        <a:lstStyle/>
        <a:p>
          <a:endParaRPr lang="en-US"/>
        </a:p>
      </dgm:t>
    </dgm:pt>
    <dgm:pt modelId="{2B4EB116-019B-4F1F-AAC4-60568687413E}">
      <dgm:prSet phldrT="[Text]"/>
      <dgm:spPr/>
      <dgm:t>
        <a:bodyPr/>
        <a:lstStyle/>
        <a:p>
          <a:r>
            <a:rPr lang="en-US" b="1" dirty="0"/>
            <a:t>Solution</a:t>
          </a:r>
        </a:p>
      </dgm:t>
    </dgm:pt>
    <dgm:pt modelId="{92080856-648F-47BA-8890-CB015FFAB1F3}" type="parTrans" cxnId="{0CF7B004-AC60-4109-8148-FAB12C1D2509}">
      <dgm:prSet/>
      <dgm:spPr/>
      <dgm:t>
        <a:bodyPr/>
        <a:lstStyle/>
        <a:p>
          <a:endParaRPr lang="en-US"/>
        </a:p>
      </dgm:t>
    </dgm:pt>
    <dgm:pt modelId="{3A10BA43-42DF-4BEB-9D3F-BCC1899BEDE5}" type="sibTrans" cxnId="{0CF7B004-AC60-4109-8148-FAB12C1D2509}">
      <dgm:prSet/>
      <dgm:spPr/>
      <dgm:t>
        <a:bodyPr/>
        <a:lstStyle/>
        <a:p>
          <a:endParaRPr lang="en-US"/>
        </a:p>
      </dgm:t>
    </dgm:pt>
    <dgm:pt modelId="{C7526067-3BB8-45B2-AFC0-5028A0F3CEDE}">
      <dgm:prSet phldrT="[Text]"/>
      <dgm:spPr/>
      <dgm:t>
        <a:bodyPr/>
        <a:lstStyle/>
        <a:p>
          <a:r>
            <a:rPr lang="en-US" b="1" dirty="0"/>
            <a:t>LabVIEW</a:t>
          </a:r>
        </a:p>
      </dgm:t>
    </dgm:pt>
    <dgm:pt modelId="{22314CE0-9B73-4B08-8455-95F2D1347F38}" type="parTrans" cxnId="{305F8A8F-AFB3-4AE9-A70F-9ED84AE4DB4A}">
      <dgm:prSet/>
      <dgm:spPr/>
      <dgm:t>
        <a:bodyPr/>
        <a:lstStyle/>
        <a:p>
          <a:endParaRPr lang="en-US"/>
        </a:p>
      </dgm:t>
    </dgm:pt>
    <dgm:pt modelId="{BC39B8F8-C7BC-4F51-8122-3A33D52E9D20}" type="sibTrans" cxnId="{305F8A8F-AFB3-4AE9-A70F-9ED84AE4DB4A}">
      <dgm:prSet/>
      <dgm:spPr/>
      <dgm:t>
        <a:bodyPr/>
        <a:lstStyle/>
        <a:p>
          <a:endParaRPr lang="en-US"/>
        </a:p>
      </dgm:t>
    </dgm:pt>
    <dgm:pt modelId="{DF06DD55-E87F-4D7E-BC80-D4DDC7BD9C79}" type="pres">
      <dgm:prSet presAssocID="{0FB3BD37-8ED8-43B1-8A02-527892A055F9}" presName="Name0" presStyleCnt="0">
        <dgm:presLayoutVars>
          <dgm:chMax val="7"/>
          <dgm:resizeHandles val="exact"/>
        </dgm:presLayoutVars>
      </dgm:prSet>
      <dgm:spPr/>
    </dgm:pt>
    <dgm:pt modelId="{5BA2FAF4-BF1E-4029-9F15-C40FC1B025A8}" type="pres">
      <dgm:prSet presAssocID="{0FB3BD37-8ED8-43B1-8A02-527892A055F9}" presName="comp1" presStyleCnt="0"/>
      <dgm:spPr/>
    </dgm:pt>
    <dgm:pt modelId="{4EDD0E94-1B4C-4AC6-9F43-49385AAEA273}" type="pres">
      <dgm:prSet presAssocID="{0FB3BD37-8ED8-43B1-8A02-527892A055F9}" presName="circle1" presStyleLbl="node1" presStyleIdx="0" presStyleCnt="3"/>
      <dgm:spPr/>
    </dgm:pt>
    <dgm:pt modelId="{FC3AFEEC-5391-4588-95B0-0EA9948515BA}" type="pres">
      <dgm:prSet presAssocID="{0FB3BD37-8ED8-43B1-8A02-527892A055F9}" presName="c1text" presStyleLbl="node1" presStyleIdx="0" presStyleCnt="3">
        <dgm:presLayoutVars>
          <dgm:bulletEnabled val="1"/>
        </dgm:presLayoutVars>
      </dgm:prSet>
      <dgm:spPr/>
    </dgm:pt>
    <dgm:pt modelId="{7EA72F84-D551-4A31-9C1C-4A30DC83CD4A}" type="pres">
      <dgm:prSet presAssocID="{0FB3BD37-8ED8-43B1-8A02-527892A055F9}" presName="comp2" presStyleCnt="0"/>
      <dgm:spPr/>
    </dgm:pt>
    <dgm:pt modelId="{7F7173C3-6BB0-4F29-81B1-16E19C035031}" type="pres">
      <dgm:prSet presAssocID="{0FB3BD37-8ED8-43B1-8A02-527892A055F9}" presName="circle2" presStyleLbl="node1" presStyleIdx="1" presStyleCnt="3"/>
      <dgm:spPr/>
    </dgm:pt>
    <dgm:pt modelId="{841448C9-A8F1-4B6A-B7BB-0C9224BC62DA}" type="pres">
      <dgm:prSet presAssocID="{0FB3BD37-8ED8-43B1-8A02-527892A055F9}" presName="c2text" presStyleLbl="node1" presStyleIdx="1" presStyleCnt="3">
        <dgm:presLayoutVars>
          <dgm:bulletEnabled val="1"/>
        </dgm:presLayoutVars>
      </dgm:prSet>
      <dgm:spPr/>
    </dgm:pt>
    <dgm:pt modelId="{DC7C4559-E1E0-477D-937E-D331A63985C2}" type="pres">
      <dgm:prSet presAssocID="{0FB3BD37-8ED8-43B1-8A02-527892A055F9}" presName="comp3" presStyleCnt="0"/>
      <dgm:spPr/>
    </dgm:pt>
    <dgm:pt modelId="{A68EC899-ED64-4056-A5AF-D47DDFE2D518}" type="pres">
      <dgm:prSet presAssocID="{0FB3BD37-8ED8-43B1-8A02-527892A055F9}" presName="circle3" presStyleLbl="node1" presStyleIdx="2" presStyleCnt="3"/>
      <dgm:spPr/>
    </dgm:pt>
    <dgm:pt modelId="{FB01947F-A8F1-4C1F-82CF-743E448A5714}" type="pres">
      <dgm:prSet presAssocID="{0FB3BD37-8ED8-43B1-8A02-527892A055F9}" presName="c3text" presStyleLbl="node1" presStyleIdx="2" presStyleCnt="3">
        <dgm:presLayoutVars>
          <dgm:bulletEnabled val="1"/>
        </dgm:presLayoutVars>
      </dgm:prSet>
      <dgm:spPr/>
    </dgm:pt>
  </dgm:ptLst>
  <dgm:cxnLst>
    <dgm:cxn modelId="{0CF7B004-AC60-4109-8148-FAB12C1D2509}" srcId="{0FB3BD37-8ED8-43B1-8A02-527892A055F9}" destId="{2B4EB116-019B-4F1F-AAC4-60568687413E}" srcOrd="1" destOrd="0" parTransId="{92080856-648F-47BA-8890-CB015FFAB1F3}" sibTransId="{3A10BA43-42DF-4BEB-9D3F-BCC1899BEDE5}"/>
    <dgm:cxn modelId="{031E7224-AC40-EB4A-BF68-5DE21A0FA5BA}" type="presOf" srcId="{2B4EB116-019B-4F1F-AAC4-60568687413E}" destId="{7F7173C3-6BB0-4F29-81B1-16E19C035031}" srcOrd="0" destOrd="0" presId="urn:microsoft.com/office/officeart/2005/8/layout/venn2"/>
    <dgm:cxn modelId="{EE631284-6503-AC43-98E0-304DEFFC0A47}" type="presOf" srcId="{0FB3BD37-8ED8-43B1-8A02-527892A055F9}" destId="{DF06DD55-E87F-4D7E-BC80-D4DDC7BD9C79}" srcOrd="0" destOrd="0" presId="urn:microsoft.com/office/officeart/2005/8/layout/venn2"/>
    <dgm:cxn modelId="{305F8A8F-AFB3-4AE9-A70F-9ED84AE4DB4A}" srcId="{0FB3BD37-8ED8-43B1-8A02-527892A055F9}" destId="{C7526067-3BB8-45B2-AFC0-5028A0F3CEDE}" srcOrd="2" destOrd="0" parTransId="{22314CE0-9B73-4B08-8455-95F2D1347F38}" sibTransId="{BC39B8F8-C7BC-4F51-8122-3A33D52E9D20}"/>
    <dgm:cxn modelId="{4486D4A1-05AD-4C8D-972C-7BA030D0B2B0}" srcId="{0FB3BD37-8ED8-43B1-8A02-527892A055F9}" destId="{EE447D35-C60A-402E-BB0F-B1BB719B93E5}" srcOrd="0" destOrd="0" parTransId="{D9737B51-D9FA-4655-BECD-01F1426F55AF}" sibTransId="{BBF1F5B8-2DE9-4C9D-87BA-EA0A503A84B6}"/>
    <dgm:cxn modelId="{BEA295AA-F9C1-AE43-8992-1AD40144882C}" type="presOf" srcId="{C7526067-3BB8-45B2-AFC0-5028A0F3CEDE}" destId="{FB01947F-A8F1-4C1F-82CF-743E448A5714}" srcOrd="1" destOrd="0" presId="urn:microsoft.com/office/officeart/2005/8/layout/venn2"/>
    <dgm:cxn modelId="{3D8558B4-780E-234B-B310-62EF9A0C7372}" type="presOf" srcId="{2B4EB116-019B-4F1F-AAC4-60568687413E}" destId="{841448C9-A8F1-4B6A-B7BB-0C9224BC62DA}" srcOrd="1" destOrd="0" presId="urn:microsoft.com/office/officeart/2005/8/layout/venn2"/>
    <dgm:cxn modelId="{AB4CCCBC-A08F-BD46-8092-737D550E2286}" type="presOf" srcId="{C7526067-3BB8-45B2-AFC0-5028A0F3CEDE}" destId="{A68EC899-ED64-4056-A5AF-D47DDFE2D518}" srcOrd="0" destOrd="0" presId="urn:microsoft.com/office/officeart/2005/8/layout/venn2"/>
    <dgm:cxn modelId="{15A21EDB-C457-1041-9899-F7339B11100D}" type="presOf" srcId="{EE447D35-C60A-402E-BB0F-B1BB719B93E5}" destId="{4EDD0E94-1B4C-4AC6-9F43-49385AAEA273}" srcOrd="0" destOrd="0" presId="urn:microsoft.com/office/officeart/2005/8/layout/venn2"/>
    <dgm:cxn modelId="{10B05FFF-9B53-6E4C-BD83-74FA8692C48C}" type="presOf" srcId="{EE447D35-C60A-402E-BB0F-B1BB719B93E5}" destId="{FC3AFEEC-5391-4588-95B0-0EA9948515BA}" srcOrd="1" destOrd="0" presId="urn:microsoft.com/office/officeart/2005/8/layout/venn2"/>
    <dgm:cxn modelId="{B46CA285-2A90-1D49-9EE2-DB0E59394AA8}" type="presParOf" srcId="{DF06DD55-E87F-4D7E-BC80-D4DDC7BD9C79}" destId="{5BA2FAF4-BF1E-4029-9F15-C40FC1B025A8}" srcOrd="0" destOrd="0" presId="urn:microsoft.com/office/officeart/2005/8/layout/venn2"/>
    <dgm:cxn modelId="{2747684F-164F-E148-BE89-DE2CA6B0DC1E}" type="presParOf" srcId="{5BA2FAF4-BF1E-4029-9F15-C40FC1B025A8}" destId="{4EDD0E94-1B4C-4AC6-9F43-49385AAEA273}" srcOrd="0" destOrd="0" presId="urn:microsoft.com/office/officeart/2005/8/layout/venn2"/>
    <dgm:cxn modelId="{37210025-625A-0F40-AC96-512876EF6B6F}" type="presParOf" srcId="{5BA2FAF4-BF1E-4029-9F15-C40FC1B025A8}" destId="{FC3AFEEC-5391-4588-95B0-0EA9948515BA}" srcOrd="1" destOrd="0" presId="urn:microsoft.com/office/officeart/2005/8/layout/venn2"/>
    <dgm:cxn modelId="{CAE0B0E8-52B7-3C4D-A258-53830902063B}" type="presParOf" srcId="{DF06DD55-E87F-4D7E-BC80-D4DDC7BD9C79}" destId="{7EA72F84-D551-4A31-9C1C-4A30DC83CD4A}" srcOrd="1" destOrd="0" presId="urn:microsoft.com/office/officeart/2005/8/layout/venn2"/>
    <dgm:cxn modelId="{136D3DEF-1A82-D949-893F-A322782B1D22}" type="presParOf" srcId="{7EA72F84-D551-4A31-9C1C-4A30DC83CD4A}" destId="{7F7173C3-6BB0-4F29-81B1-16E19C035031}" srcOrd="0" destOrd="0" presId="urn:microsoft.com/office/officeart/2005/8/layout/venn2"/>
    <dgm:cxn modelId="{1F396C8F-B394-BC42-8AFA-1261DE239065}" type="presParOf" srcId="{7EA72F84-D551-4A31-9C1C-4A30DC83CD4A}" destId="{841448C9-A8F1-4B6A-B7BB-0C9224BC62DA}" srcOrd="1" destOrd="0" presId="urn:microsoft.com/office/officeart/2005/8/layout/venn2"/>
    <dgm:cxn modelId="{A0BD029D-4C73-4747-9B39-3D1C0B6A82E2}" type="presParOf" srcId="{DF06DD55-E87F-4D7E-BC80-D4DDC7BD9C79}" destId="{DC7C4559-E1E0-477D-937E-D331A63985C2}" srcOrd="2" destOrd="0" presId="urn:microsoft.com/office/officeart/2005/8/layout/venn2"/>
    <dgm:cxn modelId="{24CD8E68-A085-A34C-B95A-796DC7B4B396}" type="presParOf" srcId="{DC7C4559-E1E0-477D-937E-D331A63985C2}" destId="{A68EC899-ED64-4056-A5AF-D47DDFE2D518}" srcOrd="0" destOrd="0" presId="urn:microsoft.com/office/officeart/2005/8/layout/venn2"/>
    <dgm:cxn modelId="{7D022073-21BC-1E41-A918-3EB5E3506936}" type="presParOf" srcId="{DC7C4559-E1E0-477D-937E-D331A63985C2}" destId="{FB01947F-A8F1-4C1F-82CF-743E448A5714}" srcOrd="1" destOrd="0" presId="urn:microsoft.com/office/officeart/2005/8/layout/ven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263E9C-C117-46B0-A235-DBFAEDCD3B6D}" type="doc">
      <dgm:prSet loTypeId="urn:microsoft.com/office/officeart/2005/8/layout/radial1" loCatId="relationship" qsTypeId="urn:microsoft.com/office/officeart/2005/8/quickstyle/simple1" qsCatId="simple" csTypeId="urn:microsoft.com/office/officeart/2005/8/colors/accent1_2" csCatId="accent1" phldr="1"/>
      <dgm:spPr/>
      <dgm:t>
        <a:bodyPr/>
        <a:lstStyle/>
        <a:p>
          <a:endParaRPr lang="en-US"/>
        </a:p>
      </dgm:t>
    </dgm:pt>
    <dgm:pt modelId="{46F2DC0B-4C41-4ED2-826A-0FB795EE8A88}">
      <dgm:prSet phldrT="[Text]" custT="1"/>
      <dgm:spPr>
        <a:solidFill>
          <a:schemeClr val="accent3"/>
        </a:solidFill>
      </dgm:spPr>
      <dgm:t>
        <a:bodyPr/>
        <a:lstStyle/>
        <a:p>
          <a:r>
            <a:rPr lang="en-US" sz="1600" dirty="0"/>
            <a:t>Configuration</a:t>
          </a:r>
          <a:r>
            <a:rPr lang="en-US" sz="2000" dirty="0"/>
            <a:t> </a:t>
          </a:r>
        </a:p>
      </dgm:t>
    </dgm:pt>
    <dgm:pt modelId="{5E0524CF-4BDB-4C02-865B-A8D229B31535}" type="parTrans" cxnId="{F57AA05B-BA03-480B-BBB5-2FE059A0359E}">
      <dgm:prSet/>
      <dgm:spPr/>
      <dgm:t>
        <a:bodyPr/>
        <a:lstStyle/>
        <a:p>
          <a:endParaRPr lang="en-US"/>
        </a:p>
      </dgm:t>
    </dgm:pt>
    <dgm:pt modelId="{C3D641EF-9D8C-49DC-A040-3D39171BAC3E}" type="sibTrans" cxnId="{F57AA05B-BA03-480B-BBB5-2FE059A0359E}">
      <dgm:prSet/>
      <dgm:spPr/>
      <dgm:t>
        <a:bodyPr/>
        <a:lstStyle/>
        <a:p>
          <a:endParaRPr lang="en-US"/>
        </a:p>
      </dgm:t>
    </dgm:pt>
    <dgm:pt modelId="{B1B46E95-1E3E-4F39-BCED-6F6DB2AF7266}">
      <dgm:prSet phldrT="[Text]"/>
      <dgm:spPr>
        <a:solidFill>
          <a:schemeClr val="accent4"/>
        </a:solidFill>
      </dgm:spPr>
      <dgm:t>
        <a:bodyPr/>
        <a:lstStyle/>
        <a:p>
          <a:r>
            <a:rPr lang="en-US" dirty="0"/>
            <a:t>Editor node</a:t>
          </a:r>
        </a:p>
      </dgm:t>
    </dgm:pt>
    <dgm:pt modelId="{083CB5AB-EA9F-448A-BC19-DD82A1BDFA99}" type="parTrans" cxnId="{EA3E749E-22E4-46AB-AF90-909CBCB10557}">
      <dgm:prSet/>
      <dgm:spPr>
        <a:ln w="57150">
          <a:headEnd type="triangle" w="med" len="med"/>
          <a:tailEnd type="triangle" w="med" len="med"/>
        </a:ln>
      </dgm:spPr>
      <dgm:t>
        <a:bodyPr/>
        <a:lstStyle/>
        <a:p>
          <a:endParaRPr lang="en-US" dirty="0"/>
        </a:p>
      </dgm:t>
    </dgm:pt>
    <dgm:pt modelId="{880BB1C6-C339-45EA-A94D-B392756AA54D}" type="sibTrans" cxnId="{EA3E749E-22E4-46AB-AF90-909CBCB10557}">
      <dgm:prSet/>
      <dgm:spPr/>
      <dgm:t>
        <a:bodyPr/>
        <a:lstStyle/>
        <a:p>
          <a:endParaRPr lang="en-US"/>
        </a:p>
      </dgm:t>
    </dgm:pt>
    <dgm:pt modelId="{BE28D08F-D798-48B7-8D61-9CB70080103E}">
      <dgm:prSet phldrT="[Text]"/>
      <dgm:spPr/>
      <dgm:t>
        <a:bodyPr/>
        <a:lstStyle/>
        <a:p>
          <a:r>
            <a:rPr lang="en-US" dirty="0"/>
            <a:t>Runtime</a:t>
          </a:r>
        </a:p>
      </dgm:t>
    </dgm:pt>
    <dgm:pt modelId="{5B7159A1-5198-40A4-AF90-17341B07FDF2}" type="parTrans" cxnId="{B8417205-5A4F-4E32-BA74-41A37D61FBDA}">
      <dgm:prSet/>
      <dgm:spPr>
        <a:ln w="57150">
          <a:tailEnd type="triangle" w="lg" len="med"/>
        </a:ln>
      </dgm:spPr>
      <dgm:t>
        <a:bodyPr/>
        <a:lstStyle/>
        <a:p>
          <a:endParaRPr lang="en-US" dirty="0"/>
        </a:p>
      </dgm:t>
    </dgm:pt>
    <dgm:pt modelId="{1C2A65A7-084C-46A2-AB6D-3DA09AE5F7CD}" type="sibTrans" cxnId="{B8417205-5A4F-4E32-BA74-41A37D61FBDA}">
      <dgm:prSet/>
      <dgm:spPr/>
      <dgm:t>
        <a:bodyPr/>
        <a:lstStyle/>
        <a:p>
          <a:endParaRPr lang="en-US"/>
        </a:p>
      </dgm:t>
    </dgm:pt>
    <dgm:pt modelId="{F5600235-8279-4F5F-9F5D-0339AFCA4C16}" type="pres">
      <dgm:prSet presAssocID="{77263E9C-C117-46B0-A235-DBFAEDCD3B6D}" presName="cycle" presStyleCnt="0">
        <dgm:presLayoutVars>
          <dgm:chMax val="1"/>
          <dgm:dir/>
          <dgm:animLvl val="ctr"/>
          <dgm:resizeHandles val="exact"/>
        </dgm:presLayoutVars>
      </dgm:prSet>
      <dgm:spPr/>
    </dgm:pt>
    <dgm:pt modelId="{94C370E4-8CE5-4D56-B849-75B12DE2CFF1}" type="pres">
      <dgm:prSet presAssocID="{46F2DC0B-4C41-4ED2-826A-0FB795EE8A88}" presName="centerShape" presStyleLbl="node0" presStyleIdx="0" presStyleCnt="1" custScaleX="135390" custScaleY="135064"/>
      <dgm:spPr/>
    </dgm:pt>
    <dgm:pt modelId="{0166608B-E1DA-4757-93A8-52DD79A8ABC4}" type="pres">
      <dgm:prSet presAssocID="{083CB5AB-EA9F-448A-BC19-DD82A1BDFA99}" presName="Name9" presStyleLbl="parChTrans1D2" presStyleIdx="0" presStyleCnt="2"/>
      <dgm:spPr/>
    </dgm:pt>
    <dgm:pt modelId="{BFCF463E-2D40-4443-8000-8FA8D0AAB634}" type="pres">
      <dgm:prSet presAssocID="{083CB5AB-EA9F-448A-BC19-DD82A1BDFA99}" presName="connTx" presStyleLbl="parChTrans1D2" presStyleIdx="0" presStyleCnt="2"/>
      <dgm:spPr/>
    </dgm:pt>
    <dgm:pt modelId="{D3C16A07-A1C9-4E4C-8052-AA74CDFB24BA}" type="pres">
      <dgm:prSet presAssocID="{B1B46E95-1E3E-4F39-BCED-6F6DB2AF7266}" presName="node" presStyleLbl="node1" presStyleIdx="0" presStyleCnt="2" custRadScaleRad="122402" custRadScaleInc="-56789">
        <dgm:presLayoutVars>
          <dgm:bulletEnabled val="1"/>
        </dgm:presLayoutVars>
      </dgm:prSet>
      <dgm:spPr/>
    </dgm:pt>
    <dgm:pt modelId="{BBE51696-74B1-4187-ACB5-946F0A10CE4E}" type="pres">
      <dgm:prSet presAssocID="{5B7159A1-5198-40A4-AF90-17341B07FDF2}" presName="Name9" presStyleLbl="parChTrans1D2" presStyleIdx="1" presStyleCnt="2"/>
      <dgm:spPr/>
    </dgm:pt>
    <dgm:pt modelId="{83FFEC2C-C02C-4CBE-8762-D3D46ADAE473}" type="pres">
      <dgm:prSet presAssocID="{5B7159A1-5198-40A4-AF90-17341B07FDF2}" presName="connTx" presStyleLbl="parChTrans1D2" presStyleIdx="1" presStyleCnt="2"/>
      <dgm:spPr/>
    </dgm:pt>
    <dgm:pt modelId="{457D17E5-CE98-4172-B3C8-B66DBCB6D706}" type="pres">
      <dgm:prSet presAssocID="{BE28D08F-D798-48B7-8D61-9CB70080103E}" presName="node" presStyleLbl="node1" presStyleIdx="1" presStyleCnt="2" custRadScaleRad="118638" custRadScaleInc="-144857">
        <dgm:presLayoutVars>
          <dgm:bulletEnabled val="1"/>
        </dgm:presLayoutVars>
      </dgm:prSet>
      <dgm:spPr/>
    </dgm:pt>
  </dgm:ptLst>
  <dgm:cxnLst>
    <dgm:cxn modelId="{B8417205-5A4F-4E32-BA74-41A37D61FBDA}" srcId="{46F2DC0B-4C41-4ED2-826A-0FB795EE8A88}" destId="{BE28D08F-D798-48B7-8D61-9CB70080103E}" srcOrd="1" destOrd="0" parTransId="{5B7159A1-5198-40A4-AF90-17341B07FDF2}" sibTransId="{1C2A65A7-084C-46A2-AB6D-3DA09AE5F7CD}"/>
    <dgm:cxn modelId="{33B8530B-48C5-47CE-BAE8-3CAA173FDA34}" type="presOf" srcId="{B1B46E95-1E3E-4F39-BCED-6F6DB2AF7266}" destId="{D3C16A07-A1C9-4E4C-8052-AA74CDFB24BA}" srcOrd="0" destOrd="0" presId="urn:microsoft.com/office/officeart/2005/8/layout/radial1"/>
    <dgm:cxn modelId="{BD1BEB0D-4183-4088-B5F4-4562BF5A3634}" type="presOf" srcId="{46F2DC0B-4C41-4ED2-826A-0FB795EE8A88}" destId="{94C370E4-8CE5-4D56-B849-75B12DE2CFF1}" srcOrd="0" destOrd="0" presId="urn:microsoft.com/office/officeart/2005/8/layout/radial1"/>
    <dgm:cxn modelId="{A62ECC14-1C60-4F9B-B079-A53CA84E5E8E}" type="presOf" srcId="{5B7159A1-5198-40A4-AF90-17341B07FDF2}" destId="{BBE51696-74B1-4187-ACB5-946F0A10CE4E}" srcOrd="0" destOrd="0" presId="urn:microsoft.com/office/officeart/2005/8/layout/radial1"/>
    <dgm:cxn modelId="{531B7326-387B-40FE-93A6-34982466DC09}" type="presOf" srcId="{BE28D08F-D798-48B7-8D61-9CB70080103E}" destId="{457D17E5-CE98-4172-B3C8-B66DBCB6D706}" srcOrd="0" destOrd="0" presId="urn:microsoft.com/office/officeart/2005/8/layout/radial1"/>
    <dgm:cxn modelId="{C2D46E3C-B9F2-47FB-85A6-0FF897AE72C9}" type="presOf" srcId="{083CB5AB-EA9F-448A-BC19-DD82A1BDFA99}" destId="{0166608B-E1DA-4757-93A8-52DD79A8ABC4}" srcOrd="0" destOrd="0" presId="urn:microsoft.com/office/officeart/2005/8/layout/radial1"/>
    <dgm:cxn modelId="{F57AA05B-BA03-480B-BBB5-2FE059A0359E}" srcId="{77263E9C-C117-46B0-A235-DBFAEDCD3B6D}" destId="{46F2DC0B-4C41-4ED2-826A-0FB795EE8A88}" srcOrd="0" destOrd="0" parTransId="{5E0524CF-4BDB-4C02-865B-A8D229B31535}" sibTransId="{C3D641EF-9D8C-49DC-A040-3D39171BAC3E}"/>
    <dgm:cxn modelId="{9689756B-FF93-494A-A2E2-BB9719B49DCE}" type="presOf" srcId="{083CB5AB-EA9F-448A-BC19-DD82A1BDFA99}" destId="{BFCF463E-2D40-4443-8000-8FA8D0AAB634}" srcOrd="1" destOrd="0" presId="urn:microsoft.com/office/officeart/2005/8/layout/radial1"/>
    <dgm:cxn modelId="{90933A98-6804-4ECC-B9D6-FD6F99950C21}" type="presOf" srcId="{5B7159A1-5198-40A4-AF90-17341B07FDF2}" destId="{83FFEC2C-C02C-4CBE-8762-D3D46ADAE473}" srcOrd="1" destOrd="0" presId="urn:microsoft.com/office/officeart/2005/8/layout/radial1"/>
    <dgm:cxn modelId="{EA3E749E-22E4-46AB-AF90-909CBCB10557}" srcId="{46F2DC0B-4C41-4ED2-826A-0FB795EE8A88}" destId="{B1B46E95-1E3E-4F39-BCED-6F6DB2AF7266}" srcOrd="0" destOrd="0" parTransId="{083CB5AB-EA9F-448A-BC19-DD82A1BDFA99}" sibTransId="{880BB1C6-C339-45EA-A94D-B392756AA54D}"/>
    <dgm:cxn modelId="{1C3D89F4-1245-4BB6-B107-16296FAB5465}" type="presOf" srcId="{77263E9C-C117-46B0-A235-DBFAEDCD3B6D}" destId="{F5600235-8279-4F5F-9F5D-0339AFCA4C16}" srcOrd="0" destOrd="0" presId="urn:microsoft.com/office/officeart/2005/8/layout/radial1"/>
    <dgm:cxn modelId="{8C8F7B7A-F363-47A4-BC03-EEADC7D6B072}" type="presParOf" srcId="{F5600235-8279-4F5F-9F5D-0339AFCA4C16}" destId="{94C370E4-8CE5-4D56-B849-75B12DE2CFF1}" srcOrd="0" destOrd="0" presId="urn:microsoft.com/office/officeart/2005/8/layout/radial1"/>
    <dgm:cxn modelId="{C151C41B-7A87-429C-9F1C-24017AD8F1CF}" type="presParOf" srcId="{F5600235-8279-4F5F-9F5D-0339AFCA4C16}" destId="{0166608B-E1DA-4757-93A8-52DD79A8ABC4}" srcOrd="1" destOrd="0" presId="urn:microsoft.com/office/officeart/2005/8/layout/radial1"/>
    <dgm:cxn modelId="{F1642E37-D81F-494D-A107-7CC8E492CE69}" type="presParOf" srcId="{0166608B-E1DA-4757-93A8-52DD79A8ABC4}" destId="{BFCF463E-2D40-4443-8000-8FA8D0AAB634}" srcOrd="0" destOrd="0" presId="urn:microsoft.com/office/officeart/2005/8/layout/radial1"/>
    <dgm:cxn modelId="{58780835-E726-420F-9014-EAEE06688D0C}" type="presParOf" srcId="{F5600235-8279-4F5F-9F5D-0339AFCA4C16}" destId="{D3C16A07-A1C9-4E4C-8052-AA74CDFB24BA}" srcOrd="2" destOrd="0" presId="urn:microsoft.com/office/officeart/2005/8/layout/radial1"/>
    <dgm:cxn modelId="{D02AEC26-CAE8-4790-9E50-812E542D3223}" type="presParOf" srcId="{F5600235-8279-4F5F-9F5D-0339AFCA4C16}" destId="{BBE51696-74B1-4187-ACB5-946F0A10CE4E}" srcOrd="3" destOrd="0" presId="urn:microsoft.com/office/officeart/2005/8/layout/radial1"/>
    <dgm:cxn modelId="{59F939E2-028B-4D32-AF8C-32603EA31525}" type="presParOf" srcId="{BBE51696-74B1-4187-ACB5-946F0A10CE4E}" destId="{83FFEC2C-C02C-4CBE-8762-D3D46ADAE473}" srcOrd="0" destOrd="0" presId="urn:microsoft.com/office/officeart/2005/8/layout/radial1"/>
    <dgm:cxn modelId="{EA37FC7D-FE75-4109-8E4C-63F1B508D295}" type="presParOf" srcId="{F5600235-8279-4F5F-9F5D-0339AFCA4C16}" destId="{457D17E5-CE98-4172-B3C8-B66DBCB6D706}" srcOrd="4"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7263E9C-C117-46B0-A235-DBFAEDCD3B6D}" type="doc">
      <dgm:prSet loTypeId="urn:microsoft.com/office/officeart/2005/8/layout/radial1" loCatId="relationship" qsTypeId="urn:microsoft.com/office/officeart/2005/8/quickstyle/simple1" qsCatId="simple" csTypeId="urn:microsoft.com/office/officeart/2005/8/colors/accent1_2" csCatId="accent1" phldr="1"/>
      <dgm:spPr/>
      <dgm:t>
        <a:bodyPr/>
        <a:lstStyle/>
        <a:p>
          <a:endParaRPr lang="en-US"/>
        </a:p>
      </dgm:t>
    </dgm:pt>
    <dgm:pt modelId="{46F2DC0B-4C41-4ED2-826A-0FB795EE8A88}">
      <dgm:prSet phldrT="[Text]" custT="1"/>
      <dgm:spPr>
        <a:solidFill>
          <a:schemeClr val="accent3"/>
        </a:solidFill>
      </dgm:spPr>
      <dgm:t>
        <a:bodyPr/>
        <a:lstStyle/>
        <a:p>
          <a:r>
            <a:rPr lang="en-US" sz="1600" dirty="0"/>
            <a:t>Configuration </a:t>
          </a:r>
        </a:p>
      </dgm:t>
    </dgm:pt>
    <dgm:pt modelId="{5E0524CF-4BDB-4C02-865B-A8D229B31535}" type="parTrans" cxnId="{F57AA05B-BA03-480B-BBB5-2FE059A0359E}">
      <dgm:prSet/>
      <dgm:spPr/>
      <dgm:t>
        <a:bodyPr/>
        <a:lstStyle/>
        <a:p>
          <a:endParaRPr lang="en-US"/>
        </a:p>
      </dgm:t>
    </dgm:pt>
    <dgm:pt modelId="{C3D641EF-9D8C-49DC-A040-3D39171BAC3E}" type="sibTrans" cxnId="{F57AA05B-BA03-480B-BBB5-2FE059A0359E}">
      <dgm:prSet/>
      <dgm:spPr/>
      <dgm:t>
        <a:bodyPr/>
        <a:lstStyle/>
        <a:p>
          <a:endParaRPr lang="en-US"/>
        </a:p>
      </dgm:t>
    </dgm:pt>
    <dgm:pt modelId="{B1B46E95-1E3E-4F39-BCED-6F6DB2AF7266}">
      <dgm:prSet phldrT="[Text]"/>
      <dgm:spPr>
        <a:solidFill>
          <a:schemeClr val="accent4"/>
        </a:solidFill>
      </dgm:spPr>
      <dgm:t>
        <a:bodyPr/>
        <a:lstStyle/>
        <a:p>
          <a:r>
            <a:rPr lang="en-US" dirty="0"/>
            <a:t>Editor node</a:t>
          </a:r>
        </a:p>
      </dgm:t>
    </dgm:pt>
    <dgm:pt modelId="{083CB5AB-EA9F-448A-BC19-DD82A1BDFA99}" type="parTrans" cxnId="{EA3E749E-22E4-46AB-AF90-909CBCB10557}">
      <dgm:prSet/>
      <dgm:spPr>
        <a:ln w="57150">
          <a:headEnd type="triangle" w="med" len="med"/>
          <a:tailEnd type="triangle" w="med" len="med"/>
        </a:ln>
      </dgm:spPr>
      <dgm:t>
        <a:bodyPr/>
        <a:lstStyle/>
        <a:p>
          <a:endParaRPr lang="en-US" dirty="0"/>
        </a:p>
      </dgm:t>
    </dgm:pt>
    <dgm:pt modelId="{880BB1C6-C339-45EA-A94D-B392756AA54D}" type="sibTrans" cxnId="{EA3E749E-22E4-46AB-AF90-909CBCB10557}">
      <dgm:prSet/>
      <dgm:spPr/>
      <dgm:t>
        <a:bodyPr/>
        <a:lstStyle/>
        <a:p>
          <a:endParaRPr lang="en-US"/>
        </a:p>
      </dgm:t>
    </dgm:pt>
    <dgm:pt modelId="{BE28D08F-D798-48B7-8D61-9CB70080103E}">
      <dgm:prSet phldrT="[Text]"/>
      <dgm:spPr/>
      <dgm:t>
        <a:bodyPr/>
        <a:lstStyle/>
        <a:p>
          <a:r>
            <a:rPr lang="en-US" dirty="0"/>
            <a:t>Runtime</a:t>
          </a:r>
        </a:p>
      </dgm:t>
    </dgm:pt>
    <dgm:pt modelId="{5B7159A1-5198-40A4-AF90-17341B07FDF2}" type="parTrans" cxnId="{B8417205-5A4F-4E32-BA74-41A37D61FBDA}">
      <dgm:prSet/>
      <dgm:spPr>
        <a:ln w="57150">
          <a:tailEnd type="triangle" w="lg" len="med"/>
        </a:ln>
      </dgm:spPr>
      <dgm:t>
        <a:bodyPr/>
        <a:lstStyle/>
        <a:p>
          <a:endParaRPr lang="en-US" dirty="0"/>
        </a:p>
      </dgm:t>
    </dgm:pt>
    <dgm:pt modelId="{1C2A65A7-084C-46A2-AB6D-3DA09AE5F7CD}" type="sibTrans" cxnId="{B8417205-5A4F-4E32-BA74-41A37D61FBDA}">
      <dgm:prSet/>
      <dgm:spPr/>
      <dgm:t>
        <a:bodyPr/>
        <a:lstStyle/>
        <a:p>
          <a:endParaRPr lang="en-US"/>
        </a:p>
      </dgm:t>
    </dgm:pt>
    <dgm:pt modelId="{F5600235-8279-4F5F-9F5D-0339AFCA4C16}" type="pres">
      <dgm:prSet presAssocID="{77263E9C-C117-46B0-A235-DBFAEDCD3B6D}" presName="cycle" presStyleCnt="0">
        <dgm:presLayoutVars>
          <dgm:chMax val="1"/>
          <dgm:dir/>
          <dgm:animLvl val="ctr"/>
          <dgm:resizeHandles val="exact"/>
        </dgm:presLayoutVars>
      </dgm:prSet>
      <dgm:spPr/>
    </dgm:pt>
    <dgm:pt modelId="{94C370E4-8CE5-4D56-B849-75B12DE2CFF1}" type="pres">
      <dgm:prSet presAssocID="{46F2DC0B-4C41-4ED2-826A-0FB795EE8A88}" presName="centerShape" presStyleLbl="node0" presStyleIdx="0" presStyleCnt="1" custScaleX="135390" custScaleY="135064"/>
      <dgm:spPr/>
    </dgm:pt>
    <dgm:pt modelId="{0166608B-E1DA-4757-93A8-52DD79A8ABC4}" type="pres">
      <dgm:prSet presAssocID="{083CB5AB-EA9F-448A-BC19-DD82A1BDFA99}" presName="Name9" presStyleLbl="parChTrans1D2" presStyleIdx="0" presStyleCnt="2"/>
      <dgm:spPr/>
    </dgm:pt>
    <dgm:pt modelId="{BFCF463E-2D40-4443-8000-8FA8D0AAB634}" type="pres">
      <dgm:prSet presAssocID="{083CB5AB-EA9F-448A-BC19-DD82A1BDFA99}" presName="connTx" presStyleLbl="parChTrans1D2" presStyleIdx="0" presStyleCnt="2"/>
      <dgm:spPr/>
    </dgm:pt>
    <dgm:pt modelId="{D3C16A07-A1C9-4E4C-8052-AA74CDFB24BA}" type="pres">
      <dgm:prSet presAssocID="{B1B46E95-1E3E-4F39-BCED-6F6DB2AF7266}" presName="node" presStyleLbl="node1" presStyleIdx="0" presStyleCnt="2" custRadScaleRad="122402" custRadScaleInc="-56789">
        <dgm:presLayoutVars>
          <dgm:bulletEnabled val="1"/>
        </dgm:presLayoutVars>
      </dgm:prSet>
      <dgm:spPr/>
    </dgm:pt>
    <dgm:pt modelId="{BBE51696-74B1-4187-ACB5-946F0A10CE4E}" type="pres">
      <dgm:prSet presAssocID="{5B7159A1-5198-40A4-AF90-17341B07FDF2}" presName="Name9" presStyleLbl="parChTrans1D2" presStyleIdx="1" presStyleCnt="2"/>
      <dgm:spPr/>
    </dgm:pt>
    <dgm:pt modelId="{83FFEC2C-C02C-4CBE-8762-D3D46ADAE473}" type="pres">
      <dgm:prSet presAssocID="{5B7159A1-5198-40A4-AF90-17341B07FDF2}" presName="connTx" presStyleLbl="parChTrans1D2" presStyleIdx="1" presStyleCnt="2"/>
      <dgm:spPr/>
    </dgm:pt>
    <dgm:pt modelId="{457D17E5-CE98-4172-B3C8-B66DBCB6D706}" type="pres">
      <dgm:prSet presAssocID="{BE28D08F-D798-48B7-8D61-9CB70080103E}" presName="node" presStyleLbl="node1" presStyleIdx="1" presStyleCnt="2" custRadScaleRad="118638" custRadScaleInc="-144857">
        <dgm:presLayoutVars>
          <dgm:bulletEnabled val="1"/>
        </dgm:presLayoutVars>
      </dgm:prSet>
      <dgm:spPr/>
    </dgm:pt>
  </dgm:ptLst>
  <dgm:cxnLst>
    <dgm:cxn modelId="{B8417205-5A4F-4E32-BA74-41A37D61FBDA}" srcId="{46F2DC0B-4C41-4ED2-826A-0FB795EE8A88}" destId="{BE28D08F-D798-48B7-8D61-9CB70080103E}" srcOrd="1" destOrd="0" parTransId="{5B7159A1-5198-40A4-AF90-17341B07FDF2}" sibTransId="{1C2A65A7-084C-46A2-AB6D-3DA09AE5F7CD}"/>
    <dgm:cxn modelId="{33B8530B-48C5-47CE-BAE8-3CAA173FDA34}" type="presOf" srcId="{B1B46E95-1E3E-4F39-BCED-6F6DB2AF7266}" destId="{D3C16A07-A1C9-4E4C-8052-AA74CDFB24BA}" srcOrd="0" destOrd="0" presId="urn:microsoft.com/office/officeart/2005/8/layout/radial1"/>
    <dgm:cxn modelId="{BD1BEB0D-4183-4088-B5F4-4562BF5A3634}" type="presOf" srcId="{46F2DC0B-4C41-4ED2-826A-0FB795EE8A88}" destId="{94C370E4-8CE5-4D56-B849-75B12DE2CFF1}" srcOrd="0" destOrd="0" presId="urn:microsoft.com/office/officeart/2005/8/layout/radial1"/>
    <dgm:cxn modelId="{A62ECC14-1C60-4F9B-B079-A53CA84E5E8E}" type="presOf" srcId="{5B7159A1-5198-40A4-AF90-17341B07FDF2}" destId="{BBE51696-74B1-4187-ACB5-946F0A10CE4E}" srcOrd="0" destOrd="0" presId="urn:microsoft.com/office/officeart/2005/8/layout/radial1"/>
    <dgm:cxn modelId="{531B7326-387B-40FE-93A6-34982466DC09}" type="presOf" srcId="{BE28D08F-D798-48B7-8D61-9CB70080103E}" destId="{457D17E5-CE98-4172-B3C8-B66DBCB6D706}" srcOrd="0" destOrd="0" presId="urn:microsoft.com/office/officeart/2005/8/layout/radial1"/>
    <dgm:cxn modelId="{C2D46E3C-B9F2-47FB-85A6-0FF897AE72C9}" type="presOf" srcId="{083CB5AB-EA9F-448A-BC19-DD82A1BDFA99}" destId="{0166608B-E1DA-4757-93A8-52DD79A8ABC4}" srcOrd="0" destOrd="0" presId="urn:microsoft.com/office/officeart/2005/8/layout/radial1"/>
    <dgm:cxn modelId="{F57AA05B-BA03-480B-BBB5-2FE059A0359E}" srcId="{77263E9C-C117-46B0-A235-DBFAEDCD3B6D}" destId="{46F2DC0B-4C41-4ED2-826A-0FB795EE8A88}" srcOrd="0" destOrd="0" parTransId="{5E0524CF-4BDB-4C02-865B-A8D229B31535}" sibTransId="{C3D641EF-9D8C-49DC-A040-3D39171BAC3E}"/>
    <dgm:cxn modelId="{9689756B-FF93-494A-A2E2-BB9719B49DCE}" type="presOf" srcId="{083CB5AB-EA9F-448A-BC19-DD82A1BDFA99}" destId="{BFCF463E-2D40-4443-8000-8FA8D0AAB634}" srcOrd="1" destOrd="0" presId="urn:microsoft.com/office/officeart/2005/8/layout/radial1"/>
    <dgm:cxn modelId="{90933A98-6804-4ECC-B9D6-FD6F99950C21}" type="presOf" srcId="{5B7159A1-5198-40A4-AF90-17341B07FDF2}" destId="{83FFEC2C-C02C-4CBE-8762-D3D46ADAE473}" srcOrd="1" destOrd="0" presId="urn:microsoft.com/office/officeart/2005/8/layout/radial1"/>
    <dgm:cxn modelId="{EA3E749E-22E4-46AB-AF90-909CBCB10557}" srcId="{46F2DC0B-4C41-4ED2-826A-0FB795EE8A88}" destId="{B1B46E95-1E3E-4F39-BCED-6F6DB2AF7266}" srcOrd="0" destOrd="0" parTransId="{083CB5AB-EA9F-448A-BC19-DD82A1BDFA99}" sibTransId="{880BB1C6-C339-45EA-A94D-B392756AA54D}"/>
    <dgm:cxn modelId="{1C3D89F4-1245-4BB6-B107-16296FAB5465}" type="presOf" srcId="{77263E9C-C117-46B0-A235-DBFAEDCD3B6D}" destId="{F5600235-8279-4F5F-9F5D-0339AFCA4C16}" srcOrd="0" destOrd="0" presId="urn:microsoft.com/office/officeart/2005/8/layout/radial1"/>
    <dgm:cxn modelId="{8C8F7B7A-F363-47A4-BC03-EEADC7D6B072}" type="presParOf" srcId="{F5600235-8279-4F5F-9F5D-0339AFCA4C16}" destId="{94C370E4-8CE5-4D56-B849-75B12DE2CFF1}" srcOrd="0" destOrd="0" presId="urn:microsoft.com/office/officeart/2005/8/layout/radial1"/>
    <dgm:cxn modelId="{C151C41B-7A87-429C-9F1C-24017AD8F1CF}" type="presParOf" srcId="{F5600235-8279-4F5F-9F5D-0339AFCA4C16}" destId="{0166608B-E1DA-4757-93A8-52DD79A8ABC4}" srcOrd="1" destOrd="0" presId="urn:microsoft.com/office/officeart/2005/8/layout/radial1"/>
    <dgm:cxn modelId="{F1642E37-D81F-494D-A107-7CC8E492CE69}" type="presParOf" srcId="{0166608B-E1DA-4757-93A8-52DD79A8ABC4}" destId="{BFCF463E-2D40-4443-8000-8FA8D0AAB634}" srcOrd="0" destOrd="0" presId="urn:microsoft.com/office/officeart/2005/8/layout/radial1"/>
    <dgm:cxn modelId="{58780835-E726-420F-9014-EAEE06688D0C}" type="presParOf" srcId="{F5600235-8279-4F5F-9F5D-0339AFCA4C16}" destId="{D3C16A07-A1C9-4E4C-8052-AA74CDFB24BA}" srcOrd="2" destOrd="0" presId="urn:microsoft.com/office/officeart/2005/8/layout/radial1"/>
    <dgm:cxn modelId="{D02AEC26-CAE8-4790-9E50-812E542D3223}" type="presParOf" srcId="{F5600235-8279-4F5F-9F5D-0339AFCA4C16}" destId="{BBE51696-74B1-4187-ACB5-946F0A10CE4E}" srcOrd="3" destOrd="0" presId="urn:microsoft.com/office/officeart/2005/8/layout/radial1"/>
    <dgm:cxn modelId="{59F939E2-028B-4D32-AF8C-32603EA31525}" type="presParOf" srcId="{BBE51696-74B1-4187-ACB5-946F0A10CE4E}" destId="{83FFEC2C-C02C-4CBE-8762-D3D46ADAE473}" srcOrd="0" destOrd="0" presId="urn:microsoft.com/office/officeart/2005/8/layout/radial1"/>
    <dgm:cxn modelId="{EA37FC7D-FE75-4109-8E4C-63F1B508D295}" type="presParOf" srcId="{F5600235-8279-4F5F-9F5D-0339AFCA4C16}" destId="{457D17E5-CE98-4172-B3C8-B66DBCB6D706}" srcOrd="4"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DD0E94-1B4C-4AC6-9F43-49385AAEA273}">
      <dsp:nvSpPr>
        <dsp:cNvPr id="0" name=""/>
        <dsp:cNvSpPr/>
      </dsp:nvSpPr>
      <dsp:spPr>
        <a:xfrm>
          <a:off x="1015614" y="0"/>
          <a:ext cx="4332624" cy="4332624"/>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b="1" kern="1200" dirty="0"/>
            <a:t>Control</a:t>
          </a:r>
        </a:p>
      </dsp:txBody>
      <dsp:txXfrm>
        <a:off x="2424800" y="216631"/>
        <a:ext cx="1514252" cy="649893"/>
      </dsp:txXfrm>
    </dsp:sp>
    <dsp:sp modelId="{7F7173C3-6BB0-4F29-81B1-16E19C035031}">
      <dsp:nvSpPr>
        <dsp:cNvPr id="0" name=""/>
        <dsp:cNvSpPr/>
      </dsp:nvSpPr>
      <dsp:spPr>
        <a:xfrm>
          <a:off x="1557192" y="1083155"/>
          <a:ext cx="3249468" cy="3249468"/>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b="1" kern="1200" dirty="0"/>
            <a:t>Solution</a:t>
          </a:r>
        </a:p>
      </dsp:txBody>
      <dsp:txXfrm>
        <a:off x="2424800" y="1286247"/>
        <a:ext cx="1514252" cy="609275"/>
      </dsp:txXfrm>
    </dsp:sp>
    <dsp:sp modelId="{A68EC899-ED64-4056-A5AF-D47DDFE2D518}">
      <dsp:nvSpPr>
        <dsp:cNvPr id="0" name=""/>
        <dsp:cNvSpPr/>
      </dsp:nvSpPr>
      <dsp:spPr>
        <a:xfrm>
          <a:off x="2098770" y="2166312"/>
          <a:ext cx="2166312" cy="2166312"/>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b="1" kern="1200" dirty="0"/>
            <a:t>LabVIEW</a:t>
          </a:r>
        </a:p>
      </dsp:txBody>
      <dsp:txXfrm>
        <a:off x="2416019" y="2707890"/>
        <a:ext cx="1531813" cy="10831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C370E4-8CE5-4D56-B849-75B12DE2CFF1}">
      <dsp:nvSpPr>
        <dsp:cNvPr id="0" name=""/>
        <dsp:cNvSpPr/>
      </dsp:nvSpPr>
      <dsp:spPr>
        <a:xfrm>
          <a:off x="1780207" y="1367028"/>
          <a:ext cx="1621185" cy="1617281"/>
        </a:xfrm>
        <a:prstGeom prst="ellipse">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Configuration</a:t>
          </a:r>
          <a:r>
            <a:rPr lang="en-US" sz="2000" kern="1200" dirty="0"/>
            <a:t> </a:t>
          </a:r>
        </a:p>
      </dsp:txBody>
      <dsp:txXfrm>
        <a:off x="2017624" y="1603873"/>
        <a:ext cx="1146351" cy="1143591"/>
      </dsp:txXfrm>
    </dsp:sp>
    <dsp:sp modelId="{0166608B-E1DA-4757-93A8-52DD79A8ABC4}">
      <dsp:nvSpPr>
        <dsp:cNvPr id="0" name=""/>
        <dsp:cNvSpPr/>
      </dsp:nvSpPr>
      <dsp:spPr>
        <a:xfrm rot="13133394">
          <a:off x="1516523" y="1489713"/>
          <a:ext cx="499280" cy="41596"/>
        </a:xfrm>
        <a:custGeom>
          <a:avLst/>
          <a:gdLst/>
          <a:ahLst/>
          <a:cxnLst/>
          <a:rect l="0" t="0" r="0" b="0"/>
          <a:pathLst>
            <a:path>
              <a:moveTo>
                <a:pt x="0" y="20798"/>
              </a:moveTo>
              <a:lnTo>
                <a:pt x="499280" y="20798"/>
              </a:lnTo>
            </a:path>
          </a:pathLst>
        </a:custGeom>
        <a:noFill/>
        <a:ln w="57150" cap="flat" cmpd="sng" algn="ctr">
          <a:solidFill>
            <a:scrgbClr r="0" g="0" b="0"/>
          </a:solidFill>
          <a:prstDash val="solid"/>
          <a:miter lim="800000"/>
          <a:headEnd type="triangle" w="med" len="med"/>
          <a:tailEnd type="triangl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rot="10800000">
        <a:off x="1753681" y="1498029"/>
        <a:ext cx="24964" cy="24964"/>
      </dsp:txXfrm>
    </dsp:sp>
    <dsp:sp modelId="{D3C16A07-A1C9-4E4C-8052-AA74CDFB24BA}">
      <dsp:nvSpPr>
        <dsp:cNvPr id="0" name=""/>
        <dsp:cNvSpPr/>
      </dsp:nvSpPr>
      <dsp:spPr>
        <a:xfrm>
          <a:off x="507138" y="379186"/>
          <a:ext cx="1197418" cy="1197418"/>
        </a:xfrm>
        <a:prstGeom prst="ellipse">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Editor node</a:t>
          </a:r>
        </a:p>
      </dsp:txBody>
      <dsp:txXfrm>
        <a:off x="682496" y="554544"/>
        <a:ext cx="846702" cy="846702"/>
      </dsp:txXfrm>
    </dsp:sp>
    <dsp:sp modelId="{BBE51696-74B1-4187-ACB5-946F0A10CE4E}">
      <dsp:nvSpPr>
        <dsp:cNvPr id="0" name=""/>
        <dsp:cNvSpPr/>
      </dsp:nvSpPr>
      <dsp:spPr>
        <a:xfrm rot="19177722">
          <a:off x="3155266" y="1487633"/>
          <a:ext cx="440662" cy="41596"/>
        </a:xfrm>
        <a:custGeom>
          <a:avLst/>
          <a:gdLst/>
          <a:ahLst/>
          <a:cxnLst/>
          <a:rect l="0" t="0" r="0" b="0"/>
          <a:pathLst>
            <a:path>
              <a:moveTo>
                <a:pt x="0" y="20798"/>
              </a:moveTo>
              <a:lnTo>
                <a:pt x="440662" y="20798"/>
              </a:lnTo>
            </a:path>
          </a:pathLst>
        </a:custGeom>
        <a:noFill/>
        <a:ln w="57150" cap="flat" cmpd="sng" algn="ctr">
          <a:solidFill>
            <a:scrgbClr r="0" g="0" b="0"/>
          </a:solidFill>
          <a:prstDash val="solid"/>
          <a:miter lim="800000"/>
          <a:tailEnd type="triangle" w="lg"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3364580" y="1497414"/>
        <a:ext cx="22033" cy="22033"/>
      </dsp:txXfrm>
    </dsp:sp>
    <dsp:sp modelId="{457D17E5-CE98-4172-B3C8-B66DBCB6D706}">
      <dsp:nvSpPr>
        <dsp:cNvPr id="0" name=""/>
        <dsp:cNvSpPr/>
      </dsp:nvSpPr>
      <dsp:spPr>
        <a:xfrm>
          <a:off x="3400884" y="379198"/>
          <a:ext cx="1197418" cy="119741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Runtime</a:t>
          </a:r>
        </a:p>
      </dsp:txBody>
      <dsp:txXfrm>
        <a:off x="3576242" y="554556"/>
        <a:ext cx="846702" cy="8467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C370E4-8CE5-4D56-B849-75B12DE2CFF1}">
      <dsp:nvSpPr>
        <dsp:cNvPr id="0" name=""/>
        <dsp:cNvSpPr/>
      </dsp:nvSpPr>
      <dsp:spPr>
        <a:xfrm>
          <a:off x="1780207" y="1367028"/>
          <a:ext cx="1621185" cy="1617281"/>
        </a:xfrm>
        <a:prstGeom prst="ellipse">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Configuration </a:t>
          </a:r>
        </a:p>
      </dsp:txBody>
      <dsp:txXfrm>
        <a:off x="2017624" y="1603873"/>
        <a:ext cx="1146351" cy="1143591"/>
      </dsp:txXfrm>
    </dsp:sp>
    <dsp:sp modelId="{0166608B-E1DA-4757-93A8-52DD79A8ABC4}">
      <dsp:nvSpPr>
        <dsp:cNvPr id="0" name=""/>
        <dsp:cNvSpPr/>
      </dsp:nvSpPr>
      <dsp:spPr>
        <a:xfrm rot="13133394">
          <a:off x="1516523" y="1489713"/>
          <a:ext cx="499280" cy="41596"/>
        </a:xfrm>
        <a:custGeom>
          <a:avLst/>
          <a:gdLst/>
          <a:ahLst/>
          <a:cxnLst/>
          <a:rect l="0" t="0" r="0" b="0"/>
          <a:pathLst>
            <a:path>
              <a:moveTo>
                <a:pt x="0" y="20798"/>
              </a:moveTo>
              <a:lnTo>
                <a:pt x="499280" y="20798"/>
              </a:lnTo>
            </a:path>
          </a:pathLst>
        </a:custGeom>
        <a:noFill/>
        <a:ln w="57150" cap="flat" cmpd="sng" algn="ctr">
          <a:solidFill>
            <a:scrgbClr r="0" g="0" b="0"/>
          </a:solidFill>
          <a:prstDash val="solid"/>
          <a:miter lim="800000"/>
          <a:headEnd type="triangle" w="med" len="med"/>
          <a:tailEnd type="triangl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rot="10800000">
        <a:off x="1753681" y="1498029"/>
        <a:ext cx="24964" cy="24964"/>
      </dsp:txXfrm>
    </dsp:sp>
    <dsp:sp modelId="{D3C16A07-A1C9-4E4C-8052-AA74CDFB24BA}">
      <dsp:nvSpPr>
        <dsp:cNvPr id="0" name=""/>
        <dsp:cNvSpPr/>
      </dsp:nvSpPr>
      <dsp:spPr>
        <a:xfrm>
          <a:off x="507138" y="379186"/>
          <a:ext cx="1197418" cy="1197418"/>
        </a:xfrm>
        <a:prstGeom prst="ellipse">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Editor node</a:t>
          </a:r>
        </a:p>
      </dsp:txBody>
      <dsp:txXfrm>
        <a:off x="682496" y="554544"/>
        <a:ext cx="846702" cy="846702"/>
      </dsp:txXfrm>
    </dsp:sp>
    <dsp:sp modelId="{BBE51696-74B1-4187-ACB5-946F0A10CE4E}">
      <dsp:nvSpPr>
        <dsp:cNvPr id="0" name=""/>
        <dsp:cNvSpPr/>
      </dsp:nvSpPr>
      <dsp:spPr>
        <a:xfrm rot="19177722">
          <a:off x="3155266" y="1487633"/>
          <a:ext cx="440662" cy="41596"/>
        </a:xfrm>
        <a:custGeom>
          <a:avLst/>
          <a:gdLst/>
          <a:ahLst/>
          <a:cxnLst/>
          <a:rect l="0" t="0" r="0" b="0"/>
          <a:pathLst>
            <a:path>
              <a:moveTo>
                <a:pt x="0" y="20798"/>
              </a:moveTo>
              <a:lnTo>
                <a:pt x="440662" y="20798"/>
              </a:lnTo>
            </a:path>
          </a:pathLst>
        </a:custGeom>
        <a:noFill/>
        <a:ln w="57150" cap="flat" cmpd="sng" algn="ctr">
          <a:solidFill>
            <a:scrgbClr r="0" g="0" b="0"/>
          </a:solidFill>
          <a:prstDash val="solid"/>
          <a:miter lim="800000"/>
          <a:tailEnd type="triangle" w="lg"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3364580" y="1497414"/>
        <a:ext cx="22033" cy="22033"/>
      </dsp:txXfrm>
    </dsp:sp>
    <dsp:sp modelId="{457D17E5-CE98-4172-B3C8-B66DBCB6D706}">
      <dsp:nvSpPr>
        <dsp:cNvPr id="0" name=""/>
        <dsp:cNvSpPr/>
      </dsp:nvSpPr>
      <dsp:spPr>
        <a:xfrm>
          <a:off x="3400884" y="379198"/>
          <a:ext cx="1197418" cy="119741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Runtime</a:t>
          </a:r>
        </a:p>
      </dsp:txBody>
      <dsp:txXfrm>
        <a:off x="3576242" y="554556"/>
        <a:ext cx="846702" cy="846702"/>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2.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975C80-FF7F-4140-B105-CF3FA3859277}" type="datetimeFigureOut">
              <a:rPr lang="en-US" smtClean="0"/>
              <a:t>2018-06-18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8E71CD-9786-4621-AA97-B53C62C3E534}" type="slidenum">
              <a:rPr lang="en-US" smtClean="0"/>
              <a:t>‹#›</a:t>
            </a:fld>
            <a:endParaRPr lang="en-US"/>
          </a:p>
        </p:txBody>
      </p:sp>
    </p:spTree>
    <p:extLst>
      <p:ext uri="{BB962C8B-B14F-4D97-AF65-F5344CB8AC3E}">
        <p14:creationId xmlns:p14="http://schemas.microsoft.com/office/powerpoint/2010/main" val="2066708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RT, FPGA, and UI programming can vary widely in style and knowledge requirements. Being proficient</a:t>
            </a:r>
            <a:r>
              <a:rPr lang="en-US" baseline="0" dirty="0"/>
              <a:t> in all three takes both training and experience.</a:t>
            </a:r>
          </a:p>
          <a:p>
            <a:r>
              <a:rPr lang="en-US" baseline="0" dirty="0"/>
              <a:t>Distributed I/O and execution means a variety of communication protocols to learn. CAN, </a:t>
            </a:r>
            <a:r>
              <a:rPr lang="en-US" baseline="0" dirty="0" err="1"/>
              <a:t>EtherCAT</a:t>
            </a:r>
            <a:r>
              <a:rPr lang="en-US" baseline="0" dirty="0"/>
              <a:t>, UDP, TCP, AMQP, and possibly even the upcoming </a:t>
            </a:r>
            <a:r>
              <a:rPr lang="en-US" baseline="0" dirty="0" err="1"/>
              <a:t>IIoT</a:t>
            </a:r>
            <a:r>
              <a:rPr lang="en-US" baseline="0" dirty="0"/>
              <a:t> protocols may all be involved.</a:t>
            </a:r>
          </a:p>
          <a:p>
            <a:r>
              <a:rPr lang="en-US" baseline="0" dirty="0"/>
              <a:t>Execution guarantees require knowledge of deterministic programming techniques. Understanding why something failed requires built-in diagnostics and good error handling.</a:t>
            </a:r>
          </a:p>
          <a:p>
            <a:r>
              <a:rPr lang="en-US" baseline="0" dirty="0"/>
              <a:t>High availability means programs need to be able to run for months or longer without stopping. They also need to be able to recover from a failure automatically.</a:t>
            </a:r>
          </a:p>
          <a:p>
            <a:r>
              <a:rPr lang="en-US" baseline="0" dirty="0"/>
              <a:t>No two machines are exactly the same. Tuning, features, parameters often need to be tweaked during setup. This requires extensive and powerful parameterization, which ideally is built into the code before it is needed.</a:t>
            </a:r>
          </a:p>
          <a:p>
            <a:r>
              <a:rPr lang="en-US" baseline="0" dirty="0"/>
              <a:t>These machines are typically built to last. Development teams need a strategy for how to get updates to the code. How do bug fixes or new features get deployed reliably?</a:t>
            </a:r>
          </a:p>
          <a:p>
            <a:r>
              <a:rPr lang="en-US" baseline="0" dirty="0"/>
              <a:t>These systems are often complex enough and with a tight enough timeline to require multiple software developers. Multi-developer teams don’t work efficiently overnight, and require training and process investments to really flourish.</a:t>
            </a:r>
          </a:p>
          <a:p>
            <a:r>
              <a:rPr lang="en-US" baseline="0" dirty="0"/>
              <a:t>To top it all off, the functionality for these machines in terms of their primary tasks are complex and getting even more so. It also needs to do those tasks better than the competition.</a:t>
            </a:r>
          </a:p>
        </p:txBody>
      </p:sp>
      <p:sp>
        <p:nvSpPr>
          <p:cNvPr id="4" name="Slide Number Placeholder 3"/>
          <p:cNvSpPr>
            <a:spLocks noGrp="1"/>
          </p:cNvSpPr>
          <p:nvPr>
            <p:ph type="sldNum" sz="quarter" idx="10"/>
          </p:nvPr>
        </p:nvSpPr>
        <p:spPr/>
        <p:txBody>
          <a:bodyPr/>
          <a:lstStyle/>
          <a:p>
            <a:fld id="{15F80049-26F3-4D89-A0B2-4E12138F92A1}" type="slidenum">
              <a:rPr lang="en-US" smtClean="0"/>
              <a:t>4</a:t>
            </a:fld>
            <a:endParaRPr lang="en-US"/>
          </a:p>
        </p:txBody>
      </p:sp>
    </p:spTree>
    <p:extLst>
      <p:ext uri="{BB962C8B-B14F-4D97-AF65-F5344CB8AC3E}">
        <p14:creationId xmlns:p14="http://schemas.microsoft.com/office/powerpoint/2010/main" val="34680690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337185" indent="-285750">
              <a:buFont typeface="Arial" panose="020B0604020202020204" pitchFamily="34" charset="0"/>
              <a:buChar char="•"/>
            </a:pPr>
            <a:r>
              <a:rPr lang="en-US" sz="1200" dirty="0">
                <a:solidFill>
                  <a:schemeClr val="bg2">
                    <a:lumMod val="25000"/>
                  </a:schemeClr>
                </a:solidFill>
              </a:rPr>
              <a:t>State machine with a safe state</a:t>
            </a:r>
            <a:br>
              <a:rPr lang="en-US" sz="1200" dirty="0">
                <a:solidFill>
                  <a:schemeClr val="bg2">
                    <a:lumMod val="25000"/>
                  </a:schemeClr>
                </a:solidFill>
              </a:rPr>
            </a:br>
            <a:endParaRPr lang="en-US" sz="1200" dirty="0">
              <a:solidFill>
                <a:schemeClr val="bg2">
                  <a:lumMod val="25000"/>
                </a:schemeClr>
              </a:solidFill>
            </a:endParaRPr>
          </a:p>
          <a:p>
            <a:pPr marL="337185" indent="-285750">
              <a:buFont typeface="Arial" panose="020B0604020202020204" pitchFamily="34" charset="0"/>
              <a:buChar char="•"/>
            </a:pPr>
            <a:r>
              <a:rPr lang="en-US" sz="1200" dirty="0">
                <a:solidFill>
                  <a:schemeClr val="bg2">
                    <a:lumMod val="25000"/>
                  </a:schemeClr>
                </a:solidFill>
              </a:rPr>
              <a:t>Sequentially executes Input, Process, and Output methods of each plugin</a:t>
            </a:r>
          </a:p>
          <a:p>
            <a:pPr marL="51435"/>
            <a:endParaRPr lang="en-US" sz="1200" dirty="0">
              <a:solidFill>
                <a:schemeClr val="bg2">
                  <a:lumMod val="25000"/>
                </a:schemeClr>
              </a:solidFill>
            </a:endParaRPr>
          </a:p>
          <a:p>
            <a:pPr marL="337185" indent="-285750">
              <a:buFont typeface="Arial" panose="020B0604020202020204" pitchFamily="34" charset="0"/>
              <a:buChar char="•"/>
            </a:pPr>
            <a:r>
              <a:rPr lang="en-US" sz="1200" dirty="0">
                <a:solidFill>
                  <a:schemeClr val="bg2">
                    <a:lumMod val="25000"/>
                  </a:schemeClr>
                </a:solidFill>
              </a:rPr>
              <a:t>Passes latest value data between plugins</a:t>
            </a:r>
          </a:p>
          <a:p>
            <a:pPr marL="51435"/>
            <a:endParaRPr lang="en-US" sz="1200" dirty="0">
              <a:solidFill>
                <a:schemeClr val="bg2">
                  <a:lumMod val="25000"/>
                </a:schemeClr>
              </a:solidFill>
            </a:endParaRPr>
          </a:p>
          <a:p>
            <a:pPr marL="337185" indent="-285750">
              <a:buFont typeface="Arial" panose="020B0604020202020204" pitchFamily="34" charset="0"/>
              <a:buChar char="•"/>
            </a:pPr>
            <a:r>
              <a:rPr lang="en-US" sz="1200" dirty="0">
                <a:solidFill>
                  <a:schemeClr val="bg2">
                    <a:lumMod val="25000"/>
                  </a:schemeClr>
                </a:solidFill>
              </a:rPr>
              <a:t>Configurable execution timing</a:t>
            </a:r>
          </a:p>
          <a:p>
            <a:pPr marL="51435"/>
            <a:endParaRPr lang="en-US" sz="1200" dirty="0">
              <a:solidFill>
                <a:schemeClr val="bg2">
                  <a:lumMod val="25000"/>
                </a:schemeClr>
              </a:solidFill>
            </a:endParaRPr>
          </a:p>
          <a:p>
            <a:pPr marL="337185" indent="-285750">
              <a:buFont typeface="Arial" panose="020B0604020202020204" pitchFamily="34" charset="0"/>
              <a:buChar char="•"/>
            </a:pPr>
            <a:r>
              <a:rPr lang="en-US" sz="1200" dirty="0">
                <a:solidFill>
                  <a:schemeClr val="bg2">
                    <a:lumMod val="25000"/>
                  </a:schemeClr>
                </a:solidFill>
              </a:rPr>
              <a:t>Built-in error reporting and recovery</a:t>
            </a:r>
          </a:p>
          <a:p>
            <a:pPr marL="337185" indent="-285750">
              <a:buFont typeface="Arial" panose="020B0604020202020204" pitchFamily="34" charset="0"/>
              <a:buChar char="•"/>
            </a:pPr>
            <a:endParaRPr lang="en-US" sz="1200" dirty="0">
              <a:solidFill>
                <a:schemeClr val="bg2">
                  <a:lumMod val="25000"/>
                </a:schemeClr>
              </a:solidFill>
            </a:endParaRPr>
          </a:p>
          <a:p>
            <a:pPr marL="337185" indent="-285750">
              <a:buFont typeface="Arial" panose="020B0604020202020204" pitchFamily="34" charset="0"/>
              <a:buChar char="•"/>
            </a:pPr>
            <a:r>
              <a:rPr lang="en-US" sz="1200" dirty="0">
                <a:solidFill>
                  <a:schemeClr val="bg2">
                    <a:lumMod val="25000"/>
                  </a:schemeClr>
                </a:solidFill>
              </a:rPr>
              <a:t>Prevent Race conditions, memory</a:t>
            </a:r>
            <a:r>
              <a:rPr lang="en-US" sz="1200" baseline="0" dirty="0">
                <a:solidFill>
                  <a:schemeClr val="bg2">
                    <a:lumMod val="25000"/>
                  </a:schemeClr>
                </a:solidFill>
              </a:rPr>
              <a:t> allocations, thread starvation, etc.</a:t>
            </a:r>
            <a:endParaRPr lang="en-US" sz="1200" dirty="0">
              <a:solidFill>
                <a:schemeClr val="bg2">
                  <a:lumMod val="25000"/>
                </a:schemeClr>
              </a:solidFill>
            </a:endParaRPr>
          </a:p>
          <a:p>
            <a:pPr marL="51435"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415FA569-94E5-4539-9DDA-647D2D9DEE0B}"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3021661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DCAF was designed for systems in which the main data transfer is tags.</a:t>
            </a:r>
          </a:p>
          <a:p>
            <a:r>
              <a:rPr lang="en-US" dirty="0"/>
              <a:t>LabVIEW offers many options to manage tags. </a:t>
            </a:r>
          </a:p>
          <a:p>
            <a:endParaRPr lang="en-US" dirty="0"/>
          </a:p>
          <a:p>
            <a:r>
              <a:rPr lang="en-US" dirty="0"/>
              <a:t>But for design we had 3 main guidelines and they could not be achieved with the current options. </a:t>
            </a:r>
          </a:p>
          <a:p>
            <a:endParaRPr lang="en-US" dirty="0"/>
          </a:p>
          <a:p>
            <a:endParaRPr lang="en-US" dirty="0"/>
          </a:p>
          <a:p>
            <a:endParaRPr lang="en-US" dirty="0"/>
          </a:p>
          <a:p>
            <a:r>
              <a:rPr lang="en-US" dirty="0"/>
              <a:t>What's the need?</a:t>
            </a:r>
          </a:p>
          <a:p>
            <a:r>
              <a:rPr lang="en-US" dirty="0"/>
              <a:t>Limited Solutions:</a:t>
            </a:r>
          </a:p>
          <a:p>
            <a:pPr lvl="1"/>
            <a:r>
              <a:rPr lang="en-US" dirty="0"/>
              <a:t>Variables</a:t>
            </a:r>
          </a:p>
          <a:p>
            <a:pPr lvl="1"/>
            <a:r>
              <a:rPr lang="en-US" dirty="0"/>
              <a:t>CVT</a:t>
            </a:r>
          </a:p>
          <a:p>
            <a:r>
              <a:rPr lang="en-US" dirty="0"/>
              <a:t>Scope</a:t>
            </a:r>
          </a:p>
          <a:p>
            <a:r>
              <a:rPr lang="en-US" dirty="0"/>
              <a:t>Data Types</a:t>
            </a:r>
          </a:p>
          <a:p>
            <a:endParaRPr lang="en-US" dirty="0"/>
          </a:p>
        </p:txBody>
      </p:sp>
      <p:sp>
        <p:nvSpPr>
          <p:cNvPr id="4" name="Slide Number Placeholder 3"/>
          <p:cNvSpPr>
            <a:spLocks noGrp="1"/>
          </p:cNvSpPr>
          <p:nvPr>
            <p:ph type="sldNum" sz="quarter" idx="10"/>
          </p:nvPr>
        </p:nvSpPr>
        <p:spPr/>
        <p:txBody>
          <a:bodyPr/>
          <a:lstStyle/>
          <a:p>
            <a:fld id="{851B3976-BA5C-4172-B420-FFE6D6004C76}" type="slidenum">
              <a:rPr lang="en-US" smtClean="0"/>
              <a:t>18</a:t>
            </a:fld>
            <a:endParaRPr lang="en-US" dirty="0"/>
          </a:p>
        </p:txBody>
      </p:sp>
    </p:spTree>
    <p:extLst>
      <p:ext uri="{BB962C8B-B14F-4D97-AF65-F5344CB8AC3E}">
        <p14:creationId xmlns:p14="http://schemas.microsoft.com/office/powerpoint/2010/main" val="831469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Major issue with clustersauruses: data copies of the cluster and accidentally stomping on data, especially if sending the whole cluster into every user of the cluster</a:t>
            </a:r>
          </a:p>
          <a:p>
            <a:r>
              <a:rPr lang="en-US" dirty="0"/>
              <a:t>Solution: break up the cluster such that each user of the cluster gets the minimum data set it needs and prevent useless data copies when getting/setting the values from the main cluster</a:t>
            </a:r>
          </a:p>
          <a:p>
            <a:endParaRPr lang="en-US" dirty="0"/>
          </a:p>
          <a:p>
            <a:r>
              <a:rPr lang="en-US" dirty="0"/>
              <a:t>Each DCAF module gets a “mini” tag bus containing only the data used by that module.  Scripting templates take care of all data access operations on the mini-tag bus in the module for most common use cases.</a:t>
            </a:r>
          </a:p>
          <a:p>
            <a:endParaRPr lang="en-US" dirty="0"/>
          </a:p>
          <a:p>
            <a:r>
              <a:rPr lang="en-US" dirty="0"/>
              <a:t>Use of in-place operations, plus never branching the main tag bus wire, prevent copies of the main cluster</a:t>
            </a:r>
          </a:p>
        </p:txBody>
      </p:sp>
      <p:sp>
        <p:nvSpPr>
          <p:cNvPr id="4" name="Slide Number Placeholder 3"/>
          <p:cNvSpPr>
            <a:spLocks noGrp="1"/>
          </p:cNvSpPr>
          <p:nvPr>
            <p:ph type="sldNum" sz="quarter" idx="10"/>
          </p:nvPr>
        </p:nvSpPr>
        <p:spPr/>
        <p:txBody>
          <a:bodyPr/>
          <a:lstStyle/>
          <a:p>
            <a:fld id="{851B3976-BA5C-4172-B420-FFE6D6004C76}" type="slidenum">
              <a:rPr lang="en-US" smtClean="0"/>
              <a:t>21</a:t>
            </a:fld>
            <a:endParaRPr lang="en-US" dirty="0"/>
          </a:p>
        </p:txBody>
      </p:sp>
    </p:spTree>
    <p:extLst>
      <p:ext uri="{BB962C8B-B14F-4D97-AF65-F5344CB8AC3E}">
        <p14:creationId xmlns:p14="http://schemas.microsoft.com/office/powerpoint/2010/main" val="12361179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8E71CD-9786-4621-AA97-B53C62C3E534}" type="slidenum">
              <a:rPr lang="en-US" smtClean="0"/>
              <a:t>23</a:t>
            </a:fld>
            <a:endParaRPr lang="en-US"/>
          </a:p>
        </p:txBody>
      </p:sp>
    </p:spTree>
    <p:extLst>
      <p:ext uri="{BB962C8B-B14F-4D97-AF65-F5344CB8AC3E}">
        <p14:creationId xmlns:p14="http://schemas.microsoft.com/office/powerpoint/2010/main" val="31099323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Application</a:t>
            </a:r>
            <a:r>
              <a:rPr lang="en-US" baseline="0" dirty="0"/>
              <a:t> templates exist in addition to the plugin templates.</a:t>
            </a:r>
            <a:endParaRPr lang="en-US" dirty="0"/>
          </a:p>
        </p:txBody>
      </p:sp>
      <p:sp>
        <p:nvSpPr>
          <p:cNvPr id="4" name="Slide Number Placeholder 3"/>
          <p:cNvSpPr>
            <a:spLocks noGrp="1"/>
          </p:cNvSpPr>
          <p:nvPr>
            <p:ph type="sldNum" sz="quarter" idx="10"/>
          </p:nvPr>
        </p:nvSpPr>
        <p:spPr/>
        <p:txBody>
          <a:bodyPr/>
          <a:lstStyle/>
          <a:p>
            <a:fld id="{15F80049-26F3-4D89-A0B2-4E12138F92A1}" type="slidenum">
              <a:rPr lang="en-US" smtClean="0"/>
              <a:t>24</a:t>
            </a:fld>
            <a:endParaRPr lang="en-US"/>
          </a:p>
        </p:txBody>
      </p:sp>
    </p:spTree>
    <p:extLst>
      <p:ext uri="{BB962C8B-B14F-4D97-AF65-F5344CB8AC3E}">
        <p14:creationId xmlns:p14="http://schemas.microsoft.com/office/powerpoint/2010/main" val="42704909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Useful for navigating Tools Network packages and GitHub Repos</a:t>
            </a:r>
          </a:p>
          <a:p>
            <a:endParaRPr lang="en-US" dirty="0"/>
          </a:p>
          <a:p>
            <a:r>
              <a:rPr lang="en-US" dirty="0"/>
              <a:t>May be the largest</a:t>
            </a:r>
            <a:r>
              <a:rPr lang="en-US" baseline="0" dirty="0"/>
              <a:t> open source LabVIEW development project</a:t>
            </a:r>
            <a:endParaRPr lang="en-US" dirty="0"/>
          </a:p>
        </p:txBody>
      </p:sp>
      <p:sp>
        <p:nvSpPr>
          <p:cNvPr id="4" name="Slide Number Placeholder 3"/>
          <p:cNvSpPr>
            <a:spLocks noGrp="1"/>
          </p:cNvSpPr>
          <p:nvPr>
            <p:ph type="sldNum" sz="quarter" idx="10"/>
          </p:nvPr>
        </p:nvSpPr>
        <p:spPr/>
        <p:txBody>
          <a:bodyPr/>
          <a:lstStyle/>
          <a:p>
            <a:fld id="{29B424A6-7593-2C46-9CCA-8596FB18DBBE}" type="slidenum">
              <a:rPr lang="en-US" smtClean="0"/>
              <a:t>27</a:t>
            </a:fld>
            <a:endParaRPr lang="en-US"/>
          </a:p>
        </p:txBody>
      </p:sp>
    </p:spTree>
    <p:extLst>
      <p:ext uri="{BB962C8B-B14F-4D97-AF65-F5344CB8AC3E}">
        <p14:creationId xmlns:p14="http://schemas.microsoft.com/office/powerpoint/2010/main" val="31134268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8E71CD-9786-4621-AA97-B53C62C3E534}" type="slidenum">
              <a:rPr lang="en-US" smtClean="0"/>
              <a:t>28</a:t>
            </a:fld>
            <a:endParaRPr lang="en-US"/>
          </a:p>
        </p:txBody>
      </p:sp>
    </p:spTree>
    <p:extLst>
      <p:ext uri="{BB962C8B-B14F-4D97-AF65-F5344CB8AC3E}">
        <p14:creationId xmlns:p14="http://schemas.microsoft.com/office/powerpoint/2010/main" val="1434744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Tag Bus Data Framework or TBDF is an open-source LabVIEW framework for creating configurable, latest value, data engines that can acquire data from multiple input sources, process that data, and then route it back to outputs or to data services.
It provides a scalable and extensible plugin architecture.
It supports users in the development of new plugins with a variety of templates…
…and the framework was designed to allow plugins to be reused easily across projects.
Reuse is easy because each plugin can define configuration parameters which can be specified using a configuration editor.  This also allows plugin behavior to change across multiple deployments of the same application.
While applicable to a wide variety of use-cases, the framework was primarily built for applications using a lot of single point I/O:  things like control data or industrial communication protocols.
The plugin architecture helps facilitate </a:t>
            </a:r>
            <a:r>
              <a:rPr lang="en-US" baseline="0" dirty="0" err="1"/>
              <a:t>multideveloper</a:t>
            </a:r>
            <a:r>
              <a:rPr lang="en-US" baseline="0" dirty="0"/>
              <a:t> teams, 
and the framework handles the intricacies of execution timing and error handling for its users.
Finally, while the framework can run on RT, Windows, and Interact with FPGAs, it was built primarily for applications executing on a real-time OS.</a:t>
            </a:r>
          </a:p>
        </p:txBody>
      </p:sp>
      <p:sp>
        <p:nvSpPr>
          <p:cNvPr id="4" name="Slide Number Placeholder 3"/>
          <p:cNvSpPr>
            <a:spLocks noGrp="1"/>
          </p:cNvSpPr>
          <p:nvPr>
            <p:ph type="sldNum" sz="quarter" idx="10"/>
          </p:nvPr>
        </p:nvSpPr>
        <p:spPr/>
        <p:txBody>
          <a:bodyPr/>
          <a:lstStyle/>
          <a:p>
            <a:fld id="{29B424A6-7593-2C46-9CCA-8596FB18DBBE}"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1584412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DCAF was designed</a:t>
            </a:r>
            <a:r>
              <a:rPr lang="en-US" sz="1200" kern="1200" baseline="0" dirty="0">
                <a:solidFill>
                  <a:schemeClr val="tx1"/>
                </a:solidFill>
                <a:latin typeface="+mn-lt"/>
                <a:ea typeface="+mn-ea"/>
                <a:cs typeface="+mn-cs"/>
              </a:rPr>
              <a:t> specifically to help people build better control solutions in LabVIEW. There are plenty of other ways to take advantage of the framework and its components in other applications areas, but control is the main target today. The last thing we want is for anyone to use the framework for the wrong job.</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9B424A6-7593-2C46-9CCA-8596FB18DBBE}"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1136082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a:t>
            </a:r>
            <a:r>
              <a:rPr lang="en-US" dirty="0" err="1"/>
              <a:t>DevGuide</a:t>
            </a:r>
            <a:endParaRPr lang="en-US" dirty="0"/>
          </a:p>
          <a:p>
            <a:endParaRPr lang="en-US" dirty="0"/>
          </a:p>
          <a:p>
            <a:r>
              <a:rPr lang="en-US" dirty="0"/>
              <a:t>**Engine**: State machine that executes *Modules* as defined in the *Configuration Editor* and provides a namespace for *Tags*. The Engine also passes data between its *Modules* according to its *Mappings*.</a:t>
            </a:r>
          </a:p>
          <a:p>
            <a:endParaRPr lang="en-US" dirty="0"/>
          </a:p>
          <a:p>
            <a:r>
              <a:rPr lang="en-US" dirty="0"/>
              <a:t>**Module**: A collection of code of varying functionality that executes within an *Engine* and that can interact with the *Tags* of that *Engine*. Some standard *Modules* are installed with DCAF, but users can also create their own.</a:t>
            </a:r>
          </a:p>
          <a:p>
            <a:endParaRPr lang="en-US" dirty="0"/>
          </a:p>
          <a:p>
            <a:r>
              <a:rPr lang="en-US" dirty="0"/>
              <a:t>**Configuration Editor**: A LabVIEW program used to visually define the functionality of each *Engine* and *Module* in DCAF.</a:t>
            </a:r>
          </a:p>
        </p:txBody>
      </p:sp>
      <p:sp>
        <p:nvSpPr>
          <p:cNvPr id="4" name="Slide Number Placeholder 3"/>
          <p:cNvSpPr>
            <a:spLocks noGrp="1"/>
          </p:cNvSpPr>
          <p:nvPr>
            <p:ph type="sldNum" sz="quarter" idx="10"/>
          </p:nvPr>
        </p:nvSpPr>
        <p:spPr/>
        <p:txBody>
          <a:bodyPr/>
          <a:lstStyle/>
          <a:p>
            <a:fld id="{E78E71CD-9786-4621-AA97-B53C62C3E534}" type="slidenum">
              <a:rPr lang="en-US" smtClean="0"/>
              <a:t>9</a:t>
            </a:fld>
            <a:endParaRPr lang="en-US"/>
          </a:p>
        </p:txBody>
      </p:sp>
    </p:spTree>
    <p:extLst>
      <p:ext uri="{BB962C8B-B14F-4D97-AF65-F5344CB8AC3E}">
        <p14:creationId xmlns:p14="http://schemas.microsoft.com/office/powerpoint/2010/main" val="2045753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8E71CD-9786-4621-AA97-B53C62C3E534}" type="slidenum">
              <a:rPr lang="en-US" smtClean="0"/>
              <a:t>10</a:t>
            </a:fld>
            <a:endParaRPr lang="en-US"/>
          </a:p>
        </p:txBody>
      </p:sp>
    </p:spTree>
    <p:extLst>
      <p:ext uri="{BB962C8B-B14F-4D97-AF65-F5344CB8AC3E}">
        <p14:creationId xmlns:p14="http://schemas.microsoft.com/office/powerpoint/2010/main" val="3498388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1B3976-BA5C-4172-B420-FFE6D6004C76}" type="slidenum">
              <a:rPr lang="en-US" smtClean="0"/>
              <a:t>11</a:t>
            </a:fld>
            <a:endParaRPr lang="en-US" dirty="0"/>
          </a:p>
        </p:txBody>
      </p:sp>
    </p:spTree>
    <p:extLst>
      <p:ext uri="{BB962C8B-B14F-4D97-AF65-F5344CB8AC3E}">
        <p14:creationId xmlns:p14="http://schemas.microsoft.com/office/powerpoint/2010/main" val="3223315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1B3976-BA5C-4172-B420-FFE6D6004C76}" type="slidenum">
              <a:rPr lang="en-US" smtClean="0"/>
              <a:t>12</a:t>
            </a:fld>
            <a:endParaRPr lang="en-US" dirty="0"/>
          </a:p>
        </p:txBody>
      </p:sp>
    </p:spTree>
    <p:extLst>
      <p:ext uri="{BB962C8B-B14F-4D97-AF65-F5344CB8AC3E}">
        <p14:creationId xmlns:p14="http://schemas.microsoft.com/office/powerpoint/2010/main" val="8189928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1B3976-BA5C-4172-B420-FFE6D6004C76}" type="slidenum">
              <a:rPr lang="en-US" smtClean="0"/>
              <a:t>13</a:t>
            </a:fld>
            <a:endParaRPr lang="en-US" dirty="0"/>
          </a:p>
        </p:txBody>
      </p:sp>
    </p:spTree>
    <p:extLst>
      <p:ext uri="{BB962C8B-B14F-4D97-AF65-F5344CB8AC3E}">
        <p14:creationId xmlns:p14="http://schemas.microsoft.com/office/powerpoint/2010/main" val="13437417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8E71CD-9786-4621-AA97-B53C62C3E534}" type="slidenum">
              <a:rPr lang="en-US" smtClean="0"/>
              <a:t>14</a:t>
            </a:fld>
            <a:endParaRPr lang="en-US"/>
          </a:p>
        </p:txBody>
      </p:sp>
    </p:spTree>
    <p:extLst>
      <p:ext uri="{BB962C8B-B14F-4D97-AF65-F5344CB8AC3E}">
        <p14:creationId xmlns:p14="http://schemas.microsoft.com/office/powerpoint/2010/main" val="258678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C0203-DFDC-46CA-AF2A-49F0CD3848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6D6EAC5-CDC5-48C4-BA83-7366A813D5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A8A2CDF-FCAC-4F4E-8453-843CD7EA3598}"/>
              </a:ext>
            </a:extLst>
          </p:cNvPr>
          <p:cNvSpPr>
            <a:spLocks noGrp="1"/>
          </p:cNvSpPr>
          <p:nvPr>
            <p:ph type="dt" sz="half" idx="10"/>
          </p:nvPr>
        </p:nvSpPr>
        <p:spPr/>
        <p:txBody>
          <a:bodyPr/>
          <a:lstStyle/>
          <a:p>
            <a:fld id="{1EAA415B-8007-489A-BDE4-6C1DCF92BB48}" type="datetimeFigureOut">
              <a:rPr lang="en-US" smtClean="0"/>
              <a:t>2018-06-18</a:t>
            </a:fld>
            <a:endParaRPr lang="en-US"/>
          </a:p>
        </p:txBody>
      </p:sp>
      <p:sp>
        <p:nvSpPr>
          <p:cNvPr id="5" name="Footer Placeholder 4">
            <a:extLst>
              <a:ext uri="{FF2B5EF4-FFF2-40B4-BE49-F238E27FC236}">
                <a16:creationId xmlns:a16="http://schemas.microsoft.com/office/drawing/2014/main" id="{44E24555-3E65-40D2-9C81-0BD53630F4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0BF501-9F9B-49D5-A442-AD8833F115B2}"/>
              </a:ext>
            </a:extLst>
          </p:cNvPr>
          <p:cNvSpPr>
            <a:spLocks noGrp="1"/>
          </p:cNvSpPr>
          <p:nvPr>
            <p:ph type="sldNum" sz="quarter" idx="12"/>
          </p:nvPr>
        </p:nvSpPr>
        <p:spPr/>
        <p:txBody>
          <a:bodyPr/>
          <a:lstStyle/>
          <a:p>
            <a:fld id="{46D78D95-C578-4D62-9221-97899BC00FA6}" type="slidenum">
              <a:rPr lang="en-US" smtClean="0"/>
              <a:t>‹#›</a:t>
            </a:fld>
            <a:endParaRPr lang="en-US"/>
          </a:p>
        </p:txBody>
      </p:sp>
    </p:spTree>
    <p:extLst>
      <p:ext uri="{BB962C8B-B14F-4D97-AF65-F5344CB8AC3E}">
        <p14:creationId xmlns:p14="http://schemas.microsoft.com/office/powerpoint/2010/main" val="3092206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BB65D-237B-43D3-AED0-A46F5E7A15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059971-9B10-4172-9B47-ED3D6C7D4C7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A7E808-D5CB-44B1-BF8D-1AFC406924DA}"/>
              </a:ext>
            </a:extLst>
          </p:cNvPr>
          <p:cNvSpPr>
            <a:spLocks noGrp="1"/>
          </p:cNvSpPr>
          <p:nvPr>
            <p:ph type="dt" sz="half" idx="10"/>
          </p:nvPr>
        </p:nvSpPr>
        <p:spPr/>
        <p:txBody>
          <a:bodyPr/>
          <a:lstStyle/>
          <a:p>
            <a:fld id="{1EAA415B-8007-489A-BDE4-6C1DCF92BB48}" type="datetimeFigureOut">
              <a:rPr lang="en-US" smtClean="0"/>
              <a:t>2018-06-18</a:t>
            </a:fld>
            <a:endParaRPr lang="en-US"/>
          </a:p>
        </p:txBody>
      </p:sp>
      <p:sp>
        <p:nvSpPr>
          <p:cNvPr id="5" name="Footer Placeholder 4">
            <a:extLst>
              <a:ext uri="{FF2B5EF4-FFF2-40B4-BE49-F238E27FC236}">
                <a16:creationId xmlns:a16="http://schemas.microsoft.com/office/drawing/2014/main" id="{FE66FB5C-5E58-442C-AAA2-C67FB431C8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6A1F74-C82F-4B0E-9253-1507F3C158D4}"/>
              </a:ext>
            </a:extLst>
          </p:cNvPr>
          <p:cNvSpPr>
            <a:spLocks noGrp="1"/>
          </p:cNvSpPr>
          <p:nvPr>
            <p:ph type="sldNum" sz="quarter" idx="12"/>
          </p:nvPr>
        </p:nvSpPr>
        <p:spPr/>
        <p:txBody>
          <a:bodyPr/>
          <a:lstStyle/>
          <a:p>
            <a:fld id="{46D78D95-C578-4D62-9221-97899BC00FA6}" type="slidenum">
              <a:rPr lang="en-US" smtClean="0"/>
              <a:t>‹#›</a:t>
            </a:fld>
            <a:endParaRPr lang="en-US"/>
          </a:p>
        </p:txBody>
      </p:sp>
    </p:spTree>
    <p:extLst>
      <p:ext uri="{BB962C8B-B14F-4D97-AF65-F5344CB8AC3E}">
        <p14:creationId xmlns:p14="http://schemas.microsoft.com/office/powerpoint/2010/main" val="3476414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38D961-BDF8-4220-945A-5C92DED634F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D5B006-8129-4F89-9C09-9B34C608970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AADD8A-A325-4385-9096-8A643D5953FF}"/>
              </a:ext>
            </a:extLst>
          </p:cNvPr>
          <p:cNvSpPr>
            <a:spLocks noGrp="1"/>
          </p:cNvSpPr>
          <p:nvPr>
            <p:ph type="dt" sz="half" idx="10"/>
          </p:nvPr>
        </p:nvSpPr>
        <p:spPr/>
        <p:txBody>
          <a:bodyPr/>
          <a:lstStyle/>
          <a:p>
            <a:fld id="{1EAA415B-8007-489A-BDE4-6C1DCF92BB48}" type="datetimeFigureOut">
              <a:rPr lang="en-US" smtClean="0"/>
              <a:t>2018-06-18</a:t>
            </a:fld>
            <a:endParaRPr lang="en-US"/>
          </a:p>
        </p:txBody>
      </p:sp>
      <p:sp>
        <p:nvSpPr>
          <p:cNvPr id="5" name="Footer Placeholder 4">
            <a:extLst>
              <a:ext uri="{FF2B5EF4-FFF2-40B4-BE49-F238E27FC236}">
                <a16:creationId xmlns:a16="http://schemas.microsoft.com/office/drawing/2014/main" id="{CD42336F-BF25-4090-855A-FE2BC0C40E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6E2688-4641-4F73-B5EB-7BAE253849A3}"/>
              </a:ext>
            </a:extLst>
          </p:cNvPr>
          <p:cNvSpPr>
            <a:spLocks noGrp="1"/>
          </p:cNvSpPr>
          <p:nvPr>
            <p:ph type="sldNum" sz="quarter" idx="12"/>
          </p:nvPr>
        </p:nvSpPr>
        <p:spPr/>
        <p:txBody>
          <a:bodyPr/>
          <a:lstStyle/>
          <a:p>
            <a:fld id="{46D78D95-C578-4D62-9221-97899BC00FA6}" type="slidenum">
              <a:rPr lang="en-US" smtClean="0"/>
              <a:t>‹#›</a:t>
            </a:fld>
            <a:endParaRPr lang="en-US"/>
          </a:p>
        </p:txBody>
      </p:sp>
    </p:spTree>
    <p:extLst>
      <p:ext uri="{BB962C8B-B14F-4D97-AF65-F5344CB8AC3E}">
        <p14:creationId xmlns:p14="http://schemas.microsoft.com/office/powerpoint/2010/main" val="487358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External_Title Slid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2"/>
            <a:ext cx="12203992" cy="4375505"/>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 name="Title 1"/>
          <p:cNvSpPr>
            <a:spLocks noGrp="1"/>
          </p:cNvSpPr>
          <p:nvPr>
            <p:ph type="ctrTitle" hasCustomPrompt="1"/>
          </p:nvPr>
        </p:nvSpPr>
        <p:spPr>
          <a:xfrm>
            <a:off x="605368" y="1121833"/>
            <a:ext cx="10981265" cy="2387600"/>
          </a:xfrm>
        </p:spPr>
        <p:txBody>
          <a:bodyPr anchor="b"/>
          <a:lstStyle>
            <a:lvl1pPr algn="ctr">
              <a:defRPr sz="3733" baseline="0">
                <a:solidFill>
                  <a:schemeClr val="bg1"/>
                </a:solidFill>
              </a:defRPr>
            </a:lvl1pPr>
          </a:lstStyle>
          <a:p>
            <a:r>
              <a:rPr lang="en-US" dirty="0"/>
              <a:t>Presentation Title</a:t>
            </a:r>
          </a:p>
        </p:txBody>
      </p:sp>
      <p:sp>
        <p:nvSpPr>
          <p:cNvPr id="3" name="Subtitle 2"/>
          <p:cNvSpPr>
            <a:spLocks noGrp="1"/>
          </p:cNvSpPr>
          <p:nvPr>
            <p:ph type="subTitle" idx="1" hasCustomPrompt="1"/>
          </p:nvPr>
        </p:nvSpPr>
        <p:spPr>
          <a:xfrm>
            <a:off x="605367" y="3509434"/>
            <a:ext cx="10981267" cy="757767"/>
          </a:xfrm>
        </p:spPr>
        <p:txBody>
          <a:bodyPr/>
          <a:lstStyle>
            <a:lvl1pPr marL="0" marR="0" indent="0" algn="ctr" defTabSz="1219170" rtl="0" eaLnBrk="1" fontAlgn="auto" latinLnBrk="0" hangingPunct="1">
              <a:lnSpc>
                <a:spcPts val="2133"/>
              </a:lnSpc>
              <a:spcBef>
                <a:spcPts val="1333"/>
              </a:spcBef>
              <a:spcAft>
                <a:spcPts val="0"/>
              </a:spcAft>
              <a:buClrTx/>
              <a:buSzTx/>
              <a:buFont typeface="Arial"/>
              <a:buNone/>
              <a:tabLst/>
              <a:defRPr sz="2400" baseline="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dirty="0"/>
              <a:t>Subhead</a:t>
            </a:r>
          </a:p>
        </p:txBody>
      </p:sp>
      <p:sp>
        <p:nvSpPr>
          <p:cNvPr id="17" name="Text Placeholder 16"/>
          <p:cNvSpPr>
            <a:spLocks noGrp="1"/>
          </p:cNvSpPr>
          <p:nvPr>
            <p:ph type="body" sz="quarter" idx="12" hasCustomPrompt="1"/>
          </p:nvPr>
        </p:nvSpPr>
        <p:spPr>
          <a:xfrm>
            <a:off x="605367" y="4631266"/>
            <a:ext cx="10981267" cy="414868"/>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411" algn="l"/>
                <a:tab pos="4944410" algn="l"/>
              </a:tabLst>
              <a:defRPr sz="2133">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867" dirty="0">
              <a:solidFill>
                <a:schemeClr val="bg1">
                  <a:lumMod val="65000"/>
                </a:schemeClr>
              </a:solidFill>
            </a:endParaRPr>
          </a:p>
        </p:txBody>
      </p:sp>
      <p:sp>
        <p:nvSpPr>
          <p:cNvPr id="21" name="Text Placeholder 20"/>
          <p:cNvSpPr>
            <a:spLocks noGrp="1"/>
          </p:cNvSpPr>
          <p:nvPr>
            <p:ph type="body" sz="quarter" idx="13" hasCustomPrompt="1"/>
          </p:nvPr>
        </p:nvSpPr>
        <p:spPr>
          <a:xfrm>
            <a:off x="605367" y="5046134"/>
            <a:ext cx="10981267" cy="463551"/>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834" algn="l"/>
              </a:tabLst>
              <a:defRPr sz="1867">
                <a:solidFill>
                  <a:schemeClr val="bg2">
                    <a:lumMod val="50000"/>
                  </a:schemeClr>
                </a:solidFill>
              </a:defRPr>
            </a:lvl1pPr>
          </a:lstStyle>
          <a:p>
            <a:pPr>
              <a:spcAft>
                <a:spcPts val="600"/>
              </a:spcAft>
            </a:pPr>
            <a:r>
              <a:rPr lang="en-US" dirty="0">
                <a:solidFill>
                  <a:schemeClr val="bg1">
                    <a:lumMod val="65000"/>
                  </a:schemeClr>
                </a:solidFill>
              </a:rPr>
              <a:t>Title</a:t>
            </a:r>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10"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t>ni.com</a:t>
            </a:r>
            <a:endParaRPr lang="en-US" sz="1333" dirty="0"/>
          </a:p>
        </p:txBody>
      </p:sp>
    </p:spTree>
    <p:extLst>
      <p:ext uri="{BB962C8B-B14F-4D97-AF65-F5344CB8AC3E}">
        <p14:creationId xmlns:p14="http://schemas.microsoft.com/office/powerpoint/2010/main" val="6812014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External_1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65760"/>
            <a:ext cx="10972800" cy="609600"/>
          </a:xfrm>
          <a:prstGeom prst="rect">
            <a:avLst/>
          </a:prstGeom>
        </p:spPr>
        <p:txBody>
          <a:bodyPr vert="horz" lIns="0" tIns="45720" rIns="0" bIns="45720" rtlCol="0" anchor="ctr">
            <a:noAutofit/>
          </a:bodyPr>
          <a:lstStyle>
            <a:lvl1pPr>
              <a:defRPr lang="en-US" dirty="0"/>
            </a:lvl1pPr>
          </a:lstStyle>
          <a:p>
            <a:pPr lvl="0"/>
            <a:r>
              <a:rPr lang="en-US" dirty="0"/>
              <a:t>Click to Edit Master Title Style</a:t>
            </a:r>
          </a:p>
        </p:txBody>
      </p:sp>
      <p:sp>
        <p:nvSpPr>
          <p:cNvPr id="5" name="Text Placeholder 2"/>
          <p:cNvSpPr>
            <a:spLocks noGrp="1"/>
          </p:cNvSpPr>
          <p:nvPr>
            <p:ph idx="1" hasCustomPrompt="1"/>
          </p:nvPr>
        </p:nvSpPr>
        <p:spPr>
          <a:xfrm>
            <a:off x="605367" y="975361"/>
            <a:ext cx="10972800" cy="4896273"/>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1572936508"/>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1_Title Slid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2"/>
            <a:ext cx="12203992" cy="4375505"/>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 name="Title 1"/>
          <p:cNvSpPr>
            <a:spLocks noGrp="1"/>
          </p:cNvSpPr>
          <p:nvPr>
            <p:ph type="ctrTitle" hasCustomPrompt="1"/>
          </p:nvPr>
        </p:nvSpPr>
        <p:spPr>
          <a:xfrm>
            <a:off x="605368" y="1121833"/>
            <a:ext cx="10981265" cy="2387600"/>
          </a:xfrm>
        </p:spPr>
        <p:txBody>
          <a:bodyPr anchor="b"/>
          <a:lstStyle>
            <a:lvl1pPr algn="ctr">
              <a:defRPr sz="3733" baseline="0">
                <a:solidFill>
                  <a:schemeClr val="bg1"/>
                </a:solidFill>
              </a:defRPr>
            </a:lvl1pPr>
          </a:lstStyle>
          <a:p>
            <a:r>
              <a:rPr lang="en-US" dirty="0"/>
              <a:t>Presentation Title</a:t>
            </a:r>
          </a:p>
        </p:txBody>
      </p:sp>
      <p:sp>
        <p:nvSpPr>
          <p:cNvPr id="3" name="Subtitle 2"/>
          <p:cNvSpPr>
            <a:spLocks noGrp="1"/>
          </p:cNvSpPr>
          <p:nvPr>
            <p:ph type="subTitle" idx="1" hasCustomPrompt="1"/>
          </p:nvPr>
        </p:nvSpPr>
        <p:spPr>
          <a:xfrm>
            <a:off x="605367" y="3509434"/>
            <a:ext cx="10981267" cy="757767"/>
          </a:xfrm>
        </p:spPr>
        <p:txBody>
          <a:bodyPr/>
          <a:lstStyle>
            <a:lvl1pPr marL="0" marR="0" indent="0" algn="ctr" defTabSz="1219170" rtl="0" eaLnBrk="1" fontAlgn="auto" latinLnBrk="0" hangingPunct="1">
              <a:lnSpc>
                <a:spcPts val="2133"/>
              </a:lnSpc>
              <a:spcBef>
                <a:spcPts val="1333"/>
              </a:spcBef>
              <a:spcAft>
                <a:spcPts val="0"/>
              </a:spcAft>
              <a:buClrTx/>
              <a:buSzTx/>
              <a:buFont typeface="Arial"/>
              <a:buNone/>
              <a:tabLst/>
              <a:defRPr sz="2400" baseline="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dirty="0"/>
              <a:t>Subhead</a:t>
            </a:r>
          </a:p>
        </p:txBody>
      </p:sp>
      <p:sp>
        <p:nvSpPr>
          <p:cNvPr id="17" name="Text Placeholder 16"/>
          <p:cNvSpPr>
            <a:spLocks noGrp="1"/>
          </p:cNvSpPr>
          <p:nvPr>
            <p:ph type="body" sz="quarter" idx="12" hasCustomPrompt="1"/>
          </p:nvPr>
        </p:nvSpPr>
        <p:spPr>
          <a:xfrm>
            <a:off x="605367" y="4631266"/>
            <a:ext cx="10981267" cy="414868"/>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411" algn="l"/>
                <a:tab pos="4944410" algn="l"/>
              </a:tabLst>
              <a:defRPr sz="2133">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867" dirty="0">
              <a:solidFill>
                <a:schemeClr val="bg1">
                  <a:lumMod val="65000"/>
                </a:schemeClr>
              </a:solidFill>
            </a:endParaRPr>
          </a:p>
        </p:txBody>
      </p:sp>
      <p:sp>
        <p:nvSpPr>
          <p:cNvPr id="21" name="Text Placeholder 20"/>
          <p:cNvSpPr>
            <a:spLocks noGrp="1"/>
          </p:cNvSpPr>
          <p:nvPr>
            <p:ph type="body" sz="quarter" idx="13" hasCustomPrompt="1"/>
          </p:nvPr>
        </p:nvSpPr>
        <p:spPr>
          <a:xfrm>
            <a:off x="605367" y="5046134"/>
            <a:ext cx="10981267" cy="463551"/>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834" algn="l"/>
              </a:tabLst>
              <a:defRPr sz="2133">
                <a:solidFill>
                  <a:schemeClr val="bg2">
                    <a:lumMod val="50000"/>
                  </a:schemeClr>
                </a:solidFill>
              </a:defRPr>
            </a:lvl1pPr>
          </a:lstStyle>
          <a:p>
            <a:pPr>
              <a:spcAft>
                <a:spcPts val="600"/>
              </a:spcAft>
            </a:pPr>
            <a:r>
              <a:rPr lang="en-US" dirty="0">
                <a:solidFill>
                  <a:schemeClr val="bg1">
                    <a:lumMod val="65000"/>
                  </a:schemeClr>
                </a:solidFill>
              </a:rPr>
              <a:t>Title</a:t>
            </a:r>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10"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t>ni.com</a:t>
            </a:r>
            <a:endParaRPr lang="en-US" sz="1333" dirty="0"/>
          </a:p>
        </p:txBody>
      </p:sp>
    </p:spTree>
    <p:extLst>
      <p:ext uri="{BB962C8B-B14F-4D97-AF65-F5344CB8AC3E}">
        <p14:creationId xmlns:p14="http://schemas.microsoft.com/office/powerpoint/2010/main" val="27595474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ust Conf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Customer confidential master title style</a:t>
            </a:r>
          </a:p>
        </p:txBody>
      </p:sp>
    </p:spTree>
    <p:extLst>
      <p:ext uri="{BB962C8B-B14F-4D97-AF65-F5344CB8AC3E}">
        <p14:creationId xmlns:p14="http://schemas.microsoft.com/office/powerpoint/2010/main" val="4000877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Text_1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65760"/>
            <a:ext cx="10972800" cy="609600"/>
          </a:xfrm>
          <a:prstGeom prst="rect">
            <a:avLst/>
          </a:prstGeom>
        </p:spPr>
        <p:txBody>
          <a:bodyPr vert="horz" lIns="0" tIns="45720" rIns="0" bIns="45720" rtlCol="0" anchor="ctr">
            <a:noAutofit/>
          </a:bodyPr>
          <a:lstStyle>
            <a:lvl1pPr>
              <a:defRPr lang="en-US" dirty="0"/>
            </a:lvl1pPr>
          </a:lstStyle>
          <a:p>
            <a:pPr lvl="0"/>
            <a:r>
              <a:rPr lang="en-US" dirty="0"/>
              <a:t>Click to Edit Master Title Style</a:t>
            </a:r>
          </a:p>
        </p:txBody>
      </p:sp>
      <p:sp>
        <p:nvSpPr>
          <p:cNvPr id="5" name="Text Placeholder 2"/>
          <p:cNvSpPr>
            <a:spLocks noGrp="1"/>
          </p:cNvSpPr>
          <p:nvPr>
            <p:ph idx="1" hasCustomPrompt="1"/>
          </p:nvPr>
        </p:nvSpPr>
        <p:spPr>
          <a:xfrm>
            <a:off x="605367" y="975361"/>
            <a:ext cx="10972800" cy="4896273"/>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dirty="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2563807196"/>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27B59-B48B-4A25-B0D0-B8F3D49767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2EF854-2831-4ADA-975C-EB9EBCF328A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27D1CB-0D96-470B-B12D-9A7961421788}"/>
              </a:ext>
            </a:extLst>
          </p:cNvPr>
          <p:cNvSpPr>
            <a:spLocks noGrp="1"/>
          </p:cNvSpPr>
          <p:nvPr>
            <p:ph type="dt" sz="half" idx="10"/>
          </p:nvPr>
        </p:nvSpPr>
        <p:spPr/>
        <p:txBody>
          <a:bodyPr/>
          <a:lstStyle/>
          <a:p>
            <a:fld id="{1EAA415B-8007-489A-BDE4-6C1DCF92BB48}" type="datetimeFigureOut">
              <a:rPr lang="en-US" smtClean="0"/>
              <a:t>2018-06-18</a:t>
            </a:fld>
            <a:endParaRPr lang="en-US"/>
          </a:p>
        </p:txBody>
      </p:sp>
      <p:sp>
        <p:nvSpPr>
          <p:cNvPr id="5" name="Footer Placeholder 4">
            <a:extLst>
              <a:ext uri="{FF2B5EF4-FFF2-40B4-BE49-F238E27FC236}">
                <a16:creationId xmlns:a16="http://schemas.microsoft.com/office/drawing/2014/main" id="{998367E0-1B64-45AB-90DB-8FD4902901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59F3EA-BB52-4CC3-94C2-087724F63AB1}"/>
              </a:ext>
            </a:extLst>
          </p:cNvPr>
          <p:cNvSpPr>
            <a:spLocks noGrp="1"/>
          </p:cNvSpPr>
          <p:nvPr>
            <p:ph type="sldNum" sz="quarter" idx="12"/>
          </p:nvPr>
        </p:nvSpPr>
        <p:spPr/>
        <p:txBody>
          <a:bodyPr/>
          <a:lstStyle/>
          <a:p>
            <a:fld id="{46D78D95-C578-4D62-9221-97899BC00FA6}" type="slidenum">
              <a:rPr lang="en-US" smtClean="0"/>
              <a:t>‹#›</a:t>
            </a:fld>
            <a:endParaRPr lang="en-US"/>
          </a:p>
        </p:txBody>
      </p:sp>
    </p:spTree>
    <p:extLst>
      <p:ext uri="{BB962C8B-B14F-4D97-AF65-F5344CB8AC3E}">
        <p14:creationId xmlns:p14="http://schemas.microsoft.com/office/powerpoint/2010/main" val="2319623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E25A2-2B38-484E-AE69-450FC1727C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134A018-A258-4B8C-BE31-108239B304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E56BDB7-5A36-439F-ACC4-9C434D2A8DB9}"/>
              </a:ext>
            </a:extLst>
          </p:cNvPr>
          <p:cNvSpPr>
            <a:spLocks noGrp="1"/>
          </p:cNvSpPr>
          <p:nvPr>
            <p:ph type="dt" sz="half" idx="10"/>
          </p:nvPr>
        </p:nvSpPr>
        <p:spPr/>
        <p:txBody>
          <a:bodyPr/>
          <a:lstStyle/>
          <a:p>
            <a:fld id="{1EAA415B-8007-489A-BDE4-6C1DCF92BB48}" type="datetimeFigureOut">
              <a:rPr lang="en-US" smtClean="0"/>
              <a:t>2018-06-18</a:t>
            </a:fld>
            <a:endParaRPr lang="en-US"/>
          </a:p>
        </p:txBody>
      </p:sp>
      <p:sp>
        <p:nvSpPr>
          <p:cNvPr id="5" name="Footer Placeholder 4">
            <a:extLst>
              <a:ext uri="{FF2B5EF4-FFF2-40B4-BE49-F238E27FC236}">
                <a16:creationId xmlns:a16="http://schemas.microsoft.com/office/drawing/2014/main" id="{9A22CF99-8751-479C-9B48-63310A4AAF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32E431-1EFD-4D50-9357-3BAD4A532A2B}"/>
              </a:ext>
            </a:extLst>
          </p:cNvPr>
          <p:cNvSpPr>
            <a:spLocks noGrp="1"/>
          </p:cNvSpPr>
          <p:nvPr>
            <p:ph type="sldNum" sz="quarter" idx="12"/>
          </p:nvPr>
        </p:nvSpPr>
        <p:spPr/>
        <p:txBody>
          <a:bodyPr/>
          <a:lstStyle/>
          <a:p>
            <a:fld id="{46D78D95-C578-4D62-9221-97899BC00FA6}" type="slidenum">
              <a:rPr lang="en-US" smtClean="0"/>
              <a:t>‹#›</a:t>
            </a:fld>
            <a:endParaRPr lang="en-US"/>
          </a:p>
        </p:txBody>
      </p:sp>
    </p:spTree>
    <p:extLst>
      <p:ext uri="{BB962C8B-B14F-4D97-AF65-F5344CB8AC3E}">
        <p14:creationId xmlns:p14="http://schemas.microsoft.com/office/powerpoint/2010/main" val="1789066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95268-3725-4D7C-AC9B-A921B822F2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071189-B2E7-4366-A2A1-7B83C2160A0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7A2E82-8BD0-4CB3-B276-35EA758C7BB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F828D2-6E2F-46E5-9577-680BFF002FE0}"/>
              </a:ext>
            </a:extLst>
          </p:cNvPr>
          <p:cNvSpPr>
            <a:spLocks noGrp="1"/>
          </p:cNvSpPr>
          <p:nvPr>
            <p:ph type="dt" sz="half" idx="10"/>
          </p:nvPr>
        </p:nvSpPr>
        <p:spPr/>
        <p:txBody>
          <a:bodyPr/>
          <a:lstStyle/>
          <a:p>
            <a:fld id="{1EAA415B-8007-489A-BDE4-6C1DCF92BB48}" type="datetimeFigureOut">
              <a:rPr lang="en-US" smtClean="0"/>
              <a:t>2018-06-18</a:t>
            </a:fld>
            <a:endParaRPr lang="en-US"/>
          </a:p>
        </p:txBody>
      </p:sp>
      <p:sp>
        <p:nvSpPr>
          <p:cNvPr id="6" name="Footer Placeholder 5">
            <a:extLst>
              <a:ext uri="{FF2B5EF4-FFF2-40B4-BE49-F238E27FC236}">
                <a16:creationId xmlns:a16="http://schemas.microsoft.com/office/drawing/2014/main" id="{EB057BA5-551D-49FC-AF22-3F096E3346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7C5040-6230-448E-AE9E-2623E4D2EC05}"/>
              </a:ext>
            </a:extLst>
          </p:cNvPr>
          <p:cNvSpPr>
            <a:spLocks noGrp="1"/>
          </p:cNvSpPr>
          <p:nvPr>
            <p:ph type="sldNum" sz="quarter" idx="12"/>
          </p:nvPr>
        </p:nvSpPr>
        <p:spPr/>
        <p:txBody>
          <a:bodyPr/>
          <a:lstStyle/>
          <a:p>
            <a:fld id="{46D78D95-C578-4D62-9221-97899BC00FA6}" type="slidenum">
              <a:rPr lang="en-US" smtClean="0"/>
              <a:t>‹#›</a:t>
            </a:fld>
            <a:endParaRPr lang="en-US"/>
          </a:p>
        </p:txBody>
      </p:sp>
    </p:spTree>
    <p:extLst>
      <p:ext uri="{BB962C8B-B14F-4D97-AF65-F5344CB8AC3E}">
        <p14:creationId xmlns:p14="http://schemas.microsoft.com/office/powerpoint/2010/main" val="2025215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916B5-19E9-404A-868B-EEECE1C9B7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323501C-6AC3-4295-9E54-7DC7DF9B7D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935C898-5AC9-4E80-BDAF-32232DB633D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3DFC24-DE0E-44BD-852C-7E87670124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C05CB66-92B1-4907-8F5F-584757AE9D3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F5FF87-5C31-4B8F-B6FB-6A09A0BF7737}"/>
              </a:ext>
            </a:extLst>
          </p:cNvPr>
          <p:cNvSpPr>
            <a:spLocks noGrp="1"/>
          </p:cNvSpPr>
          <p:nvPr>
            <p:ph type="dt" sz="half" idx="10"/>
          </p:nvPr>
        </p:nvSpPr>
        <p:spPr/>
        <p:txBody>
          <a:bodyPr/>
          <a:lstStyle/>
          <a:p>
            <a:fld id="{1EAA415B-8007-489A-BDE4-6C1DCF92BB48}" type="datetimeFigureOut">
              <a:rPr lang="en-US" smtClean="0"/>
              <a:t>2018-06-18</a:t>
            </a:fld>
            <a:endParaRPr lang="en-US"/>
          </a:p>
        </p:txBody>
      </p:sp>
      <p:sp>
        <p:nvSpPr>
          <p:cNvPr id="8" name="Footer Placeholder 7">
            <a:extLst>
              <a:ext uri="{FF2B5EF4-FFF2-40B4-BE49-F238E27FC236}">
                <a16:creationId xmlns:a16="http://schemas.microsoft.com/office/drawing/2014/main" id="{4324D405-B36E-4C35-971E-C4D6490DE2F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62D66F1-DF80-43F1-A890-0E6B765D3637}"/>
              </a:ext>
            </a:extLst>
          </p:cNvPr>
          <p:cNvSpPr>
            <a:spLocks noGrp="1"/>
          </p:cNvSpPr>
          <p:nvPr>
            <p:ph type="sldNum" sz="quarter" idx="12"/>
          </p:nvPr>
        </p:nvSpPr>
        <p:spPr/>
        <p:txBody>
          <a:bodyPr/>
          <a:lstStyle/>
          <a:p>
            <a:fld id="{46D78D95-C578-4D62-9221-97899BC00FA6}" type="slidenum">
              <a:rPr lang="en-US" smtClean="0"/>
              <a:t>‹#›</a:t>
            </a:fld>
            <a:endParaRPr lang="en-US"/>
          </a:p>
        </p:txBody>
      </p:sp>
    </p:spTree>
    <p:extLst>
      <p:ext uri="{BB962C8B-B14F-4D97-AF65-F5344CB8AC3E}">
        <p14:creationId xmlns:p14="http://schemas.microsoft.com/office/powerpoint/2010/main" val="2204882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4FCA2-5215-4878-BC03-EA81603FAD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B0299E-A58D-4ACC-BE10-02EAA14468A9}"/>
              </a:ext>
            </a:extLst>
          </p:cNvPr>
          <p:cNvSpPr>
            <a:spLocks noGrp="1"/>
          </p:cNvSpPr>
          <p:nvPr>
            <p:ph type="dt" sz="half" idx="10"/>
          </p:nvPr>
        </p:nvSpPr>
        <p:spPr/>
        <p:txBody>
          <a:bodyPr/>
          <a:lstStyle/>
          <a:p>
            <a:fld id="{1EAA415B-8007-489A-BDE4-6C1DCF92BB48}" type="datetimeFigureOut">
              <a:rPr lang="en-US" smtClean="0"/>
              <a:t>2018-06-18</a:t>
            </a:fld>
            <a:endParaRPr lang="en-US"/>
          </a:p>
        </p:txBody>
      </p:sp>
      <p:sp>
        <p:nvSpPr>
          <p:cNvPr id="4" name="Footer Placeholder 3">
            <a:extLst>
              <a:ext uri="{FF2B5EF4-FFF2-40B4-BE49-F238E27FC236}">
                <a16:creationId xmlns:a16="http://schemas.microsoft.com/office/drawing/2014/main" id="{41F37A95-7BAE-4A3F-AEE1-DADC23482C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AB42D9-61F5-4E9F-818F-6F4609D5EEB7}"/>
              </a:ext>
            </a:extLst>
          </p:cNvPr>
          <p:cNvSpPr>
            <a:spLocks noGrp="1"/>
          </p:cNvSpPr>
          <p:nvPr>
            <p:ph type="sldNum" sz="quarter" idx="12"/>
          </p:nvPr>
        </p:nvSpPr>
        <p:spPr/>
        <p:txBody>
          <a:bodyPr/>
          <a:lstStyle/>
          <a:p>
            <a:fld id="{46D78D95-C578-4D62-9221-97899BC00FA6}" type="slidenum">
              <a:rPr lang="en-US" smtClean="0"/>
              <a:t>‹#›</a:t>
            </a:fld>
            <a:endParaRPr lang="en-US"/>
          </a:p>
        </p:txBody>
      </p:sp>
    </p:spTree>
    <p:extLst>
      <p:ext uri="{BB962C8B-B14F-4D97-AF65-F5344CB8AC3E}">
        <p14:creationId xmlns:p14="http://schemas.microsoft.com/office/powerpoint/2010/main" val="1372199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9A4D84-FC0C-454A-9F28-05139CC968B2}"/>
              </a:ext>
            </a:extLst>
          </p:cNvPr>
          <p:cNvSpPr>
            <a:spLocks noGrp="1"/>
          </p:cNvSpPr>
          <p:nvPr>
            <p:ph type="dt" sz="half" idx="10"/>
          </p:nvPr>
        </p:nvSpPr>
        <p:spPr/>
        <p:txBody>
          <a:bodyPr/>
          <a:lstStyle/>
          <a:p>
            <a:fld id="{1EAA415B-8007-489A-BDE4-6C1DCF92BB48}" type="datetimeFigureOut">
              <a:rPr lang="en-US" smtClean="0"/>
              <a:t>2018-06-18</a:t>
            </a:fld>
            <a:endParaRPr lang="en-US"/>
          </a:p>
        </p:txBody>
      </p:sp>
      <p:sp>
        <p:nvSpPr>
          <p:cNvPr id="3" name="Footer Placeholder 2">
            <a:extLst>
              <a:ext uri="{FF2B5EF4-FFF2-40B4-BE49-F238E27FC236}">
                <a16:creationId xmlns:a16="http://schemas.microsoft.com/office/drawing/2014/main" id="{4ED72156-F5E9-41F8-A9BF-A90B3EA472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AE9185-659C-435C-90DC-102758CEBB09}"/>
              </a:ext>
            </a:extLst>
          </p:cNvPr>
          <p:cNvSpPr>
            <a:spLocks noGrp="1"/>
          </p:cNvSpPr>
          <p:nvPr>
            <p:ph type="sldNum" sz="quarter" idx="12"/>
          </p:nvPr>
        </p:nvSpPr>
        <p:spPr/>
        <p:txBody>
          <a:bodyPr/>
          <a:lstStyle/>
          <a:p>
            <a:fld id="{46D78D95-C578-4D62-9221-97899BC00FA6}" type="slidenum">
              <a:rPr lang="en-US" smtClean="0"/>
              <a:t>‹#›</a:t>
            </a:fld>
            <a:endParaRPr lang="en-US"/>
          </a:p>
        </p:txBody>
      </p:sp>
    </p:spTree>
    <p:extLst>
      <p:ext uri="{BB962C8B-B14F-4D97-AF65-F5344CB8AC3E}">
        <p14:creationId xmlns:p14="http://schemas.microsoft.com/office/powerpoint/2010/main" val="1153162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7A616-5C80-4EF5-9531-60D0A0FBB8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961192-929A-443A-B19E-B1D41A29DB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FE0CDE0-1B0E-4F35-AE70-9D2A0A9708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FE8CCB2-2729-4D0C-BB76-8E4C5E343BE3}"/>
              </a:ext>
            </a:extLst>
          </p:cNvPr>
          <p:cNvSpPr>
            <a:spLocks noGrp="1"/>
          </p:cNvSpPr>
          <p:nvPr>
            <p:ph type="dt" sz="half" idx="10"/>
          </p:nvPr>
        </p:nvSpPr>
        <p:spPr/>
        <p:txBody>
          <a:bodyPr/>
          <a:lstStyle/>
          <a:p>
            <a:fld id="{1EAA415B-8007-489A-BDE4-6C1DCF92BB48}" type="datetimeFigureOut">
              <a:rPr lang="en-US" smtClean="0"/>
              <a:t>2018-06-18</a:t>
            </a:fld>
            <a:endParaRPr lang="en-US"/>
          </a:p>
        </p:txBody>
      </p:sp>
      <p:sp>
        <p:nvSpPr>
          <p:cNvPr id="6" name="Footer Placeholder 5">
            <a:extLst>
              <a:ext uri="{FF2B5EF4-FFF2-40B4-BE49-F238E27FC236}">
                <a16:creationId xmlns:a16="http://schemas.microsoft.com/office/drawing/2014/main" id="{A10CCDA4-0B7F-433A-8198-A64A1FDB3C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96AD38-A52E-4CFF-ADB3-F9CA6CAF4074}"/>
              </a:ext>
            </a:extLst>
          </p:cNvPr>
          <p:cNvSpPr>
            <a:spLocks noGrp="1"/>
          </p:cNvSpPr>
          <p:nvPr>
            <p:ph type="sldNum" sz="quarter" idx="12"/>
          </p:nvPr>
        </p:nvSpPr>
        <p:spPr/>
        <p:txBody>
          <a:bodyPr/>
          <a:lstStyle/>
          <a:p>
            <a:fld id="{46D78D95-C578-4D62-9221-97899BC00FA6}" type="slidenum">
              <a:rPr lang="en-US" smtClean="0"/>
              <a:t>‹#›</a:t>
            </a:fld>
            <a:endParaRPr lang="en-US"/>
          </a:p>
        </p:txBody>
      </p:sp>
    </p:spTree>
    <p:extLst>
      <p:ext uri="{BB962C8B-B14F-4D97-AF65-F5344CB8AC3E}">
        <p14:creationId xmlns:p14="http://schemas.microsoft.com/office/powerpoint/2010/main" val="3473351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60246-3387-4951-9279-D1D13B928E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377E5C-086F-4ED1-9BF4-74297E930E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1AB83F-2CD5-4385-A65B-BF9CEFA1F7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7F66D71-D4AC-4925-8495-41964DA29EE4}"/>
              </a:ext>
            </a:extLst>
          </p:cNvPr>
          <p:cNvSpPr>
            <a:spLocks noGrp="1"/>
          </p:cNvSpPr>
          <p:nvPr>
            <p:ph type="dt" sz="half" idx="10"/>
          </p:nvPr>
        </p:nvSpPr>
        <p:spPr/>
        <p:txBody>
          <a:bodyPr/>
          <a:lstStyle/>
          <a:p>
            <a:fld id="{1EAA415B-8007-489A-BDE4-6C1DCF92BB48}" type="datetimeFigureOut">
              <a:rPr lang="en-US" smtClean="0"/>
              <a:t>2018-06-18</a:t>
            </a:fld>
            <a:endParaRPr lang="en-US"/>
          </a:p>
        </p:txBody>
      </p:sp>
      <p:sp>
        <p:nvSpPr>
          <p:cNvPr id="6" name="Footer Placeholder 5">
            <a:extLst>
              <a:ext uri="{FF2B5EF4-FFF2-40B4-BE49-F238E27FC236}">
                <a16:creationId xmlns:a16="http://schemas.microsoft.com/office/drawing/2014/main" id="{00FAF7A5-B0B4-4A85-B720-351E47741D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024298-ACEB-4DA7-8350-C66B785F1CEE}"/>
              </a:ext>
            </a:extLst>
          </p:cNvPr>
          <p:cNvSpPr>
            <a:spLocks noGrp="1"/>
          </p:cNvSpPr>
          <p:nvPr>
            <p:ph type="sldNum" sz="quarter" idx="12"/>
          </p:nvPr>
        </p:nvSpPr>
        <p:spPr/>
        <p:txBody>
          <a:bodyPr/>
          <a:lstStyle/>
          <a:p>
            <a:fld id="{46D78D95-C578-4D62-9221-97899BC00FA6}" type="slidenum">
              <a:rPr lang="en-US" smtClean="0"/>
              <a:t>‹#›</a:t>
            </a:fld>
            <a:endParaRPr lang="en-US"/>
          </a:p>
        </p:txBody>
      </p:sp>
    </p:spTree>
    <p:extLst>
      <p:ext uri="{BB962C8B-B14F-4D97-AF65-F5344CB8AC3E}">
        <p14:creationId xmlns:p14="http://schemas.microsoft.com/office/powerpoint/2010/main" val="2640838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3ABD67-E7BF-48D6-9843-8BD90F3DCD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7FFECC-49B2-4411-AB27-1B93750EF5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B739CD-F0C7-46C4-A464-6EFE1E86D6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AA415B-8007-489A-BDE4-6C1DCF92BB48}" type="datetimeFigureOut">
              <a:rPr lang="en-US" smtClean="0"/>
              <a:t>2018-06-18</a:t>
            </a:fld>
            <a:endParaRPr lang="en-US"/>
          </a:p>
        </p:txBody>
      </p:sp>
      <p:sp>
        <p:nvSpPr>
          <p:cNvPr id="5" name="Footer Placeholder 4">
            <a:extLst>
              <a:ext uri="{FF2B5EF4-FFF2-40B4-BE49-F238E27FC236}">
                <a16:creationId xmlns:a16="http://schemas.microsoft.com/office/drawing/2014/main" id="{90E0BAD2-9107-4EFE-BBE2-163D570BA6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C34F47D-6F70-4C27-AA78-24773F1BDB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D78D95-C578-4D62-9221-97899BC00FA6}" type="slidenum">
              <a:rPr lang="en-US" smtClean="0"/>
              <a:t>‹#›</a:t>
            </a:fld>
            <a:endParaRPr lang="en-US"/>
          </a:p>
        </p:txBody>
      </p:sp>
    </p:spTree>
    <p:extLst>
      <p:ext uri="{BB962C8B-B14F-4D97-AF65-F5344CB8AC3E}">
        <p14:creationId xmlns:p14="http://schemas.microsoft.com/office/powerpoint/2010/main" val="16416704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tags" Target="../tags/tag23.xml"/><Relationship Id="rId13" Type="http://schemas.openxmlformats.org/officeDocument/2006/relationships/tags" Target="../tags/tag28.xml"/><Relationship Id="rId18" Type="http://schemas.openxmlformats.org/officeDocument/2006/relationships/tags" Target="../tags/tag33.xml"/><Relationship Id="rId26" Type="http://schemas.openxmlformats.org/officeDocument/2006/relationships/tags" Target="../tags/tag41.xml"/><Relationship Id="rId39" Type="http://schemas.openxmlformats.org/officeDocument/2006/relationships/tags" Target="../tags/tag54.xml"/><Relationship Id="rId3" Type="http://schemas.openxmlformats.org/officeDocument/2006/relationships/tags" Target="../tags/tag18.xml"/><Relationship Id="rId21" Type="http://schemas.openxmlformats.org/officeDocument/2006/relationships/tags" Target="../tags/tag36.xml"/><Relationship Id="rId34" Type="http://schemas.openxmlformats.org/officeDocument/2006/relationships/tags" Target="../tags/tag49.xml"/><Relationship Id="rId42" Type="http://schemas.openxmlformats.org/officeDocument/2006/relationships/image" Target="../media/image15.png"/><Relationship Id="rId7" Type="http://schemas.openxmlformats.org/officeDocument/2006/relationships/tags" Target="../tags/tag22.xml"/><Relationship Id="rId12" Type="http://schemas.openxmlformats.org/officeDocument/2006/relationships/tags" Target="../tags/tag27.xml"/><Relationship Id="rId17" Type="http://schemas.openxmlformats.org/officeDocument/2006/relationships/tags" Target="../tags/tag32.xml"/><Relationship Id="rId25" Type="http://schemas.openxmlformats.org/officeDocument/2006/relationships/tags" Target="../tags/tag40.xml"/><Relationship Id="rId33" Type="http://schemas.openxmlformats.org/officeDocument/2006/relationships/tags" Target="../tags/tag48.xml"/><Relationship Id="rId38" Type="http://schemas.openxmlformats.org/officeDocument/2006/relationships/tags" Target="../tags/tag53.xml"/><Relationship Id="rId2" Type="http://schemas.openxmlformats.org/officeDocument/2006/relationships/tags" Target="../tags/tag17.xml"/><Relationship Id="rId16" Type="http://schemas.openxmlformats.org/officeDocument/2006/relationships/tags" Target="../tags/tag31.xml"/><Relationship Id="rId20" Type="http://schemas.openxmlformats.org/officeDocument/2006/relationships/tags" Target="../tags/tag35.xml"/><Relationship Id="rId29" Type="http://schemas.openxmlformats.org/officeDocument/2006/relationships/tags" Target="../tags/tag44.xml"/><Relationship Id="rId41" Type="http://schemas.openxmlformats.org/officeDocument/2006/relationships/notesSlide" Target="../notesSlides/notesSlide10.xml"/><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tags" Target="../tags/tag26.xml"/><Relationship Id="rId24" Type="http://schemas.openxmlformats.org/officeDocument/2006/relationships/tags" Target="../tags/tag39.xml"/><Relationship Id="rId32" Type="http://schemas.openxmlformats.org/officeDocument/2006/relationships/tags" Target="../tags/tag47.xml"/><Relationship Id="rId37" Type="http://schemas.openxmlformats.org/officeDocument/2006/relationships/tags" Target="../tags/tag52.xml"/><Relationship Id="rId40" Type="http://schemas.openxmlformats.org/officeDocument/2006/relationships/slideLayout" Target="../slideLayouts/slideLayout2.xml"/><Relationship Id="rId5" Type="http://schemas.openxmlformats.org/officeDocument/2006/relationships/tags" Target="../tags/tag20.xml"/><Relationship Id="rId15" Type="http://schemas.openxmlformats.org/officeDocument/2006/relationships/tags" Target="../tags/tag30.xml"/><Relationship Id="rId23" Type="http://schemas.openxmlformats.org/officeDocument/2006/relationships/tags" Target="../tags/tag38.xml"/><Relationship Id="rId28" Type="http://schemas.openxmlformats.org/officeDocument/2006/relationships/tags" Target="../tags/tag43.xml"/><Relationship Id="rId36" Type="http://schemas.openxmlformats.org/officeDocument/2006/relationships/tags" Target="../tags/tag51.xml"/><Relationship Id="rId10" Type="http://schemas.openxmlformats.org/officeDocument/2006/relationships/tags" Target="../tags/tag25.xml"/><Relationship Id="rId19" Type="http://schemas.openxmlformats.org/officeDocument/2006/relationships/tags" Target="../tags/tag34.xml"/><Relationship Id="rId31" Type="http://schemas.openxmlformats.org/officeDocument/2006/relationships/tags" Target="../tags/tag46.xml"/><Relationship Id="rId4" Type="http://schemas.openxmlformats.org/officeDocument/2006/relationships/tags" Target="../tags/tag19.xml"/><Relationship Id="rId9" Type="http://schemas.openxmlformats.org/officeDocument/2006/relationships/tags" Target="../tags/tag24.xml"/><Relationship Id="rId14" Type="http://schemas.openxmlformats.org/officeDocument/2006/relationships/tags" Target="../tags/tag29.xml"/><Relationship Id="rId22" Type="http://schemas.openxmlformats.org/officeDocument/2006/relationships/tags" Target="../tags/tag37.xml"/><Relationship Id="rId27" Type="http://schemas.openxmlformats.org/officeDocument/2006/relationships/tags" Target="../tags/tag42.xml"/><Relationship Id="rId30" Type="http://schemas.openxmlformats.org/officeDocument/2006/relationships/tags" Target="../tags/tag45.xml"/><Relationship Id="rId35" Type="http://schemas.openxmlformats.org/officeDocument/2006/relationships/tags" Target="../tags/tag50.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4.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3.jpe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2.gif"/><Relationship Id="rId5" Type="http://schemas.openxmlformats.org/officeDocument/2006/relationships/tags" Target="../tags/tag5.xml"/><Relationship Id="rId10" Type="http://schemas.openxmlformats.org/officeDocument/2006/relationships/notesSlide" Target="../notesSlides/notesSlide1.xml"/><Relationship Id="rId4" Type="http://schemas.openxmlformats.org/officeDocument/2006/relationships/tags" Target="../tags/tag4.xml"/><Relationship Id="rId9" Type="http://schemas.openxmlformats.org/officeDocument/2006/relationships/slideLayout" Target="../slideLayouts/slideLayout4.xml"/><Relationship Id="rId14" Type="http://schemas.openxmlformats.org/officeDocument/2006/relationships/image" Target="../media/image5.jpeg"/></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2.xml"/><Relationship Id="rId13" Type="http://schemas.openxmlformats.org/officeDocument/2006/relationships/image" Target="../media/image10.png"/><Relationship Id="rId3" Type="http://schemas.openxmlformats.org/officeDocument/2006/relationships/tags" Target="../tags/tag11.xml"/><Relationship Id="rId7" Type="http://schemas.openxmlformats.org/officeDocument/2006/relationships/slideLayout" Target="../slideLayouts/slideLayout2.xml"/><Relationship Id="rId12" Type="http://schemas.openxmlformats.org/officeDocument/2006/relationships/image" Target="../media/image9.jpeg"/><Relationship Id="rId2" Type="http://schemas.openxmlformats.org/officeDocument/2006/relationships/tags" Target="../tags/tag10.xml"/><Relationship Id="rId16" Type="http://schemas.openxmlformats.org/officeDocument/2006/relationships/image" Target="../media/image13.png"/><Relationship Id="rId1" Type="http://schemas.openxmlformats.org/officeDocument/2006/relationships/tags" Target="../tags/tag9.xml"/><Relationship Id="rId6" Type="http://schemas.openxmlformats.org/officeDocument/2006/relationships/tags" Target="../tags/tag14.xml"/><Relationship Id="rId11" Type="http://schemas.openxmlformats.org/officeDocument/2006/relationships/image" Target="../media/image8.jpeg"/><Relationship Id="rId5" Type="http://schemas.openxmlformats.org/officeDocument/2006/relationships/tags" Target="../tags/tag13.xml"/><Relationship Id="rId15" Type="http://schemas.openxmlformats.org/officeDocument/2006/relationships/image" Target="../media/image12.png"/><Relationship Id="rId10" Type="http://schemas.openxmlformats.org/officeDocument/2006/relationships/image" Target="../media/image7.jpeg"/><Relationship Id="rId4" Type="http://schemas.openxmlformats.org/officeDocument/2006/relationships/tags" Target="../tags/tag12.xml"/><Relationship Id="rId9" Type="http://schemas.openxmlformats.org/officeDocument/2006/relationships/image" Target="../media/image6.jpeg"/><Relationship Id="rId1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3.xml"/><Relationship Id="rId7" Type="http://schemas.openxmlformats.org/officeDocument/2006/relationships/diagramColors" Target="../diagrams/colors1.xml"/><Relationship Id="rId2" Type="http://schemas.openxmlformats.org/officeDocument/2006/relationships/slideLayout" Target="../slideLayouts/slideLayout15.xml"/><Relationship Id="rId1" Type="http://schemas.openxmlformats.org/officeDocument/2006/relationships/tags" Target="../tags/tag1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Distributed Control and Automation Framework (DCAF)</a:t>
            </a:r>
          </a:p>
        </p:txBody>
      </p:sp>
      <p:sp>
        <p:nvSpPr>
          <p:cNvPr id="3" name="Subtitle 2"/>
          <p:cNvSpPr>
            <a:spLocks noGrp="1"/>
          </p:cNvSpPr>
          <p:nvPr>
            <p:ph type="subTitle" idx="1"/>
          </p:nvPr>
        </p:nvSpPr>
        <p:spPr/>
        <p:txBody>
          <a:bodyPr/>
          <a:lstStyle/>
          <a:p>
            <a:r>
              <a:rPr lang="en-US" dirty="0"/>
              <a:t>Introduction to DCAF</a:t>
            </a:r>
          </a:p>
        </p:txBody>
      </p:sp>
      <p:sp>
        <p:nvSpPr>
          <p:cNvPr id="4" name="Text Placeholder 3"/>
          <p:cNvSpPr>
            <a:spLocks noGrp="1"/>
          </p:cNvSpPr>
          <p:nvPr>
            <p:ph type="body" sz="quarter" idx="12"/>
          </p:nvPr>
        </p:nvSpPr>
        <p:spPr/>
        <p:txBody>
          <a:bodyPr>
            <a:normAutofit lnSpcReduction="10000"/>
          </a:bodyPr>
          <a:lstStyle/>
          <a:p>
            <a:r>
              <a:rPr lang="en-US" dirty="0"/>
              <a:t>Benjamin </a:t>
            </a:r>
            <a:r>
              <a:rPr lang="en-US" dirty="0" err="1"/>
              <a:t>Celis</a:t>
            </a:r>
            <a:r>
              <a:rPr lang="en-US" dirty="0"/>
              <a:t>, Mathew Pollock, Simon Perez</a:t>
            </a:r>
          </a:p>
        </p:txBody>
      </p:sp>
      <p:sp>
        <p:nvSpPr>
          <p:cNvPr id="5" name="Text Placeholder 4"/>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3695697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8226251" y="533006"/>
            <a:ext cx="1405593" cy="1157682"/>
          </a:xfrm>
          <a:prstGeom prst="roundRect">
            <a:avLst/>
          </a:prstGeom>
          <a:solidFill>
            <a:schemeClr val="bg1">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8" name="Rounded Rectangle 7"/>
          <p:cNvSpPr/>
          <p:nvPr/>
        </p:nvSpPr>
        <p:spPr>
          <a:xfrm>
            <a:off x="9948207" y="533006"/>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2" name="Title 1"/>
          <p:cNvSpPr>
            <a:spLocks noGrp="1"/>
          </p:cNvSpPr>
          <p:nvPr>
            <p:ph type="title"/>
          </p:nvPr>
        </p:nvSpPr>
        <p:spPr/>
        <p:txBody>
          <a:bodyPr/>
          <a:lstStyle/>
          <a:p>
            <a:r>
              <a:rPr lang="en-US" dirty="0"/>
              <a:t>DCAF Components</a:t>
            </a:r>
          </a:p>
        </p:txBody>
      </p:sp>
      <p:sp>
        <p:nvSpPr>
          <p:cNvPr id="3" name="Content Placeholder 2">
            <a:extLst>
              <a:ext uri="{FF2B5EF4-FFF2-40B4-BE49-F238E27FC236}">
                <a16:creationId xmlns:a16="http://schemas.microsoft.com/office/drawing/2014/main" id="{4D3EF6CF-9A23-437F-AD42-D136B975E032}"/>
              </a:ext>
            </a:extLst>
          </p:cNvPr>
          <p:cNvSpPr>
            <a:spLocks noGrp="1"/>
          </p:cNvSpPr>
          <p:nvPr>
            <p:ph idx="1"/>
          </p:nvPr>
        </p:nvSpPr>
        <p:spPr/>
        <p:txBody>
          <a:bodyPr/>
          <a:lstStyle/>
          <a:p>
            <a:r>
              <a:rPr lang="en-US" b="1" dirty="0"/>
              <a:t>Engine</a:t>
            </a:r>
            <a:r>
              <a:rPr lang="en-US" dirty="0"/>
              <a:t>: State machine that executes </a:t>
            </a:r>
            <a:r>
              <a:rPr lang="en-US" i="1" dirty="0"/>
              <a:t>Modules</a:t>
            </a:r>
            <a:r>
              <a:rPr lang="en-US" dirty="0"/>
              <a:t> as defined in the </a:t>
            </a:r>
            <a:r>
              <a:rPr lang="en-US" i="1" dirty="0"/>
              <a:t>Configuration Editor</a:t>
            </a:r>
            <a:r>
              <a:rPr lang="en-US" dirty="0"/>
              <a:t> and provides a namespace for </a:t>
            </a:r>
            <a:r>
              <a:rPr lang="en-US" i="1" dirty="0"/>
              <a:t>Tags</a:t>
            </a:r>
            <a:r>
              <a:rPr lang="en-US" dirty="0"/>
              <a:t>. The Engine also passes data between its </a:t>
            </a:r>
            <a:r>
              <a:rPr lang="en-US" i="1" dirty="0"/>
              <a:t>Modules</a:t>
            </a:r>
            <a:r>
              <a:rPr lang="en-US" dirty="0"/>
              <a:t> according to its </a:t>
            </a:r>
            <a:r>
              <a:rPr lang="en-US" i="1" dirty="0"/>
              <a:t>Mappings</a:t>
            </a:r>
            <a:r>
              <a:rPr lang="en-US" dirty="0"/>
              <a:t>.</a:t>
            </a:r>
          </a:p>
          <a:p>
            <a:r>
              <a:rPr lang="en-US" b="1" dirty="0"/>
              <a:t>Module</a:t>
            </a:r>
            <a:r>
              <a:rPr lang="en-US" dirty="0"/>
              <a:t>: A collection of code of varying functionality that executes within an </a:t>
            </a:r>
            <a:r>
              <a:rPr lang="en-US" i="1" dirty="0"/>
              <a:t>Engine</a:t>
            </a:r>
            <a:r>
              <a:rPr lang="en-US" dirty="0"/>
              <a:t> and that can interact with the </a:t>
            </a:r>
            <a:r>
              <a:rPr lang="en-US" i="1" dirty="0"/>
              <a:t>Tags</a:t>
            </a:r>
            <a:r>
              <a:rPr lang="en-US" dirty="0"/>
              <a:t> of that </a:t>
            </a:r>
            <a:r>
              <a:rPr lang="en-US" i="1" dirty="0"/>
              <a:t>Engine</a:t>
            </a:r>
            <a:r>
              <a:rPr lang="en-US" dirty="0"/>
              <a:t>. Some standard </a:t>
            </a:r>
            <a:r>
              <a:rPr lang="en-US" i="1" dirty="0"/>
              <a:t>Modules</a:t>
            </a:r>
            <a:r>
              <a:rPr lang="en-US" dirty="0"/>
              <a:t> are installed with DCAF, but users can also create their own.</a:t>
            </a:r>
          </a:p>
          <a:p>
            <a:r>
              <a:rPr lang="en-US" b="1" dirty="0"/>
              <a:t>Configuration Editor</a:t>
            </a:r>
            <a:r>
              <a:rPr lang="en-US" dirty="0"/>
              <a:t>: A LabVIEW program used to visually define the functionality of each </a:t>
            </a:r>
            <a:r>
              <a:rPr lang="en-US" i="1" dirty="0"/>
              <a:t>Engine</a:t>
            </a:r>
            <a:r>
              <a:rPr lang="en-US" dirty="0"/>
              <a:t> and </a:t>
            </a:r>
            <a:r>
              <a:rPr lang="en-US" i="1" dirty="0"/>
              <a:t>Module</a:t>
            </a:r>
            <a:r>
              <a:rPr lang="en-US" dirty="0"/>
              <a:t> in DCAF.</a:t>
            </a:r>
          </a:p>
          <a:p>
            <a:endParaRPr lang="en-US" dirty="0"/>
          </a:p>
        </p:txBody>
      </p:sp>
      <p:sp>
        <p:nvSpPr>
          <p:cNvPr id="4" name="Rounded Rectangle 3"/>
          <p:cNvSpPr/>
          <p:nvPr/>
        </p:nvSpPr>
        <p:spPr>
          <a:xfrm>
            <a:off x="10097589" y="754072"/>
            <a:ext cx="1090877" cy="222063"/>
          </a:xfrm>
          <a:prstGeom prst="roundRect">
            <a:avLst/>
          </a:prstGeom>
          <a:solidFill>
            <a:schemeClr val="accent3">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Runtime</a:t>
            </a:r>
          </a:p>
        </p:txBody>
      </p:sp>
      <p:sp>
        <p:nvSpPr>
          <p:cNvPr id="6" name="Rounded Rectangle 5"/>
          <p:cNvSpPr/>
          <p:nvPr/>
        </p:nvSpPr>
        <p:spPr>
          <a:xfrm>
            <a:off x="8409772" y="746224"/>
            <a:ext cx="1038549" cy="229911"/>
          </a:xfrm>
          <a:prstGeom prst="roundRect">
            <a:avLst/>
          </a:prstGeom>
          <a:solidFill>
            <a:schemeClr val="accent1">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5" name="Rounded Rectangle 4"/>
          <p:cNvSpPr/>
          <p:nvPr/>
        </p:nvSpPr>
        <p:spPr>
          <a:xfrm>
            <a:off x="8409772" y="1222045"/>
            <a:ext cx="2760507" cy="229911"/>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3295346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Module Components</a:t>
            </a:r>
          </a:p>
        </p:txBody>
      </p:sp>
      <p:graphicFrame>
        <p:nvGraphicFramePr>
          <p:cNvPr id="5" name="Content Placeholder 4"/>
          <p:cNvGraphicFramePr>
            <a:graphicFrameLocks noGrp="1"/>
          </p:cNvGraphicFramePr>
          <p:nvPr>
            <p:ph sz="half" idx="1"/>
            <p:extLst/>
          </p:nvPr>
        </p:nvGraphicFramePr>
        <p:xfrm>
          <a:off x="838200" y="1825625"/>
          <a:ext cx="5181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Content Placeholder 2">
            <a:extLst>
              <a:ext uri="{FF2B5EF4-FFF2-40B4-BE49-F238E27FC236}">
                <a16:creationId xmlns:a16="http://schemas.microsoft.com/office/drawing/2014/main" id="{9E2C23AD-8821-4E73-89B1-ABC9E255F3E3}"/>
              </a:ext>
            </a:extLst>
          </p:cNvPr>
          <p:cNvSpPr>
            <a:spLocks noGrp="1"/>
          </p:cNvSpPr>
          <p:nvPr>
            <p:ph sz="half" idx="2"/>
          </p:nvPr>
        </p:nvSpPr>
        <p:spPr/>
        <p:txBody>
          <a:bodyPr>
            <a:normAutofit fontScale="85000" lnSpcReduction="20000"/>
          </a:bodyPr>
          <a:lstStyle/>
          <a:p>
            <a:r>
              <a:rPr lang="en-US" dirty="0"/>
              <a:t>Configuration</a:t>
            </a:r>
          </a:p>
          <a:p>
            <a:pPr marL="380990" indent="-380990"/>
            <a:r>
              <a:rPr lang="en-US" dirty="0"/>
              <a:t>Created on PC, passed to runtime system</a:t>
            </a:r>
          </a:p>
          <a:p>
            <a:pPr marL="380990" indent="-380990"/>
            <a:r>
              <a:rPr lang="en-US" dirty="0"/>
              <a:t>Provides data access and serialization/deserialization methods</a:t>
            </a:r>
          </a:p>
          <a:p>
            <a:pPr marL="380990" indent="-380990"/>
            <a:r>
              <a:rPr lang="en-US" dirty="0"/>
              <a:t>Data storage only, no editor or runtime logic</a:t>
            </a:r>
          </a:p>
          <a:p>
            <a:pPr marL="380990" indent="-380990"/>
            <a:endParaRPr lang="en-US" dirty="0"/>
          </a:p>
          <a:p>
            <a:r>
              <a:rPr lang="en-US" dirty="0"/>
              <a:t>Runtime Node</a:t>
            </a:r>
          </a:p>
          <a:p>
            <a:pPr marL="380990" indent="-380990"/>
            <a:r>
              <a:rPr lang="en-US" dirty="0"/>
              <a:t>Initializes runtime based on configuration</a:t>
            </a:r>
          </a:p>
          <a:p>
            <a:pPr marL="380990" indent="-380990"/>
            <a:r>
              <a:rPr lang="en-US" dirty="0"/>
              <a:t>Provides execution logic</a:t>
            </a:r>
          </a:p>
          <a:p>
            <a:endParaRPr lang="en-US" dirty="0"/>
          </a:p>
        </p:txBody>
      </p:sp>
    </p:spTree>
    <p:extLst>
      <p:ext uri="{BB962C8B-B14F-4D97-AF65-F5344CB8AC3E}">
        <p14:creationId xmlns:p14="http://schemas.microsoft.com/office/powerpoint/2010/main" val="1670580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Module Components</a:t>
            </a:r>
          </a:p>
        </p:txBody>
      </p:sp>
      <p:graphicFrame>
        <p:nvGraphicFramePr>
          <p:cNvPr id="5" name="Content Placeholder 4"/>
          <p:cNvGraphicFramePr>
            <a:graphicFrameLocks noGrp="1"/>
          </p:cNvGraphicFramePr>
          <p:nvPr>
            <p:ph sz="half" idx="1"/>
            <p:extLst/>
          </p:nvPr>
        </p:nvGraphicFramePr>
        <p:xfrm>
          <a:off x="838200" y="1825625"/>
          <a:ext cx="5181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Content Placeholder 2">
            <a:extLst>
              <a:ext uri="{FF2B5EF4-FFF2-40B4-BE49-F238E27FC236}">
                <a16:creationId xmlns:a16="http://schemas.microsoft.com/office/drawing/2014/main" id="{7634A784-59FC-493E-B49A-2CB75A66321E}"/>
              </a:ext>
            </a:extLst>
          </p:cNvPr>
          <p:cNvSpPr>
            <a:spLocks noGrp="1"/>
          </p:cNvSpPr>
          <p:nvPr>
            <p:ph sz="half" idx="2"/>
          </p:nvPr>
        </p:nvSpPr>
        <p:spPr/>
        <p:txBody>
          <a:bodyPr/>
          <a:lstStyle/>
          <a:p>
            <a:r>
              <a:rPr lang="en-US" dirty="0"/>
              <a:t>Editor Node</a:t>
            </a:r>
          </a:p>
          <a:p>
            <a:pPr marL="380990" indent="-380990"/>
            <a:r>
              <a:rPr lang="en-US" dirty="0"/>
              <a:t>User interface</a:t>
            </a:r>
          </a:p>
          <a:p>
            <a:pPr marL="380990" indent="-380990"/>
            <a:r>
              <a:rPr lang="en-US" dirty="0"/>
              <a:t>Runs on PC</a:t>
            </a:r>
          </a:p>
          <a:p>
            <a:pPr marL="380990" indent="-380990"/>
            <a:r>
              <a:rPr lang="en-US" dirty="0"/>
              <a:t>Creates or modifies the configuration</a:t>
            </a:r>
          </a:p>
          <a:p>
            <a:pPr marL="380990" indent="-380990"/>
            <a:r>
              <a:rPr lang="en-US" dirty="0"/>
              <a:t>Contains the configuration class</a:t>
            </a:r>
          </a:p>
          <a:p>
            <a:endParaRPr lang="en-US" dirty="0"/>
          </a:p>
        </p:txBody>
      </p:sp>
    </p:spTree>
    <p:extLst>
      <p:ext uri="{BB962C8B-B14F-4D97-AF65-F5344CB8AC3E}">
        <p14:creationId xmlns:p14="http://schemas.microsoft.com/office/powerpoint/2010/main" val="3400752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3CD179-C730-4EDC-A30C-364B17D88F96}"/>
              </a:ext>
            </a:extLst>
          </p:cNvPr>
          <p:cNvSpPr>
            <a:spLocks noGrp="1"/>
          </p:cNvSpPr>
          <p:nvPr>
            <p:ph type="title"/>
          </p:nvPr>
        </p:nvSpPr>
        <p:spPr/>
        <p:txBody>
          <a:bodyPr/>
          <a:lstStyle/>
          <a:p>
            <a:r>
              <a:rPr lang="en-US" dirty="0"/>
              <a:t>Module Runtime</a:t>
            </a:r>
          </a:p>
        </p:txBody>
      </p:sp>
      <p:pic>
        <p:nvPicPr>
          <p:cNvPr id="29" name="Picture 28">
            <a:extLst>
              <a:ext uri="{FF2B5EF4-FFF2-40B4-BE49-F238E27FC236}">
                <a16:creationId xmlns:a16="http://schemas.microsoft.com/office/drawing/2014/main" id="{2B6CBB2A-2E24-44DB-9858-C1ADD063A774}"/>
              </a:ext>
            </a:extLst>
          </p:cNvPr>
          <p:cNvPicPr>
            <a:picLocks noChangeAspect="1"/>
          </p:cNvPicPr>
          <p:nvPr/>
        </p:nvPicPr>
        <p:blipFill>
          <a:blip r:embed="rId3"/>
          <a:stretch>
            <a:fillRect/>
          </a:stretch>
        </p:blipFill>
        <p:spPr>
          <a:xfrm>
            <a:off x="659110" y="1776569"/>
            <a:ext cx="10873780" cy="3602954"/>
          </a:xfrm>
          <a:prstGeom prst="rect">
            <a:avLst/>
          </a:prstGeom>
        </p:spPr>
      </p:pic>
    </p:spTree>
    <p:extLst>
      <p:ext uri="{BB962C8B-B14F-4D97-AF65-F5344CB8AC3E}">
        <p14:creationId xmlns:p14="http://schemas.microsoft.com/office/powerpoint/2010/main" val="2047117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DCAF Modules</a:t>
            </a:r>
          </a:p>
        </p:txBody>
      </p:sp>
      <p:sp>
        <p:nvSpPr>
          <p:cNvPr id="4" name="Content Placeholder 3"/>
          <p:cNvSpPr>
            <a:spLocks noGrp="1"/>
          </p:cNvSpPr>
          <p:nvPr>
            <p:ph sz="half" idx="1"/>
          </p:nvPr>
        </p:nvSpPr>
        <p:spPr>
          <a:xfrm>
            <a:off x="838200" y="1825625"/>
            <a:ext cx="2604247" cy="4351338"/>
          </a:xfrm>
        </p:spPr>
        <p:txBody>
          <a:bodyPr>
            <a:normAutofit fontScale="55000" lnSpcReduction="20000"/>
          </a:bodyPr>
          <a:lstStyle/>
          <a:p>
            <a:pPr marL="0" indent="0">
              <a:buNone/>
            </a:pPr>
            <a:r>
              <a:rPr lang="en-US" b="1" dirty="0"/>
              <a:t>Existing</a:t>
            </a:r>
          </a:p>
          <a:p>
            <a:r>
              <a:rPr lang="en-US" dirty="0"/>
              <a:t>Modbus</a:t>
            </a:r>
          </a:p>
          <a:p>
            <a:r>
              <a:rPr lang="en-US" dirty="0"/>
              <a:t>Scan Engine</a:t>
            </a:r>
          </a:p>
          <a:p>
            <a:r>
              <a:rPr lang="en-US" dirty="0"/>
              <a:t>UDP</a:t>
            </a:r>
          </a:p>
          <a:p>
            <a:r>
              <a:rPr lang="en-US" dirty="0"/>
              <a:t>LED</a:t>
            </a:r>
          </a:p>
          <a:p>
            <a:r>
              <a:rPr lang="en-US" dirty="0" err="1"/>
              <a:t>Profibus</a:t>
            </a:r>
            <a:endParaRPr lang="en-US" dirty="0"/>
          </a:p>
          <a:p>
            <a:r>
              <a:rPr lang="en-US" dirty="0"/>
              <a:t>Ethernet/IP</a:t>
            </a:r>
          </a:p>
          <a:p>
            <a:r>
              <a:rPr lang="en-US" dirty="0"/>
              <a:t>Scaling</a:t>
            </a:r>
          </a:p>
          <a:p>
            <a:r>
              <a:rPr lang="en-US" dirty="0"/>
              <a:t>Tag Select</a:t>
            </a:r>
          </a:p>
          <a:p>
            <a:r>
              <a:rPr lang="en-US" dirty="0"/>
              <a:t>UI</a:t>
            </a:r>
          </a:p>
          <a:p>
            <a:r>
              <a:rPr lang="en-US" dirty="0"/>
              <a:t>CVT</a:t>
            </a:r>
          </a:p>
          <a:p>
            <a:r>
              <a:rPr lang="en-US" dirty="0"/>
              <a:t>TDMS</a:t>
            </a:r>
          </a:p>
          <a:p>
            <a:r>
              <a:rPr lang="en-US" dirty="0"/>
              <a:t>…</a:t>
            </a:r>
          </a:p>
          <a:p>
            <a:pPr marL="0" indent="0">
              <a:buNone/>
            </a:pPr>
            <a:br>
              <a:rPr lang="en-US" dirty="0"/>
            </a:br>
            <a:br>
              <a:rPr lang="en-US" dirty="0"/>
            </a:br>
            <a:endParaRPr lang="en-US" dirty="0"/>
          </a:p>
        </p:txBody>
      </p:sp>
      <p:sp>
        <p:nvSpPr>
          <p:cNvPr id="5" name="Content Placeholder 4"/>
          <p:cNvSpPr>
            <a:spLocks noGrp="1"/>
          </p:cNvSpPr>
          <p:nvPr>
            <p:ph sz="half" idx="2"/>
          </p:nvPr>
        </p:nvSpPr>
        <p:spPr>
          <a:xfrm>
            <a:off x="8265458" y="1825625"/>
            <a:ext cx="3088341" cy="4351338"/>
          </a:xfrm>
        </p:spPr>
        <p:txBody>
          <a:bodyPr>
            <a:normAutofit fontScale="55000" lnSpcReduction="20000"/>
          </a:bodyPr>
          <a:lstStyle/>
          <a:p>
            <a:r>
              <a:rPr lang="en-US" b="1" dirty="0"/>
              <a:t>In Work</a:t>
            </a:r>
          </a:p>
          <a:p>
            <a:pPr marL="342900" indent="-342900">
              <a:buFont typeface="Arial" panose="020B0604020202020204" pitchFamily="34" charset="0"/>
              <a:buChar char="•"/>
            </a:pPr>
            <a:r>
              <a:rPr lang="en-US" dirty="0"/>
              <a:t>FPGA</a:t>
            </a:r>
          </a:p>
          <a:p>
            <a:pPr marL="342900" indent="-342900">
              <a:buFont typeface="Arial" panose="020B0604020202020204" pitchFamily="34" charset="0"/>
              <a:buChar char="•"/>
            </a:pPr>
            <a:r>
              <a:rPr lang="en-US" dirty="0"/>
              <a:t>Alarms</a:t>
            </a:r>
          </a:p>
          <a:p>
            <a:pPr marL="342900" indent="-342900">
              <a:buFont typeface="Arial" panose="020B0604020202020204" pitchFamily="34" charset="0"/>
              <a:buChar char="•"/>
            </a:pPr>
            <a:r>
              <a:rPr lang="en-US" dirty="0"/>
              <a:t>OPC UA Client</a:t>
            </a:r>
          </a:p>
          <a:p>
            <a:pPr marL="342900" indent="-342900">
              <a:buFont typeface="Arial" panose="020B0604020202020204" pitchFamily="34" charset="0"/>
              <a:buChar char="•"/>
            </a:pPr>
            <a:r>
              <a:rPr lang="en-US" dirty="0"/>
              <a:t>TSN</a:t>
            </a:r>
          </a:p>
        </p:txBody>
      </p:sp>
      <p:sp>
        <p:nvSpPr>
          <p:cNvPr id="6" name="Content Placeholder 3"/>
          <p:cNvSpPr txBox="1">
            <a:spLocks/>
          </p:cNvSpPr>
          <p:nvPr/>
        </p:nvSpPr>
        <p:spPr>
          <a:xfrm>
            <a:off x="4984221" y="975360"/>
            <a:ext cx="2696633" cy="5201073"/>
          </a:xfrm>
          <a:prstGeom prst="rect">
            <a:avLst/>
          </a:prstGeom>
        </p:spPr>
        <p:txBody>
          <a:bodyPr vert="horz" lIns="0" tIns="45717" rIns="0" bIns="45717" rtlCol="0">
            <a:noAutofit/>
          </a:bodyPr>
          <a:lstStyle>
            <a:lvl1pPr marL="243834" marR="0" indent="-243834" algn="l" defTabSz="1219170" rtl="0" eaLnBrk="1" fontAlgn="auto" latinLnBrk="0" hangingPunct="1">
              <a:lnSpc>
                <a:spcPct val="100000"/>
              </a:lnSpc>
              <a:spcBef>
                <a:spcPts val="533"/>
              </a:spcBef>
              <a:spcAft>
                <a:spcPts val="0"/>
              </a:spcAft>
              <a:buClr>
                <a:schemeClr val="bg2">
                  <a:lumMod val="50000"/>
                </a:schemeClr>
              </a:buClr>
              <a:buSzPct val="70000"/>
              <a:buFont typeface="Wingdings" charset="2"/>
              <a:buChar char="§"/>
              <a:tabLst>
                <a:tab pos="243834" algn="l"/>
              </a:tabLst>
              <a:defRPr lang="en-US" sz="2400" b="0" i="0" kern="1200" baseline="0" dirty="0" smtClean="0">
                <a:solidFill>
                  <a:schemeClr val="bg2">
                    <a:lumMod val="25000"/>
                  </a:schemeClr>
                </a:solidFill>
                <a:latin typeface="+mn-lt"/>
                <a:ea typeface="Arial" charset="0"/>
                <a:cs typeface="Arial" charset="0"/>
              </a:defRPr>
            </a:lvl1pPr>
            <a:lvl2pPr marL="609585"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2133" b="0" i="0" kern="1200" baseline="0" dirty="0" smtClean="0">
                <a:solidFill>
                  <a:schemeClr val="bg2">
                    <a:lumMod val="25000"/>
                  </a:schemeClr>
                </a:solidFill>
                <a:latin typeface="+mn-lt"/>
                <a:ea typeface="+mn-ea"/>
                <a:cs typeface="Univers LT Std 45 Light"/>
              </a:defRPr>
            </a:lvl2pPr>
            <a:lvl3pPr marL="975336"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867" b="0" i="0" kern="1200" baseline="0" dirty="0" smtClean="0">
                <a:solidFill>
                  <a:schemeClr val="bg2">
                    <a:lumMod val="25000"/>
                  </a:schemeClr>
                </a:solidFill>
                <a:latin typeface="+mn-lt"/>
                <a:ea typeface="+mn-ea"/>
                <a:cs typeface="Univers LT Std 45 Light"/>
              </a:defRPr>
            </a:lvl3pPr>
            <a:lvl4pPr marL="1219170"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600" b="0" i="0" kern="1200" baseline="0" dirty="0" smtClean="0">
                <a:solidFill>
                  <a:schemeClr val="bg2">
                    <a:lumMod val="25000"/>
                  </a:schemeClr>
                </a:solidFill>
                <a:latin typeface="+mn-lt"/>
                <a:ea typeface="+mn-ea"/>
                <a:cs typeface="Univers LT Std 45 Light"/>
              </a:defRPr>
            </a:lvl4pPr>
            <a:lvl5pPr marL="2438339" indent="0" algn="l" defTabSz="1219170" rtl="0" eaLnBrk="1" latinLnBrk="0" hangingPunct="1">
              <a:lnSpc>
                <a:spcPct val="90000"/>
              </a:lnSpc>
              <a:spcBef>
                <a:spcPts val="667"/>
              </a:spcBef>
              <a:buFont typeface="Arial"/>
              <a:buNone/>
              <a:defRPr sz="2133" b="0" i="0" kern="1200" baseline="0">
                <a:solidFill>
                  <a:schemeClr val="bg2">
                    <a:lumMod val="25000"/>
                  </a:schemeClr>
                </a:solidFill>
                <a:latin typeface="Helvetica Neue Light" charset="0"/>
                <a:ea typeface="Helvetica Neue Light" charset="0"/>
                <a:cs typeface="Helvetica Neue Light" charset="0"/>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a:lstStyle>
          <a:p>
            <a:pPr marL="0" indent="0">
              <a:buNone/>
            </a:pPr>
            <a:br>
              <a:rPr lang="en-US" dirty="0"/>
            </a:br>
            <a:endParaRPr lang="en-US" dirty="0"/>
          </a:p>
        </p:txBody>
      </p:sp>
      <p:sp>
        <p:nvSpPr>
          <p:cNvPr id="7" name="Content Placeholder 3">
            <a:extLst>
              <a:ext uri="{FF2B5EF4-FFF2-40B4-BE49-F238E27FC236}">
                <a16:creationId xmlns:a16="http://schemas.microsoft.com/office/drawing/2014/main" id="{B20DD1E8-1E51-4D09-8D54-B0F180E2D98D}"/>
              </a:ext>
            </a:extLst>
          </p:cNvPr>
          <p:cNvSpPr txBox="1">
            <a:spLocks/>
          </p:cNvSpPr>
          <p:nvPr/>
        </p:nvSpPr>
        <p:spPr>
          <a:xfrm>
            <a:off x="4551829" y="1821920"/>
            <a:ext cx="260424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500" b="1" dirty="0"/>
              <a:t>New</a:t>
            </a:r>
          </a:p>
          <a:p>
            <a:r>
              <a:rPr lang="en-US" sz="1500" dirty="0"/>
              <a:t>DDS</a:t>
            </a:r>
          </a:p>
          <a:p>
            <a:r>
              <a:rPr lang="en-US" sz="1500" dirty="0"/>
              <a:t>J1939</a:t>
            </a:r>
          </a:p>
          <a:p>
            <a:r>
              <a:rPr lang="en-US" sz="1500" dirty="0"/>
              <a:t>Shared Memory</a:t>
            </a:r>
          </a:p>
          <a:p>
            <a:r>
              <a:rPr lang="en-US" sz="1500" dirty="0"/>
              <a:t>PID</a:t>
            </a:r>
            <a:br>
              <a:rPr lang="en-US" sz="1500" dirty="0"/>
            </a:br>
            <a:br>
              <a:rPr lang="en-US" dirty="0"/>
            </a:br>
            <a:br>
              <a:rPr lang="en-US" dirty="0"/>
            </a:br>
            <a:endParaRPr lang="en-US" dirty="0"/>
          </a:p>
        </p:txBody>
      </p:sp>
    </p:spTree>
    <p:extLst>
      <p:ext uri="{BB962C8B-B14F-4D97-AF65-F5344CB8AC3E}">
        <p14:creationId xmlns:p14="http://schemas.microsoft.com/office/powerpoint/2010/main" val="519779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ounded Rectangle 5"/>
          <p:cNvSpPr/>
          <p:nvPr/>
        </p:nvSpPr>
        <p:spPr>
          <a:xfrm>
            <a:off x="7282433" y="2993212"/>
            <a:ext cx="1828800" cy="771787"/>
          </a:xfrm>
          <a:prstGeom prst="roundRect">
            <a:avLst/>
          </a:prstGeom>
          <a:solidFill>
            <a:schemeClr val="accent3"/>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Output</a:t>
            </a:r>
          </a:p>
        </p:txBody>
      </p:sp>
      <p:sp>
        <p:nvSpPr>
          <p:cNvPr id="27" name="Rounded Rectangle 5"/>
          <p:cNvSpPr/>
          <p:nvPr/>
        </p:nvSpPr>
        <p:spPr>
          <a:xfrm>
            <a:off x="7214696" y="2917507"/>
            <a:ext cx="1828800" cy="771787"/>
          </a:xfrm>
          <a:prstGeom prst="roundRect">
            <a:avLst/>
          </a:prstGeom>
          <a:solidFill>
            <a:schemeClr val="accent3"/>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Output</a:t>
            </a:r>
          </a:p>
        </p:txBody>
      </p:sp>
      <p:sp>
        <p:nvSpPr>
          <p:cNvPr id="24" name="Rounded Rectangle 4"/>
          <p:cNvSpPr/>
          <p:nvPr/>
        </p:nvSpPr>
        <p:spPr>
          <a:xfrm>
            <a:off x="5147436" y="3017116"/>
            <a:ext cx="1828800" cy="771787"/>
          </a:xfrm>
          <a:prstGeom prst="roundRect">
            <a:avLst/>
          </a:prstGeom>
          <a:solidFill>
            <a:schemeClr val="accent2"/>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Process</a:t>
            </a:r>
          </a:p>
        </p:txBody>
      </p:sp>
      <p:sp>
        <p:nvSpPr>
          <p:cNvPr id="23" name="Rounded Rectangle 4"/>
          <p:cNvSpPr/>
          <p:nvPr/>
        </p:nvSpPr>
        <p:spPr>
          <a:xfrm>
            <a:off x="5079705" y="2925481"/>
            <a:ext cx="1828800" cy="771787"/>
          </a:xfrm>
          <a:prstGeom prst="roundRect">
            <a:avLst/>
          </a:prstGeom>
          <a:solidFill>
            <a:schemeClr val="accent2"/>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Process</a:t>
            </a:r>
          </a:p>
        </p:txBody>
      </p:sp>
      <p:sp>
        <p:nvSpPr>
          <p:cNvPr id="20" name="Rounded Rectangle 3"/>
          <p:cNvSpPr/>
          <p:nvPr/>
        </p:nvSpPr>
        <p:spPr>
          <a:xfrm>
            <a:off x="3216361" y="3017125"/>
            <a:ext cx="1662545" cy="771787"/>
          </a:xfrm>
          <a:prstGeom prst="roundRect">
            <a:avLst/>
          </a:prstGeom>
          <a:solidFill>
            <a:schemeClr val="accent1"/>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Input</a:t>
            </a:r>
          </a:p>
        </p:txBody>
      </p:sp>
      <p:sp>
        <p:nvSpPr>
          <p:cNvPr id="19" name="Rounded Rectangle 3"/>
          <p:cNvSpPr/>
          <p:nvPr/>
        </p:nvSpPr>
        <p:spPr>
          <a:xfrm>
            <a:off x="3140652" y="2933449"/>
            <a:ext cx="1662545" cy="771787"/>
          </a:xfrm>
          <a:prstGeom prst="roundRect">
            <a:avLst/>
          </a:prstGeom>
          <a:solidFill>
            <a:schemeClr val="accent1"/>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Input</a:t>
            </a:r>
          </a:p>
        </p:txBody>
      </p:sp>
      <p:sp>
        <p:nvSpPr>
          <p:cNvPr id="2" name="Title 1"/>
          <p:cNvSpPr>
            <a:spLocks noGrp="1"/>
          </p:cNvSpPr>
          <p:nvPr>
            <p:ph type="title"/>
          </p:nvPr>
        </p:nvSpPr>
        <p:spPr/>
        <p:txBody>
          <a:bodyPr/>
          <a:lstStyle/>
          <a:p>
            <a:r>
              <a:rPr lang="en-US" dirty="0"/>
              <a:t>DCAF Engine</a:t>
            </a:r>
          </a:p>
        </p:txBody>
      </p:sp>
      <p:sp>
        <p:nvSpPr>
          <p:cNvPr id="4" name="Rounded Rectangle 3"/>
          <p:cNvSpPr/>
          <p:nvPr/>
        </p:nvSpPr>
        <p:spPr>
          <a:xfrm>
            <a:off x="2910103" y="2841805"/>
            <a:ext cx="1828800" cy="771787"/>
          </a:xfrm>
          <a:prstGeom prst="roundRect">
            <a:avLst/>
          </a:prstGeom>
          <a:solidFill>
            <a:schemeClr val="accent1"/>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Input</a:t>
            </a:r>
          </a:p>
        </p:txBody>
      </p:sp>
      <p:sp>
        <p:nvSpPr>
          <p:cNvPr id="5" name="Rounded Rectangle 4"/>
          <p:cNvSpPr/>
          <p:nvPr/>
        </p:nvSpPr>
        <p:spPr>
          <a:xfrm>
            <a:off x="5019932" y="2841804"/>
            <a:ext cx="1828800" cy="771787"/>
          </a:xfrm>
          <a:prstGeom prst="roundRect">
            <a:avLst/>
          </a:prstGeom>
          <a:solidFill>
            <a:schemeClr val="accent2"/>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Process</a:t>
            </a:r>
          </a:p>
        </p:txBody>
      </p:sp>
      <p:sp>
        <p:nvSpPr>
          <p:cNvPr id="6" name="Rounded Rectangle 5"/>
          <p:cNvSpPr/>
          <p:nvPr/>
        </p:nvSpPr>
        <p:spPr>
          <a:xfrm>
            <a:off x="7154929" y="2841804"/>
            <a:ext cx="1828800" cy="771787"/>
          </a:xfrm>
          <a:prstGeom prst="roundRect">
            <a:avLst/>
          </a:prstGeom>
          <a:solidFill>
            <a:schemeClr val="accent3"/>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Output</a:t>
            </a:r>
          </a:p>
        </p:txBody>
      </p:sp>
      <p:sp>
        <p:nvSpPr>
          <p:cNvPr id="7" name="Rounded Rectangle 6"/>
          <p:cNvSpPr/>
          <p:nvPr/>
        </p:nvSpPr>
        <p:spPr>
          <a:xfrm>
            <a:off x="2851380" y="1367439"/>
            <a:ext cx="6165907" cy="771787"/>
          </a:xfrm>
          <a:prstGeom prst="roundRect">
            <a:avLst/>
          </a:prstGeom>
          <a:solidFill>
            <a:schemeClr val="bg1">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2" name="Up Arrow 11"/>
          <p:cNvSpPr/>
          <p:nvPr/>
        </p:nvSpPr>
        <p:spPr>
          <a:xfrm>
            <a:off x="3637382" y="2160919"/>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Up Arrow 12"/>
          <p:cNvSpPr/>
          <p:nvPr/>
        </p:nvSpPr>
        <p:spPr>
          <a:xfrm rot="10800000">
            <a:off x="7916438" y="2153688"/>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Up Arrow 9"/>
          <p:cNvSpPr/>
          <p:nvPr/>
        </p:nvSpPr>
        <p:spPr>
          <a:xfrm rot="10800000">
            <a:off x="5270321" y="2160919"/>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Up Arrow 10"/>
          <p:cNvSpPr/>
          <p:nvPr/>
        </p:nvSpPr>
        <p:spPr>
          <a:xfrm>
            <a:off x="6157665" y="2139226"/>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Cloud 13"/>
          <p:cNvSpPr/>
          <p:nvPr/>
        </p:nvSpPr>
        <p:spPr>
          <a:xfrm>
            <a:off x="4951830" y="4146699"/>
            <a:ext cx="1896903" cy="839972"/>
          </a:xfrm>
          <a:prstGeom prst="cloud">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Outside?</a:t>
            </a:r>
          </a:p>
        </p:txBody>
      </p:sp>
      <p:sp>
        <p:nvSpPr>
          <p:cNvPr id="16" name="Cloud 15"/>
          <p:cNvSpPr/>
          <p:nvPr/>
        </p:nvSpPr>
        <p:spPr>
          <a:xfrm>
            <a:off x="3076490" y="4146699"/>
            <a:ext cx="1373453" cy="839972"/>
          </a:xfrm>
          <a:prstGeom prst="cloud">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Outside</a:t>
            </a:r>
          </a:p>
        </p:txBody>
      </p:sp>
      <p:sp>
        <p:nvSpPr>
          <p:cNvPr id="17" name="Cloud 16"/>
          <p:cNvSpPr/>
          <p:nvPr/>
        </p:nvSpPr>
        <p:spPr>
          <a:xfrm>
            <a:off x="7355546" y="4146699"/>
            <a:ext cx="1373453" cy="839972"/>
          </a:xfrm>
          <a:prstGeom prst="cloud">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Outside</a:t>
            </a:r>
          </a:p>
        </p:txBody>
      </p:sp>
      <p:sp>
        <p:nvSpPr>
          <p:cNvPr id="21" name="Up Arrow 20"/>
          <p:cNvSpPr/>
          <p:nvPr/>
        </p:nvSpPr>
        <p:spPr>
          <a:xfrm>
            <a:off x="3634918" y="3620820"/>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Up Arrow 21"/>
          <p:cNvSpPr/>
          <p:nvPr/>
        </p:nvSpPr>
        <p:spPr>
          <a:xfrm rot="10800000">
            <a:off x="7913974" y="3613591"/>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Up Arrow 24"/>
          <p:cNvSpPr/>
          <p:nvPr/>
        </p:nvSpPr>
        <p:spPr>
          <a:xfrm rot="10800000">
            <a:off x="5281303" y="3620820"/>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Up Arrow 25"/>
          <p:cNvSpPr/>
          <p:nvPr/>
        </p:nvSpPr>
        <p:spPr>
          <a:xfrm>
            <a:off x="6168647" y="3599128"/>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ectangle: Rounded Corners 2"/>
          <p:cNvSpPr/>
          <p:nvPr/>
        </p:nvSpPr>
        <p:spPr>
          <a:xfrm>
            <a:off x="422850" y="2898576"/>
            <a:ext cx="1593727" cy="795691"/>
          </a:xfrm>
          <a:prstGeom prst="roundRect">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r>
              <a:rPr lang="en-US" sz="2400" dirty="0" err="1">
                <a:solidFill>
                  <a:schemeClr val="tx1"/>
                </a:solidFill>
              </a:rPr>
              <a:t>Init</a:t>
            </a:r>
            <a:endParaRPr lang="en-US" sz="2400" dirty="0">
              <a:solidFill>
                <a:schemeClr val="tx1"/>
              </a:solidFill>
            </a:endParaRPr>
          </a:p>
        </p:txBody>
      </p:sp>
      <p:sp>
        <p:nvSpPr>
          <p:cNvPr id="29" name="Rectangle: Rounded Corners 28"/>
          <p:cNvSpPr/>
          <p:nvPr/>
        </p:nvSpPr>
        <p:spPr>
          <a:xfrm>
            <a:off x="9921467" y="2938427"/>
            <a:ext cx="1593727" cy="795691"/>
          </a:xfrm>
          <a:prstGeom prst="roundRect">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r>
              <a:rPr lang="en-US" sz="2400" dirty="0">
                <a:solidFill>
                  <a:schemeClr val="tx1"/>
                </a:solidFill>
              </a:rPr>
              <a:t>Close</a:t>
            </a:r>
          </a:p>
        </p:txBody>
      </p:sp>
    </p:spTree>
    <p:extLst>
      <p:ext uri="{BB962C8B-B14F-4D97-AF65-F5344CB8AC3E}">
        <p14:creationId xmlns:p14="http://schemas.microsoft.com/office/powerpoint/2010/main" val="4063207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a:bodyPr>
          <a:lstStyle/>
          <a:p>
            <a:r>
              <a:rPr lang="en-US" dirty="0"/>
              <a:t>Engine Execution Model</a:t>
            </a:r>
          </a:p>
        </p:txBody>
      </p:sp>
      <p:sp>
        <p:nvSpPr>
          <p:cNvPr id="7" name="Rounded Rectangle 6"/>
          <p:cNvSpPr/>
          <p:nvPr>
            <p:custDataLst>
              <p:tags r:id="rId2"/>
            </p:custDataLst>
          </p:nvPr>
        </p:nvSpPr>
        <p:spPr>
          <a:xfrm>
            <a:off x="479973" y="1356477"/>
            <a:ext cx="11248071" cy="4408180"/>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400" b="1" dirty="0">
                <a:solidFill>
                  <a:prstClr val="white"/>
                </a:solidFill>
              </a:rPr>
              <a:t>DCAF Execution Engine</a:t>
            </a:r>
          </a:p>
        </p:txBody>
      </p:sp>
      <p:sp>
        <p:nvSpPr>
          <p:cNvPr id="9" name="Rectangle 8"/>
          <p:cNvSpPr/>
          <p:nvPr>
            <p:custDataLst>
              <p:tags r:id="rId3"/>
            </p:custDataLst>
          </p:nvPr>
        </p:nvSpPr>
        <p:spPr>
          <a:xfrm>
            <a:off x="561996" y="1881260"/>
            <a:ext cx="11064712" cy="37784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15" name="Rounded Rectangle 114"/>
          <p:cNvSpPr/>
          <p:nvPr>
            <p:custDataLst>
              <p:tags r:id="rId4"/>
            </p:custDataLst>
          </p:nvPr>
        </p:nvSpPr>
        <p:spPr>
          <a:xfrm>
            <a:off x="3823994" y="2196130"/>
            <a:ext cx="7701381" cy="3253657"/>
          </a:xfrm>
          <a:prstGeom prst="roundRect">
            <a:avLst>
              <a:gd name="adj" fmla="val 0"/>
            </a:avLst>
          </a:prstGeom>
          <a:solidFill>
            <a:schemeClr val="accent1">
              <a:lumMod val="20000"/>
              <a:lumOff val="8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b="1" dirty="0">
              <a:solidFill>
                <a:prstClr val="black"/>
              </a:solidFill>
            </a:endParaRPr>
          </a:p>
        </p:txBody>
      </p:sp>
      <p:sp>
        <p:nvSpPr>
          <p:cNvPr id="11" name="Rounded Rectangle 10"/>
          <p:cNvSpPr/>
          <p:nvPr>
            <p:custDataLst>
              <p:tags r:id="rId5"/>
            </p:custDataLst>
          </p:nvPr>
        </p:nvSpPr>
        <p:spPr>
          <a:xfrm>
            <a:off x="4723347" y="3140740"/>
            <a:ext cx="1418676" cy="2099133"/>
          </a:xfrm>
          <a:prstGeom prst="roundRect">
            <a:avLst>
              <a:gd name="adj" fmla="val 0"/>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400" dirty="0">
                <a:solidFill>
                  <a:prstClr val="black"/>
                </a:solidFill>
              </a:rPr>
              <a:t>Inputs</a:t>
            </a:r>
          </a:p>
        </p:txBody>
      </p:sp>
      <p:sp>
        <p:nvSpPr>
          <p:cNvPr id="12" name="Rounded Rectangle 11"/>
          <p:cNvSpPr/>
          <p:nvPr>
            <p:custDataLst>
              <p:tags r:id="rId6"/>
            </p:custDataLst>
          </p:nvPr>
        </p:nvSpPr>
        <p:spPr>
          <a:xfrm>
            <a:off x="4824681" y="3665523"/>
            <a:ext cx="1216008"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Plugin1</a:t>
            </a:r>
          </a:p>
        </p:txBody>
      </p:sp>
      <p:sp>
        <p:nvSpPr>
          <p:cNvPr id="13" name="Rounded Rectangle 12"/>
          <p:cNvSpPr/>
          <p:nvPr>
            <p:custDataLst>
              <p:tags r:id="rId7"/>
            </p:custDataLst>
          </p:nvPr>
        </p:nvSpPr>
        <p:spPr>
          <a:xfrm>
            <a:off x="4824681" y="4400221"/>
            <a:ext cx="1216008"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Plugin2</a:t>
            </a:r>
          </a:p>
        </p:txBody>
      </p:sp>
      <p:sp>
        <p:nvSpPr>
          <p:cNvPr id="15" name="Rounded Rectangle 14"/>
          <p:cNvSpPr/>
          <p:nvPr>
            <p:custDataLst>
              <p:tags r:id="rId8"/>
            </p:custDataLst>
          </p:nvPr>
        </p:nvSpPr>
        <p:spPr>
          <a:xfrm>
            <a:off x="6237021" y="3140740"/>
            <a:ext cx="1925345" cy="2099133"/>
          </a:xfrm>
          <a:prstGeom prst="roundRect">
            <a:avLst>
              <a:gd name="adj" fmla="val 0"/>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400" dirty="0">
                <a:solidFill>
                  <a:prstClr val="black"/>
                </a:solidFill>
              </a:rPr>
              <a:t>Process</a:t>
            </a:r>
          </a:p>
        </p:txBody>
      </p:sp>
      <p:sp>
        <p:nvSpPr>
          <p:cNvPr id="16" name="Rounded Rectangle 15"/>
          <p:cNvSpPr/>
          <p:nvPr>
            <p:custDataLst>
              <p:tags r:id="rId9"/>
            </p:custDataLst>
          </p:nvPr>
        </p:nvSpPr>
        <p:spPr>
          <a:xfrm>
            <a:off x="6338353" y="3665523"/>
            <a:ext cx="1216008"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Plugin3</a:t>
            </a:r>
          </a:p>
        </p:txBody>
      </p:sp>
      <p:sp>
        <p:nvSpPr>
          <p:cNvPr id="17" name="Rounded Rectangle 16"/>
          <p:cNvSpPr/>
          <p:nvPr>
            <p:custDataLst>
              <p:tags r:id="rId10"/>
            </p:custDataLst>
          </p:nvPr>
        </p:nvSpPr>
        <p:spPr>
          <a:xfrm>
            <a:off x="6845024" y="4400221"/>
            <a:ext cx="1216008"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Plugin4</a:t>
            </a:r>
          </a:p>
        </p:txBody>
      </p:sp>
      <p:sp>
        <p:nvSpPr>
          <p:cNvPr id="19" name="Rounded Rectangle 18"/>
          <p:cNvSpPr/>
          <p:nvPr>
            <p:custDataLst>
              <p:tags r:id="rId11"/>
            </p:custDataLst>
          </p:nvPr>
        </p:nvSpPr>
        <p:spPr>
          <a:xfrm>
            <a:off x="8277942" y="3140740"/>
            <a:ext cx="1520009" cy="2099133"/>
          </a:xfrm>
          <a:prstGeom prst="roundRect">
            <a:avLst>
              <a:gd name="adj" fmla="val 0"/>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400" dirty="0">
                <a:solidFill>
                  <a:prstClr val="black"/>
                </a:solidFill>
              </a:rPr>
              <a:t>Outputs</a:t>
            </a:r>
          </a:p>
        </p:txBody>
      </p:sp>
      <p:sp>
        <p:nvSpPr>
          <p:cNvPr id="20" name="Rounded Rectangle 19"/>
          <p:cNvSpPr/>
          <p:nvPr>
            <p:custDataLst>
              <p:tags r:id="rId12"/>
            </p:custDataLst>
          </p:nvPr>
        </p:nvSpPr>
        <p:spPr>
          <a:xfrm>
            <a:off x="8379276" y="3665523"/>
            <a:ext cx="1317341"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Plugin1</a:t>
            </a:r>
          </a:p>
        </p:txBody>
      </p:sp>
      <p:sp>
        <p:nvSpPr>
          <p:cNvPr id="21" name="Rounded Rectangle 20"/>
          <p:cNvSpPr/>
          <p:nvPr>
            <p:custDataLst>
              <p:tags r:id="rId13"/>
            </p:custDataLst>
          </p:nvPr>
        </p:nvSpPr>
        <p:spPr>
          <a:xfrm>
            <a:off x="8379276" y="4400221"/>
            <a:ext cx="1317341"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Plugin5</a:t>
            </a:r>
          </a:p>
        </p:txBody>
      </p:sp>
      <p:sp>
        <p:nvSpPr>
          <p:cNvPr id="23" name="Rounded Rectangle 22"/>
          <p:cNvSpPr/>
          <p:nvPr>
            <p:custDataLst>
              <p:tags r:id="rId14"/>
            </p:custDataLst>
          </p:nvPr>
        </p:nvSpPr>
        <p:spPr>
          <a:xfrm>
            <a:off x="9904032" y="3140740"/>
            <a:ext cx="1520009" cy="2099133"/>
          </a:xfrm>
          <a:prstGeom prst="roundRect">
            <a:avLst>
              <a:gd name="adj" fmla="val 0"/>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400" dirty="0">
                <a:solidFill>
                  <a:prstClr val="black"/>
                </a:solidFill>
              </a:rPr>
              <a:t>Upkeep</a:t>
            </a:r>
          </a:p>
        </p:txBody>
      </p:sp>
      <p:sp>
        <p:nvSpPr>
          <p:cNvPr id="26" name="Rounded Rectangle 25"/>
          <p:cNvSpPr/>
          <p:nvPr>
            <p:custDataLst>
              <p:tags r:id="rId15"/>
            </p:custDataLst>
          </p:nvPr>
        </p:nvSpPr>
        <p:spPr>
          <a:xfrm>
            <a:off x="10005366" y="3665523"/>
            <a:ext cx="1317341" cy="629740"/>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67" b="1" dirty="0">
                <a:solidFill>
                  <a:prstClr val="white"/>
                </a:solidFill>
              </a:rPr>
              <a:t>Fault Recovery</a:t>
            </a:r>
          </a:p>
        </p:txBody>
      </p:sp>
      <p:sp>
        <p:nvSpPr>
          <p:cNvPr id="27" name="TextBox 26"/>
          <p:cNvSpPr txBox="1"/>
          <p:nvPr>
            <p:custDataLst>
              <p:tags r:id="rId16"/>
            </p:custDataLst>
          </p:nvPr>
        </p:nvSpPr>
        <p:spPr>
          <a:xfrm>
            <a:off x="6945969" y="2196129"/>
            <a:ext cx="1301959" cy="379656"/>
          </a:xfrm>
          <a:prstGeom prst="rect">
            <a:avLst/>
          </a:prstGeom>
          <a:noFill/>
        </p:spPr>
        <p:txBody>
          <a:bodyPr wrap="none" rtlCol="0">
            <a:spAutoFit/>
          </a:bodyPr>
          <a:lstStyle/>
          <a:p>
            <a:r>
              <a:rPr lang="en-US" sz="1867" b="1" dirty="0">
                <a:solidFill>
                  <a:prstClr val="black"/>
                </a:solidFill>
              </a:rPr>
              <a:t>Run State</a:t>
            </a:r>
          </a:p>
        </p:txBody>
      </p:sp>
      <p:sp>
        <p:nvSpPr>
          <p:cNvPr id="49" name="Rounded Rectangle 48"/>
          <p:cNvSpPr/>
          <p:nvPr>
            <p:custDataLst>
              <p:tags r:id="rId17"/>
            </p:custDataLst>
          </p:nvPr>
        </p:nvSpPr>
        <p:spPr>
          <a:xfrm>
            <a:off x="10005366" y="4400221"/>
            <a:ext cx="1317341" cy="629740"/>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67" b="1" dirty="0">
                <a:solidFill>
                  <a:prstClr val="white"/>
                </a:solidFill>
              </a:rPr>
              <a:t>House-Keeping</a:t>
            </a:r>
          </a:p>
        </p:txBody>
      </p:sp>
      <p:sp>
        <p:nvSpPr>
          <p:cNvPr id="101" name="Isosceles Triangle 100"/>
          <p:cNvSpPr/>
          <p:nvPr>
            <p:custDataLst>
              <p:tags r:id="rId18"/>
            </p:custDataLst>
          </p:nvPr>
        </p:nvSpPr>
        <p:spPr>
          <a:xfrm rot="5400000">
            <a:off x="5935733" y="3879059"/>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2" name="Isosceles Triangle 101"/>
          <p:cNvSpPr/>
          <p:nvPr>
            <p:custDataLst>
              <p:tags r:id="rId19"/>
            </p:custDataLst>
          </p:nvPr>
        </p:nvSpPr>
        <p:spPr>
          <a:xfrm rot="5400000">
            <a:off x="5935733" y="4613757"/>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5" name="Isosceles Triangle 104"/>
          <p:cNvSpPr/>
          <p:nvPr>
            <p:custDataLst>
              <p:tags r:id="rId20"/>
            </p:custDataLst>
          </p:nvPr>
        </p:nvSpPr>
        <p:spPr>
          <a:xfrm rot="5400000">
            <a:off x="6841402" y="4613757"/>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6" name="Isosceles Triangle 105"/>
          <p:cNvSpPr/>
          <p:nvPr>
            <p:custDataLst>
              <p:tags r:id="rId21"/>
            </p:custDataLst>
          </p:nvPr>
        </p:nvSpPr>
        <p:spPr>
          <a:xfrm rot="5400000">
            <a:off x="7956076" y="4613757"/>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11" name="Rounded Rectangle 110"/>
          <p:cNvSpPr/>
          <p:nvPr>
            <p:custDataLst>
              <p:tags r:id="rId22"/>
            </p:custDataLst>
          </p:nvPr>
        </p:nvSpPr>
        <p:spPr>
          <a:xfrm>
            <a:off x="682640" y="2615957"/>
            <a:ext cx="1317341" cy="734697"/>
          </a:xfrm>
          <a:prstGeom prst="roundRect">
            <a:avLst>
              <a:gd name="adj" fmla="val 0"/>
            </a:avLst>
          </a:prstGeom>
          <a:solidFill>
            <a:schemeClr val="accent1">
              <a:lumMod val="20000"/>
              <a:lumOff val="8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b="1" dirty="0">
                <a:solidFill>
                  <a:prstClr val="black"/>
                </a:solidFill>
              </a:rPr>
              <a:t>Shutdown</a:t>
            </a:r>
          </a:p>
        </p:txBody>
      </p:sp>
      <p:sp>
        <p:nvSpPr>
          <p:cNvPr id="112" name="Rounded Rectangle 111"/>
          <p:cNvSpPr/>
          <p:nvPr>
            <p:custDataLst>
              <p:tags r:id="rId23"/>
            </p:custDataLst>
          </p:nvPr>
        </p:nvSpPr>
        <p:spPr>
          <a:xfrm>
            <a:off x="2202650" y="2615957"/>
            <a:ext cx="1317341" cy="734697"/>
          </a:xfrm>
          <a:prstGeom prst="roundRect">
            <a:avLst>
              <a:gd name="adj" fmla="val 0"/>
            </a:avLst>
          </a:prstGeom>
          <a:solidFill>
            <a:schemeClr val="accent1">
              <a:lumMod val="20000"/>
              <a:lumOff val="8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b="1" dirty="0">
                <a:solidFill>
                  <a:prstClr val="black"/>
                </a:solidFill>
              </a:rPr>
              <a:t>Idle</a:t>
            </a:r>
          </a:p>
        </p:txBody>
      </p:sp>
      <p:sp>
        <p:nvSpPr>
          <p:cNvPr id="113" name="Rounded Rectangle 112"/>
          <p:cNvSpPr/>
          <p:nvPr>
            <p:custDataLst>
              <p:tags r:id="rId24"/>
            </p:custDataLst>
          </p:nvPr>
        </p:nvSpPr>
        <p:spPr>
          <a:xfrm>
            <a:off x="2202650" y="3665524"/>
            <a:ext cx="1317341" cy="734697"/>
          </a:xfrm>
          <a:prstGeom prst="roundRect">
            <a:avLst>
              <a:gd name="adj" fmla="val 0"/>
            </a:avLst>
          </a:prstGeom>
          <a:solidFill>
            <a:schemeClr val="accent1">
              <a:lumMod val="20000"/>
              <a:lumOff val="8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b="1" dirty="0">
                <a:solidFill>
                  <a:prstClr val="black"/>
                </a:solidFill>
              </a:rPr>
              <a:t>Configuring</a:t>
            </a:r>
          </a:p>
        </p:txBody>
      </p:sp>
      <p:sp>
        <p:nvSpPr>
          <p:cNvPr id="114" name="Rounded Rectangle 113"/>
          <p:cNvSpPr/>
          <p:nvPr>
            <p:custDataLst>
              <p:tags r:id="rId25"/>
            </p:custDataLst>
          </p:nvPr>
        </p:nvSpPr>
        <p:spPr>
          <a:xfrm>
            <a:off x="2202650" y="4715090"/>
            <a:ext cx="1317341" cy="734697"/>
          </a:xfrm>
          <a:prstGeom prst="roundRect">
            <a:avLst>
              <a:gd name="adj" fmla="val 0"/>
            </a:avLst>
          </a:prstGeom>
          <a:solidFill>
            <a:schemeClr val="accent1">
              <a:lumMod val="20000"/>
              <a:lumOff val="8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b="1" dirty="0">
                <a:solidFill>
                  <a:prstClr val="black"/>
                </a:solidFill>
              </a:rPr>
              <a:t>Safe State</a:t>
            </a:r>
          </a:p>
        </p:txBody>
      </p:sp>
      <p:sp>
        <p:nvSpPr>
          <p:cNvPr id="116" name="Oval 115"/>
          <p:cNvSpPr/>
          <p:nvPr>
            <p:custDataLst>
              <p:tags r:id="rId26"/>
            </p:custDataLst>
          </p:nvPr>
        </p:nvSpPr>
        <p:spPr>
          <a:xfrm>
            <a:off x="2709321" y="1986217"/>
            <a:ext cx="304001" cy="31487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18" name="Oval 117"/>
          <p:cNvSpPr/>
          <p:nvPr>
            <p:custDataLst>
              <p:tags r:id="rId27"/>
            </p:custDataLst>
          </p:nvPr>
        </p:nvSpPr>
        <p:spPr>
          <a:xfrm>
            <a:off x="1189310" y="3665523"/>
            <a:ext cx="304001" cy="31487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cxnSp>
        <p:nvCxnSpPr>
          <p:cNvPr id="120" name="Straight Arrow Connector 119"/>
          <p:cNvCxnSpPr>
            <a:stCxn id="116" idx="4"/>
            <a:endCxn id="112" idx="0"/>
          </p:cNvCxnSpPr>
          <p:nvPr>
            <p:custDataLst>
              <p:tags r:id="rId28"/>
            </p:custDataLst>
          </p:nvPr>
        </p:nvCxnSpPr>
        <p:spPr>
          <a:xfrm>
            <a:off x="2861320" y="2301086"/>
            <a:ext cx="0" cy="314871"/>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a:stCxn id="112" idx="2"/>
            <a:endCxn id="113" idx="0"/>
          </p:cNvCxnSpPr>
          <p:nvPr>
            <p:custDataLst>
              <p:tags r:id="rId29"/>
            </p:custDataLst>
          </p:nvPr>
        </p:nvCxnSpPr>
        <p:spPr>
          <a:xfrm>
            <a:off x="2861320" y="3350654"/>
            <a:ext cx="0" cy="314871"/>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a:stCxn id="113" idx="2"/>
            <a:endCxn id="114" idx="0"/>
          </p:cNvCxnSpPr>
          <p:nvPr>
            <p:custDataLst>
              <p:tags r:id="rId30"/>
            </p:custDataLst>
          </p:nvPr>
        </p:nvCxnSpPr>
        <p:spPr>
          <a:xfrm>
            <a:off x="2861320" y="4400221"/>
            <a:ext cx="0" cy="314871"/>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27" name="Straight Arrow Connector 126"/>
          <p:cNvCxnSpPr>
            <a:stCxn id="112" idx="1"/>
            <a:endCxn id="111" idx="3"/>
          </p:cNvCxnSpPr>
          <p:nvPr>
            <p:custDataLst>
              <p:tags r:id="rId31"/>
            </p:custDataLst>
          </p:nvPr>
        </p:nvCxnSpPr>
        <p:spPr>
          <a:xfrm flipH="1">
            <a:off x="1999982" y="2983304"/>
            <a:ext cx="202668" cy="0"/>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a:stCxn id="111" idx="2"/>
            <a:endCxn id="118" idx="0"/>
          </p:cNvCxnSpPr>
          <p:nvPr>
            <p:custDataLst>
              <p:tags r:id="rId32"/>
            </p:custDataLst>
          </p:nvPr>
        </p:nvCxnSpPr>
        <p:spPr>
          <a:xfrm>
            <a:off x="1341311" y="3350654"/>
            <a:ext cx="0" cy="314871"/>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a:stCxn id="115" idx="1"/>
            <a:endCxn id="114" idx="3"/>
          </p:cNvCxnSpPr>
          <p:nvPr>
            <p:custDataLst>
              <p:tags r:id="rId33"/>
            </p:custDataLst>
          </p:nvPr>
        </p:nvCxnSpPr>
        <p:spPr>
          <a:xfrm flipH="1">
            <a:off x="3519992" y="3822957"/>
            <a:ext cx="304001" cy="1259480"/>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37" name="Straight Connector 136"/>
          <p:cNvCxnSpPr>
            <a:endCxn id="102" idx="0"/>
          </p:cNvCxnSpPr>
          <p:nvPr/>
        </p:nvCxnSpPr>
        <p:spPr>
          <a:xfrm>
            <a:off x="6142023" y="2720914"/>
            <a:ext cx="0" cy="1994177"/>
          </a:xfrm>
          <a:prstGeom prst="line">
            <a:avLst/>
          </a:prstGeom>
          <a:ln w="63500"/>
          <a:effectLst/>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6338353" y="2876249"/>
            <a:ext cx="0" cy="1889220"/>
          </a:xfrm>
          <a:prstGeom prst="line">
            <a:avLst/>
          </a:prstGeom>
          <a:ln w="63500"/>
          <a:effectLst/>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8162365" y="2825870"/>
            <a:ext cx="0" cy="1889220"/>
          </a:xfrm>
          <a:prstGeom prst="line">
            <a:avLst/>
          </a:prstGeom>
          <a:ln w="63500"/>
          <a:effectLst/>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8379276" y="2914033"/>
            <a:ext cx="0" cy="1872427"/>
          </a:xfrm>
          <a:prstGeom prst="line">
            <a:avLst/>
          </a:prstGeom>
          <a:ln w="63500"/>
          <a:effectLst/>
        </p:spPr>
        <p:style>
          <a:lnRef idx="2">
            <a:schemeClr val="accent1"/>
          </a:lnRef>
          <a:fillRef idx="0">
            <a:schemeClr val="accent1"/>
          </a:fillRef>
          <a:effectRef idx="1">
            <a:schemeClr val="accent1"/>
          </a:effectRef>
          <a:fontRef idx="minor">
            <a:schemeClr val="tx1"/>
          </a:fontRef>
        </p:style>
      </p:cxnSp>
      <p:cxnSp>
        <p:nvCxnSpPr>
          <p:cNvPr id="143" name="Straight Connector 142"/>
          <p:cNvCxnSpPr>
            <a:stCxn id="105" idx="3"/>
          </p:cNvCxnSpPr>
          <p:nvPr/>
        </p:nvCxnSpPr>
        <p:spPr>
          <a:xfrm flipH="1">
            <a:off x="6338354" y="4715089"/>
            <a:ext cx="506669" cy="0"/>
          </a:xfrm>
          <a:prstGeom prst="line">
            <a:avLst/>
          </a:prstGeom>
          <a:ln w="63500"/>
          <a:effectLst/>
        </p:spPr>
        <p:style>
          <a:lnRef idx="2">
            <a:schemeClr val="accent1"/>
          </a:lnRef>
          <a:fillRef idx="0">
            <a:schemeClr val="accent1"/>
          </a:fillRef>
          <a:effectRef idx="1">
            <a:schemeClr val="accent1"/>
          </a:effectRef>
          <a:fontRef idx="minor">
            <a:schemeClr val="tx1"/>
          </a:fontRef>
        </p:style>
      </p:cxnSp>
      <p:cxnSp>
        <p:nvCxnSpPr>
          <p:cNvPr id="146" name="Straight Connector 145"/>
          <p:cNvCxnSpPr>
            <a:endCxn id="104" idx="3"/>
          </p:cNvCxnSpPr>
          <p:nvPr/>
        </p:nvCxnSpPr>
        <p:spPr>
          <a:xfrm flipH="1">
            <a:off x="7453029" y="3980393"/>
            <a:ext cx="709337" cy="0"/>
          </a:xfrm>
          <a:prstGeom prst="line">
            <a:avLst/>
          </a:prstGeom>
          <a:ln w="63500"/>
          <a:effectLst/>
        </p:spPr>
        <p:style>
          <a:lnRef idx="2">
            <a:schemeClr val="accent1"/>
          </a:lnRef>
          <a:fillRef idx="0">
            <a:schemeClr val="accent1"/>
          </a:fillRef>
          <a:effectRef idx="1">
            <a:schemeClr val="accent1"/>
          </a:effectRef>
          <a:fontRef idx="minor">
            <a:schemeClr val="tx1"/>
          </a:fontRef>
        </p:style>
      </p:cxnSp>
      <p:sp>
        <p:nvSpPr>
          <p:cNvPr id="104" name="Isosceles Triangle 103"/>
          <p:cNvSpPr/>
          <p:nvPr>
            <p:custDataLst>
              <p:tags r:id="rId34"/>
            </p:custDataLst>
          </p:nvPr>
        </p:nvSpPr>
        <p:spPr>
          <a:xfrm rot="5400000">
            <a:off x="7449406" y="3879059"/>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3" name="Isosceles Triangle 102"/>
          <p:cNvSpPr/>
          <p:nvPr>
            <p:custDataLst>
              <p:tags r:id="rId35"/>
            </p:custDataLst>
          </p:nvPr>
        </p:nvSpPr>
        <p:spPr>
          <a:xfrm rot="5400000">
            <a:off x="6334732" y="3879059"/>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7" name="Isosceles Triangle 106"/>
          <p:cNvSpPr/>
          <p:nvPr>
            <p:custDataLst>
              <p:tags r:id="rId36"/>
            </p:custDataLst>
          </p:nvPr>
        </p:nvSpPr>
        <p:spPr>
          <a:xfrm rot="5400000">
            <a:off x="8375654" y="3879059"/>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8" name="Isosceles Triangle 107"/>
          <p:cNvSpPr/>
          <p:nvPr>
            <p:custDataLst>
              <p:tags r:id="rId37"/>
            </p:custDataLst>
          </p:nvPr>
        </p:nvSpPr>
        <p:spPr>
          <a:xfrm rot="5400000">
            <a:off x="8375654" y="4613757"/>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78" name="Rectangle 77"/>
          <p:cNvSpPr/>
          <p:nvPr>
            <p:custDataLst>
              <p:tags r:id="rId38"/>
            </p:custDataLst>
          </p:nvPr>
        </p:nvSpPr>
        <p:spPr>
          <a:xfrm>
            <a:off x="5830098" y="2615956"/>
            <a:ext cx="2938685" cy="419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prstClr val="white"/>
                </a:solidFill>
              </a:rPr>
              <a:t>Tag Bus</a:t>
            </a:r>
          </a:p>
        </p:txBody>
      </p:sp>
      <p:sp>
        <p:nvSpPr>
          <p:cNvPr id="85" name="Rectangle 84"/>
          <p:cNvSpPr/>
          <p:nvPr>
            <p:custDataLst>
              <p:tags r:id="rId39"/>
            </p:custDataLst>
          </p:nvPr>
        </p:nvSpPr>
        <p:spPr>
          <a:xfrm>
            <a:off x="8101569" y="2825870"/>
            <a:ext cx="60799" cy="18892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pic>
        <p:nvPicPr>
          <p:cNvPr id="8" name="Picture 7"/>
          <p:cNvPicPr>
            <a:picLocks noChangeAspect="1"/>
          </p:cNvPicPr>
          <p:nvPr/>
        </p:nvPicPr>
        <p:blipFill>
          <a:blip r:embed="rId42"/>
          <a:stretch>
            <a:fillRect/>
          </a:stretch>
        </p:blipFill>
        <p:spPr>
          <a:xfrm>
            <a:off x="3954940" y="3820858"/>
            <a:ext cx="645069" cy="645069"/>
          </a:xfrm>
          <a:prstGeom prst="rect">
            <a:avLst/>
          </a:prstGeom>
        </p:spPr>
      </p:pic>
      <p:sp>
        <p:nvSpPr>
          <p:cNvPr id="10" name="TextBox 9"/>
          <p:cNvSpPr txBox="1"/>
          <p:nvPr/>
        </p:nvSpPr>
        <p:spPr>
          <a:xfrm>
            <a:off x="3993175" y="3403367"/>
            <a:ext cx="536494" cy="420564"/>
          </a:xfrm>
          <a:prstGeom prst="rect">
            <a:avLst/>
          </a:prstGeom>
          <a:noFill/>
        </p:spPr>
        <p:txBody>
          <a:bodyPr wrap="none" lIns="0" rIns="0" rtlCol="0">
            <a:spAutoFit/>
          </a:bodyPr>
          <a:lstStyle/>
          <a:p>
            <a:r>
              <a:rPr lang="en-US" sz="2133" dirty="0"/>
              <a:t>Wait</a:t>
            </a:r>
          </a:p>
        </p:txBody>
      </p:sp>
    </p:spTree>
    <p:extLst>
      <p:ext uri="{BB962C8B-B14F-4D97-AF65-F5344CB8AC3E}">
        <p14:creationId xmlns:p14="http://schemas.microsoft.com/office/powerpoint/2010/main" val="1316706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B3FCD-8C80-4BE3-9DDF-B5EB21447D6C}"/>
              </a:ext>
            </a:extLst>
          </p:cNvPr>
          <p:cNvSpPr>
            <a:spLocks noGrp="1"/>
          </p:cNvSpPr>
          <p:nvPr>
            <p:ph type="title"/>
          </p:nvPr>
        </p:nvSpPr>
        <p:spPr/>
        <p:txBody>
          <a:bodyPr/>
          <a:lstStyle/>
          <a:p>
            <a:r>
              <a:rPr lang="en-US" dirty="0"/>
              <a:t>Simplified Engine</a:t>
            </a:r>
          </a:p>
        </p:txBody>
      </p:sp>
      <p:pic>
        <p:nvPicPr>
          <p:cNvPr id="4" name="Content Placeholder 3">
            <a:extLst>
              <a:ext uri="{FF2B5EF4-FFF2-40B4-BE49-F238E27FC236}">
                <a16:creationId xmlns:a16="http://schemas.microsoft.com/office/drawing/2014/main" id="{0570ADEF-63E4-42BE-85CD-64E231591D28}"/>
              </a:ext>
            </a:extLst>
          </p:cNvPr>
          <p:cNvPicPr>
            <a:picLocks noGrp="1" noChangeAspect="1"/>
          </p:cNvPicPr>
          <p:nvPr>
            <p:ph idx="1"/>
          </p:nvPr>
        </p:nvPicPr>
        <p:blipFill>
          <a:blip r:embed="rId2"/>
          <a:stretch>
            <a:fillRect/>
          </a:stretch>
        </p:blipFill>
        <p:spPr>
          <a:xfrm>
            <a:off x="605366" y="1852246"/>
            <a:ext cx="10039187" cy="2572318"/>
          </a:xfrm>
          <a:prstGeom prst="rect">
            <a:avLst/>
          </a:prstGeom>
        </p:spPr>
      </p:pic>
    </p:spTree>
    <p:extLst>
      <p:ext uri="{BB962C8B-B14F-4D97-AF65-F5344CB8AC3E}">
        <p14:creationId xmlns:p14="http://schemas.microsoft.com/office/powerpoint/2010/main" val="35946319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354BF-0DCD-40E5-B09B-00D44198667E}"/>
              </a:ext>
            </a:extLst>
          </p:cNvPr>
          <p:cNvSpPr>
            <a:spLocks noGrp="1"/>
          </p:cNvSpPr>
          <p:nvPr>
            <p:ph type="title"/>
          </p:nvPr>
        </p:nvSpPr>
        <p:spPr/>
        <p:txBody>
          <a:bodyPr/>
          <a:lstStyle/>
          <a:p>
            <a:r>
              <a:rPr lang="en-US" dirty="0"/>
              <a:t>Tag Bus</a:t>
            </a:r>
          </a:p>
        </p:txBody>
      </p:sp>
      <p:sp>
        <p:nvSpPr>
          <p:cNvPr id="3" name="Content Placeholder 2">
            <a:extLst>
              <a:ext uri="{FF2B5EF4-FFF2-40B4-BE49-F238E27FC236}">
                <a16:creationId xmlns:a16="http://schemas.microsoft.com/office/drawing/2014/main" id="{B2C693C2-AA83-4377-8567-4E58C6CB65DE}"/>
              </a:ext>
            </a:extLst>
          </p:cNvPr>
          <p:cNvSpPr>
            <a:spLocks noGrp="1"/>
          </p:cNvSpPr>
          <p:nvPr>
            <p:ph sz="half" idx="1"/>
          </p:nvPr>
        </p:nvSpPr>
        <p:spPr/>
        <p:txBody>
          <a:bodyPr/>
          <a:lstStyle/>
          <a:p>
            <a:r>
              <a:rPr lang="en-US" b="1" dirty="0"/>
              <a:t>Current Options</a:t>
            </a:r>
          </a:p>
          <a:p>
            <a:r>
              <a:rPr lang="en-US" dirty="0"/>
              <a:t>Local Variable</a:t>
            </a:r>
          </a:p>
          <a:p>
            <a:r>
              <a:rPr lang="en-US" dirty="0"/>
              <a:t>Global Variable</a:t>
            </a:r>
          </a:p>
          <a:p>
            <a:r>
              <a:rPr lang="en-US" dirty="0"/>
              <a:t>Single </a:t>
            </a:r>
          </a:p>
          <a:p>
            <a:r>
              <a:rPr lang="en-US" dirty="0"/>
              <a:t>Functional Global Variable</a:t>
            </a:r>
          </a:p>
          <a:p>
            <a:r>
              <a:rPr lang="en-US" dirty="0"/>
              <a:t>Current Value Table (CVT)</a:t>
            </a:r>
          </a:p>
          <a:p>
            <a:endParaRPr lang="en-US" dirty="0"/>
          </a:p>
        </p:txBody>
      </p:sp>
      <p:sp>
        <p:nvSpPr>
          <p:cNvPr id="5" name="Content Placeholder 4">
            <a:extLst>
              <a:ext uri="{FF2B5EF4-FFF2-40B4-BE49-F238E27FC236}">
                <a16:creationId xmlns:a16="http://schemas.microsoft.com/office/drawing/2014/main" id="{583BC4A6-AEEA-483C-8872-3590A3E543EE}"/>
              </a:ext>
            </a:extLst>
          </p:cNvPr>
          <p:cNvSpPr>
            <a:spLocks noGrp="1"/>
          </p:cNvSpPr>
          <p:nvPr>
            <p:ph sz="half" idx="2"/>
          </p:nvPr>
        </p:nvSpPr>
        <p:spPr/>
        <p:txBody>
          <a:bodyPr/>
          <a:lstStyle/>
          <a:p>
            <a:r>
              <a:rPr lang="en-US" b="1" dirty="0"/>
              <a:t>Requirements</a:t>
            </a:r>
          </a:p>
          <a:p>
            <a:r>
              <a:rPr lang="en-US" dirty="0"/>
              <a:t>Flexibility</a:t>
            </a:r>
          </a:p>
          <a:p>
            <a:r>
              <a:rPr lang="en-US" dirty="0"/>
              <a:t>Scope</a:t>
            </a:r>
          </a:p>
          <a:p>
            <a:r>
              <a:rPr lang="en-US" dirty="0"/>
              <a:t>Performance</a:t>
            </a:r>
          </a:p>
          <a:p>
            <a:endParaRPr lang="en-US" dirty="0"/>
          </a:p>
        </p:txBody>
      </p:sp>
      <p:sp>
        <p:nvSpPr>
          <p:cNvPr id="6" name="Content Placeholder 4">
            <a:extLst>
              <a:ext uri="{FF2B5EF4-FFF2-40B4-BE49-F238E27FC236}">
                <a16:creationId xmlns:a16="http://schemas.microsoft.com/office/drawing/2014/main" id="{4AFD3C19-782B-4305-8DD3-85C7A8119C6D}"/>
              </a:ext>
            </a:extLst>
          </p:cNvPr>
          <p:cNvSpPr txBox="1">
            <a:spLocks/>
          </p:cNvSpPr>
          <p:nvPr/>
        </p:nvSpPr>
        <p:spPr>
          <a:xfrm>
            <a:off x="6277350" y="975360"/>
            <a:ext cx="5389033" cy="5201073"/>
          </a:xfrm>
          <a:prstGeom prst="rect">
            <a:avLst/>
          </a:prstGeom>
        </p:spPr>
        <p:txBody>
          <a:bodyPr vert="horz" lIns="0" tIns="45717" rIns="0" bIns="45717" rtlCol="0">
            <a:noAutofit/>
          </a:bodyPr>
          <a:lstStyle>
            <a:lvl1pPr marL="0" marR="0" indent="0" algn="l" defTabSz="1219170" rtl="0" eaLnBrk="1" fontAlgn="auto" latinLnBrk="0" hangingPunct="1">
              <a:lnSpc>
                <a:spcPct val="100000"/>
              </a:lnSpc>
              <a:spcBef>
                <a:spcPts val="533"/>
              </a:spcBef>
              <a:spcAft>
                <a:spcPts val="0"/>
              </a:spcAft>
              <a:buClr>
                <a:schemeClr val="bg2">
                  <a:lumMod val="50000"/>
                </a:schemeClr>
              </a:buClr>
              <a:buSzPct val="70000"/>
              <a:buFont typeface="Wingdings" charset="2"/>
              <a:buNone/>
              <a:tabLst>
                <a:tab pos="243834" algn="l"/>
              </a:tabLst>
              <a:defRPr lang="en-US" sz="2400" b="0" i="0" kern="1200" baseline="0" dirty="0" smtClean="0">
                <a:solidFill>
                  <a:schemeClr val="bg2">
                    <a:lumMod val="25000"/>
                  </a:schemeClr>
                </a:solidFill>
                <a:latin typeface="+mn-lt"/>
                <a:ea typeface="Arial" charset="0"/>
                <a:cs typeface="Arial" charset="0"/>
              </a:defRPr>
            </a:lvl1pPr>
            <a:lvl2pPr marL="609585"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2133" b="0" i="0" kern="1200" baseline="0" dirty="0" smtClean="0">
                <a:solidFill>
                  <a:schemeClr val="bg2">
                    <a:lumMod val="25000"/>
                  </a:schemeClr>
                </a:solidFill>
                <a:latin typeface="+mn-lt"/>
                <a:ea typeface="+mn-ea"/>
                <a:cs typeface="Univers LT Std 45 Light"/>
              </a:defRPr>
            </a:lvl2pPr>
            <a:lvl3pPr marL="975336"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867" b="0" i="0" kern="1200" baseline="0" dirty="0" smtClean="0">
                <a:solidFill>
                  <a:schemeClr val="bg2">
                    <a:lumMod val="25000"/>
                  </a:schemeClr>
                </a:solidFill>
                <a:latin typeface="+mn-lt"/>
                <a:ea typeface="+mn-ea"/>
                <a:cs typeface="Univers LT Std 45 Light"/>
              </a:defRPr>
            </a:lvl3pPr>
            <a:lvl4pPr marL="1219170"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600" b="0" i="0" kern="1200" baseline="0" dirty="0" smtClean="0">
                <a:solidFill>
                  <a:schemeClr val="bg2">
                    <a:lumMod val="25000"/>
                  </a:schemeClr>
                </a:solidFill>
                <a:latin typeface="+mn-lt"/>
                <a:ea typeface="+mn-ea"/>
                <a:cs typeface="Univers LT Std 45 Light"/>
              </a:defRPr>
            </a:lvl4pPr>
            <a:lvl5pPr marL="2438339" indent="0" algn="l" defTabSz="1219170" rtl="0" eaLnBrk="1" latinLnBrk="0" hangingPunct="1">
              <a:lnSpc>
                <a:spcPct val="90000"/>
              </a:lnSpc>
              <a:spcBef>
                <a:spcPts val="667"/>
              </a:spcBef>
              <a:buFont typeface="Arial"/>
              <a:buNone/>
              <a:defRPr sz="2133" b="0" i="0" kern="1200" baseline="0">
                <a:solidFill>
                  <a:schemeClr val="bg2">
                    <a:lumMod val="25000"/>
                  </a:schemeClr>
                </a:solidFill>
                <a:latin typeface="Helvetica Neue Light" charset="0"/>
                <a:ea typeface="Helvetica Neue Light" charset="0"/>
                <a:cs typeface="Helvetica Neue Light" charset="0"/>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70796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838200" y="2431126"/>
            <a:ext cx="11611853" cy="4426874"/>
          </a:xfrm>
          <a:prstGeom prst="rect">
            <a:avLst/>
          </a:prstGeom>
        </p:spPr>
      </p:pic>
      <p:sp>
        <p:nvSpPr>
          <p:cNvPr id="2" name="Title 1"/>
          <p:cNvSpPr>
            <a:spLocks noGrp="1"/>
          </p:cNvSpPr>
          <p:nvPr>
            <p:ph type="title"/>
          </p:nvPr>
        </p:nvSpPr>
        <p:spPr/>
        <p:txBody>
          <a:bodyPr/>
          <a:lstStyle/>
          <a:p>
            <a:r>
              <a:rPr lang="en-US" dirty="0"/>
              <a:t>Tag Bus</a:t>
            </a:r>
            <a:br>
              <a:rPr lang="en-US" dirty="0"/>
            </a:br>
            <a:endParaRPr lang="en-US" dirty="0"/>
          </a:p>
        </p:txBody>
      </p:sp>
      <p:sp>
        <p:nvSpPr>
          <p:cNvPr id="4" name="Content Placeholder 3"/>
          <p:cNvSpPr>
            <a:spLocks noGrp="1"/>
          </p:cNvSpPr>
          <p:nvPr>
            <p:ph sz="half" idx="1"/>
          </p:nvPr>
        </p:nvSpPr>
        <p:spPr/>
        <p:txBody>
          <a:bodyPr/>
          <a:lstStyle/>
          <a:p>
            <a:r>
              <a:rPr lang="en-US" dirty="0"/>
              <a:t>CVT on the wire</a:t>
            </a:r>
          </a:p>
          <a:p>
            <a:r>
              <a:rPr lang="en-US" dirty="0"/>
              <a:t>Controlled Scope</a:t>
            </a:r>
          </a:p>
          <a:p>
            <a:r>
              <a:rPr lang="en-US" dirty="0"/>
              <a:t>Data Protection</a:t>
            </a:r>
          </a:p>
          <a:p>
            <a:r>
              <a:rPr lang="en-US" dirty="0"/>
              <a:t>Fast</a:t>
            </a:r>
          </a:p>
          <a:p>
            <a:r>
              <a:rPr lang="en-US" dirty="0"/>
              <a:t>Reduced memory copies</a:t>
            </a:r>
          </a:p>
          <a:p>
            <a:r>
              <a:rPr lang="en-US" dirty="0"/>
              <a:t>Filtering</a:t>
            </a:r>
          </a:p>
          <a:p>
            <a:endParaRPr lang="en-US" dirty="0"/>
          </a:p>
          <a:p>
            <a:endParaRPr lang="en-US" dirty="0"/>
          </a:p>
          <a:p>
            <a:endParaRPr lang="en-US" dirty="0"/>
          </a:p>
          <a:p>
            <a:endParaRPr lang="en-US" dirty="0"/>
          </a:p>
        </p:txBody>
      </p:sp>
      <p:pic>
        <p:nvPicPr>
          <p:cNvPr id="9" name="Picture 8"/>
          <p:cNvPicPr>
            <a:picLocks noChangeAspect="1"/>
          </p:cNvPicPr>
          <p:nvPr/>
        </p:nvPicPr>
        <p:blipFill>
          <a:blip r:embed="rId3"/>
          <a:stretch>
            <a:fillRect/>
          </a:stretch>
        </p:blipFill>
        <p:spPr>
          <a:xfrm>
            <a:off x="4521585" y="841665"/>
            <a:ext cx="7315200" cy="866775"/>
          </a:xfrm>
          <a:prstGeom prst="rect">
            <a:avLst/>
          </a:prstGeom>
        </p:spPr>
      </p:pic>
    </p:spTree>
    <p:extLst>
      <p:ext uri="{BB962C8B-B14F-4D97-AF65-F5344CB8AC3E}">
        <p14:creationId xmlns:p14="http://schemas.microsoft.com/office/powerpoint/2010/main" val="2490547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Agenda</a:t>
            </a:r>
          </a:p>
        </p:txBody>
      </p:sp>
      <p:sp>
        <p:nvSpPr>
          <p:cNvPr id="7" name="Content Placeholder 6"/>
          <p:cNvSpPr>
            <a:spLocks noGrp="1"/>
          </p:cNvSpPr>
          <p:nvPr>
            <p:ph idx="1"/>
          </p:nvPr>
        </p:nvSpPr>
        <p:spPr/>
        <p:txBody>
          <a:bodyPr>
            <a:normAutofit/>
          </a:bodyPr>
          <a:lstStyle/>
          <a:p>
            <a:r>
              <a:rPr lang="en-US" sz="2000" dirty="0"/>
              <a:t>Introduction</a:t>
            </a:r>
          </a:p>
          <a:p>
            <a:pPr lvl="1"/>
            <a:r>
              <a:rPr lang="en-US" sz="2000" dirty="0"/>
              <a:t>Why should you use DCAF?</a:t>
            </a:r>
          </a:p>
          <a:p>
            <a:pPr lvl="1"/>
            <a:r>
              <a:rPr lang="en-US" sz="2000" dirty="0"/>
              <a:t>Who should use DCAF?</a:t>
            </a:r>
          </a:p>
          <a:p>
            <a:r>
              <a:rPr lang="en-US" sz="2000" dirty="0"/>
              <a:t>The DCAF Paradigm</a:t>
            </a:r>
          </a:p>
          <a:p>
            <a:pPr lvl="1"/>
            <a:r>
              <a:rPr lang="en-US" sz="2000" dirty="0"/>
              <a:t>Engine</a:t>
            </a:r>
          </a:p>
          <a:p>
            <a:pPr lvl="1"/>
            <a:r>
              <a:rPr lang="en-US" sz="2000" dirty="0"/>
              <a:t>Modules</a:t>
            </a:r>
          </a:p>
          <a:p>
            <a:pPr lvl="1"/>
            <a:r>
              <a:rPr lang="en-US" sz="2000" dirty="0"/>
              <a:t>Configuration</a:t>
            </a:r>
          </a:p>
          <a:p>
            <a:r>
              <a:rPr lang="en-US" sz="2000" dirty="0"/>
              <a:t>Tools and Externalities</a:t>
            </a:r>
          </a:p>
          <a:p>
            <a:r>
              <a:rPr lang="en-US" sz="2000" dirty="0"/>
              <a:t>Nomenclature</a:t>
            </a:r>
          </a:p>
          <a:p>
            <a:endParaRPr lang="en-US" dirty="0"/>
          </a:p>
          <a:p>
            <a:endParaRPr lang="en-US" dirty="0"/>
          </a:p>
        </p:txBody>
      </p:sp>
    </p:spTree>
    <p:extLst>
      <p:ext uri="{BB962C8B-B14F-4D97-AF65-F5344CB8AC3E}">
        <p14:creationId xmlns:p14="http://schemas.microsoft.com/office/powerpoint/2010/main" val="353883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2ADDA-5D85-403F-9ECC-0CC26EC52C64}"/>
              </a:ext>
            </a:extLst>
          </p:cNvPr>
          <p:cNvSpPr>
            <a:spLocks noGrp="1"/>
          </p:cNvSpPr>
          <p:nvPr>
            <p:ph type="title"/>
          </p:nvPr>
        </p:nvSpPr>
        <p:spPr/>
        <p:txBody>
          <a:bodyPr/>
          <a:lstStyle/>
          <a:p>
            <a:r>
              <a:rPr lang="en-US" dirty="0"/>
              <a:t>Tag Bus - Data Dictionary</a:t>
            </a:r>
          </a:p>
        </p:txBody>
      </p:sp>
      <p:pic>
        <p:nvPicPr>
          <p:cNvPr id="4" name="Content Placeholder 3">
            <a:extLst>
              <a:ext uri="{FF2B5EF4-FFF2-40B4-BE49-F238E27FC236}">
                <a16:creationId xmlns:a16="http://schemas.microsoft.com/office/drawing/2014/main" id="{D3CF67CA-0607-48A5-9CD6-F7AF36ACABE5}"/>
              </a:ext>
            </a:extLst>
          </p:cNvPr>
          <p:cNvPicPr>
            <a:picLocks noGrp="1" noChangeAspect="1"/>
          </p:cNvPicPr>
          <p:nvPr>
            <p:ph idx="4294967295"/>
          </p:nvPr>
        </p:nvPicPr>
        <p:blipFill>
          <a:blip r:embed="rId2"/>
          <a:stretch>
            <a:fillRect/>
          </a:stretch>
        </p:blipFill>
        <p:spPr>
          <a:xfrm>
            <a:off x="173831" y="1970521"/>
            <a:ext cx="11844337" cy="4135438"/>
          </a:xfrm>
          <a:prstGeom prst="rect">
            <a:avLst/>
          </a:prstGeom>
        </p:spPr>
      </p:pic>
    </p:spTree>
    <p:extLst>
      <p:ext uri="{BB962C8B-B14F-4D97-AF65-F5344CB8AC3E}">
        <p14:creationId xmlns:p14="http://schemas.microsoft.com/office/powerpoint/2010/main" val="4154078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9A002-E536-4215-9933-666E9951C698}"/>
              </a:ext>
            </a:extLst>
          </p:cNvPr>
          <p:cNvSpPr>
            <a:spLocks noGrp="1"/>
          </p:cNvSpPr>
          <p:nvPr>
            <p:ph type="title"/>
          </p:nvPr>
        </p:nvSpPr>
        <p:spPr/>
        <p:txBody>
          <a:bodyPr/>
          <a:lstStyle/>
          <a:p>
            <a:r>
              <a:rPr lang="en-US" dirty="0"/>
              <a:t>Tag Bus - Duplication</a:t>
            </a:r>
          </a:p>
        </p:txBody>
      </p:sp>
      <p:pic>
        <p:nvPicPr>
          <p:cNvPr id="4" name="Picture 3">
            <a:extLst>
              <a:ext uri="{FF2B5EF4-FFF2-40B4-BE49-F238E27FC236}">
                <a16:creationId xmlns:a16="http://schemas.microsoft.com/office/drawing/2014/main" id="{35C385F4-5534-4FA3-BE22-E875438F33E5}"/>
              </a:ext>
            </a:extLst>
          </p:cNvPr>
          <p:cNvPicPr>
            <a:picLocks noChangeAspect="1"/>
          </p:cNvPicPr>
          <p:nvPr/>
        </p:nvPicPr>
        <p:blipFill>
          <a:blip r:embed="rId3"/>
          <a:stretch>
            <a:fillRect/>
          </a:stretch>
        </p:blipFill>
        <p:spPr>
          <a:xfrm>
            <a:off x="112974" y="1690688"/>
            <a:ext cx="11966051" cy="4513170"/>
          </a:xfrm>
          <a:prstGeom prst="rect">
            <a:avLst/>
          </a:prstGeom>
        </p:spPr>
      </p:pic>
    </p:spTree>
    <p:extLst>
      <p:ext uri="{BB962C8B-B14F-4D97-AF65-F5344CB8AC3E}">
        <p14:creationId xmlns:p14="http://schemas.microsoft.com/office/powerpoint/2010/main" val="35829378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Editor Framework (CEF)</a:t>
            </a:r>
          </a:p>
        </p:txBody>
      </p:sp>
      <p:sp>
        <p:nvSpPr>
          <p:cNvPr id="10" name="Content Placeholder 9"/>
          <p:cNvSpPr>
            <a:spLocks noGrp="1"/>
          </p:cNvSpPr>
          <p:nvPr>
            <p:ph sz="half" idx="1"/>
          </p:nvPr>
        </p:nvSpPr>
        <p:spPr/>
        <p:txBody>
          <a:bodyPr/>
          <a:lstStyle/>
          <a:p>
            <a:r>
              <a:rPr lang="en-US" dirty="0"/>
              <a:t>Open Source Library</a:t>
            </a:r>
          </a:p>
          <a:p>
            <a:r>
              <a:rPr lang="en-US" dirty="0"/>
              <a:t>Tools to manage tree control and subpanels</a:t>
            </a:r>
          </a:p>
          <a:p>
            <a:r>
              <a:rPr lang="en-US" dirty="0"/>
              <a:t>Can be extended and customized</a:t>
            </a:r>
          </a:p>
          <a:p>
            <a:r>
              <a:rPr lang="en-US" dirty="0"/>
              <a:t>3 starting templates available</a:t>
            </a:r>
          </a:p>
        </p:txBody>
      </p:sp>
      <p:pic>
        <p:nvPicPr>
          <p:cNvPr id="12" name="Content Placeholder 11"/>
          <p:cNvPicPr>
            <a:picLocks noGrp="1" noChangeAspect="1"/>
          </p:cNvPicPr>
          <p:nvPr>
            <p:ph sz="half" idx="2"/>
          </p:nvPr>
        </p:nvPicPr>
        <p:blipFill>
          <a:blip r:embed="rId2"/>
          <a:stretch>
            <a:fillRect/>
          </a:stretch>
        </p:blipFill>
        <p:spPr>
          <a:xfrm>
            <a:off x="6323075" y="1825625"/>
            <a:ext cx="5389563" cy="2984125"/>
          </a:xfrm>
          <a:prstGeom prst="rect">
            <a:avLst/>
          </a:prstGeom>
        </p:spPr>
      </p:pic>
    </p:spTree>
    <p:extLst>
      <p:ext uri="{BB962C8B-B14F-4D97-AF65-F5344CB8AC3E}">
        <p14:creationId xmlns:p14="http://schemas.microsoft.com/office/powerpoint/2010/main" val="31425759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Getting Started</a:t>
            </a:r>
          </a:p>
        </p:txBody>
      </p:sp>
      <p:sp>
        <p:nvSpPr>
          <p:cNvPr id="4" name="Subtitle 3"/>
          <p:cNvSpPr>
            <a:spLocks noGrp="1"/>
          </p:cNvSpPr>
          <p:nvPr>
            <p:ph type="subTitle" idx="1"/>
          </p:nvPr>
        </p:nvSpPr>
        <p:spPr/>
        <p:txBody>
          <a:bodyPr/>
          <a:lstStyle/>
          <a:p>
            <a:endParaRPr lang="en-US"/>
          </a:p>
        </p:txBody>
      </p:sp>
      <p:sp>
        <p:nvSpPr>
          <p:cNvPr id="5" name="Text Placeholder 4"/>
          <p:cNvSpPr>
            <a:spLocks noGrp="1"/>
          </p:cNvSpPr>
          <p:nvPr>
            <p:ph type="body" sz="quarter" idx="12"/>
          </p:nvPr>
        </p:nvSpPr>
        <p:spPr/>
        <p:txBody>
          <a:bodyPr>
            <a:normAutofit lnSpcReduction="10000"/>
          </a:bodyPr>
          <a:lstStyle/>
          <a:p>
            <a:endParaRPr lang="en-US"/>
          </a:p>
        </p:txBody>
      </p:sp>
      <p:sp>
        <p:nvSpPr>
          <p:cNvPr id="6" name="Text Placeholder 5"/>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7349521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DCAF Project Templates</a:t>
            </a:r>
          </a:p>
        </p:txBody>
      </p:sp>
      <p:pic>
        <p:nvPicPr>
          <p:cNvPr id="8" name="Picture 7">
            <a:extLst>
              <a:ext uri="{FF2B5EF4-FFF2-40B4-BE49-F238E27FC236}">
                <a16:creationId xmlns:a16="http://schemas.microsoft.com/office/drawing/2014/main" id="{0CAD30DF-6589-45E7-BC2E-5AEB380F89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39" y="1753786"/>
            <a:ext cx="6048104" cy="4369176"/>
          </a:xfrm>
          <a:prstGeom prst="rect">
            <a:avLst/>
          </a:prstGeom>
        </p:spPr>
      </p:pic>
      <p:pic>
        <p:nvPicPr>
          <p:cNvPr id="9" name="Picture 8">
            <a:extLst>
              <a:ext uri="{FF2B5EF4-FFF2-40B4-BE49-F238E27FC236}">
                <a16:creationId xmlns:a16="http://schemas.microsoft.com/office/drawing/2014/main" id="{41E65BB4-69E1-4C76-B287-62E8099128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04104" y="2427538"/>
            <a:ext cx="3133310" cy="3021672"/>
          </a:xfrm>
          <a:prstGeom prst="rect">
            <a:avLst/>
          </a:prstGeom>
        </p:spPr>
      </p:pic>
      <p:cxnSp>
        <p:nvCxnSpPr>
          <p:cNvPr id="10" name="Straight Arrow Connector 9">
            <a:extLst>
              <a:ext uri="{FF2B5EF4-FFF2-40B4-BE49-F238E27FC236}">
                <a16:creationId xmlns:a16="http://schemas.microsoft.com/office/drawing/2014/main" id="{4B66E0AE-DE96-4899-A9FA-CE8D97728836}"/>
              </a:ext>
            </a:extLst>
          </p:cNvPr>
          <p:cNvCxnSpPr>
            <a:cxnSpLocks/>
            <a:stCxn id="8" idx="3"/>
            <a:endCxn id="9" idx="1"/>
          </p:cNvCxnSpPr>
          <p:nvPr/>
        </p:nvCxnSpPr>
        <p:spPr>
          <a:xfrm>
            <a:off x="6596743" y="3938374"/>
            <a:ext cx="807361" cy="0"/>
          </a:xfrm>
          <a:prstGeom prst="straightConnector1">
            <a:avLst/>
          </a:prstGeom>
          <a:ln w="76200">
            <a:solidFill>
              <a:schemeClr val="bg2">
                <a:lumMod val="2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336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the Configuration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032" y="1962057"/>
            <a:ext cx="10201469" cy="2861988"/>
          </a:xfrm>
          <a:prstGeom prst="rect">
            <a:avLst/>
          </a:prstGeom>
        </p:spPr>
      </p:pic>
    </p:spTree>
    <p:extLst>
      <p:ext uri="{BB962C8B-B14F-4D97-AF65-F5344CB8AC3E}">
        <p14:creationId xmlns:p14="http://schemas.microsoft.com/office/powerpoint/2010/main" val="6989997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Which Template to Choose</a:t>
            </a:r>
          </a:p>
        </p:txBody>
      </p:sp>
      <p:sp>
        <p:nvSpPr>
          <p:cNvPr id="3" name="Content Placeholder 2"/>
          <p:cNvSpPr>
            <a:spLocks noGrp="1"/>
          </p:cNvSpPr>
          <p:nvPr>
            <p:ph idx="1"/>
          </p:nvPr>
        </p:nvSpPr>
        <p:spPr/>
        <p:txBody>
          <a:bodyPr/>
          <a:lstStyle/>
          <a:p>
            <a:r>
              <a:rPr lang="en-US" dirty="0"/>
              <a:t>Dynamic</a:t>
            </a:r>
          </a:p>
          <a:p>
            <a:pPr lvl="1"/>
            <a:r>
              <a:rPr lang="en-US" dirty="0"/>
              <a:t>Unknown number of Channels.</a:t>
            </a:r>
          </a:p>
          <a:p>
            <a:pPr lvl="1"/>
            <a:r>
              <a:rPr lang="en-US" dirty="0"/>
              <a:t>Final user defines the inputs</a:t>
            </a:r>
          </a:p>
          <a:p>
            <a:pPr lvl="1"/>
            <a:r>
              <a:rPr lang="en-US" dirty="0"/>
              <a:t>Modbus</a:t>
            </a:r>
          </a:p>
          <a:p>
            <a:pPr lvl="1"/>
            <a:r>
              <a:rPr lang="en-US" dirty="0"/>
              <a:t>Needs more codding</a:t>
            </a:r>
          </a:p>
          <a:p>
            <a:r>
              <a:rPr lang="en-US" dirty="0"/>
              <a:t>Static Template</a:t>
            </a:r>
          </a:p>
          <a:p>
            <a:pPr lvl="1"/>
            <a:r>
              <a:rPr lang="en-US" dirty="0"/>
              <a:t>Number of channels decided by module developer</a:t>
            </a:r>
          </a:p>
          <a:p>
            <a:pPr lvl="1"/>
            <a:r>
              <a:rPr lang="en-US" dirty="0"/>
              <a:t>Mostly Scripted</a:t>
            </a:r>
          </a:p>
          <a:p>
            <a:pPr lvl="1"/>
            <a:r>
              <a:rPr lang="en-US" dirty="0"/>
              <a:t>PID</a:t>
            </a:r>
          </a:p>
          <a:p>
            <a:endParaRPr lang="en-US" dirty="0"/>
          </a:p>
        </p:txBody>
      </p:sp>
    </p:spTree>
    <p:extLst>
      <p:ext uri="{BB962C8B-B14F-4D97-AF65-F5344CB8AC3E}">
        <p14:creationId xmlns:p14="http://schemas.microsoft.com/office/powerpoint/2010/main" val="21366688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61775" y="318381"/>
            <a:ext cx="10972800" cy="609600"/>
          </a:xfrm>
        </p:spPr>
        <p:txBody>
          <a:bodyPr/>
          <a:lstStyle/>
          <a:p>
            <a:r>
              <a:rPr lang="en-US" dirty="0"/>
              <a:t>DCAF Package Dependency Diagram</a:t>
            </a:r>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3"/>
          <a:stretch>
            <a:fillRect/>
          </a:stretch>
        </p:blipFill>
        <p:spPr>
          <a:xfrm>
            <a:off x="0" y="975361"/>
            <a:ext cx="12192000" cy="5226444"/>
          </a:xfrm>
          <a:prstGeom prst="rect">
            <a:avLst/>
          </a:prstGeom>
        </p:spPr>
      </p:pic>
    </p:spTree>
    <p:extLst>
      <p:ext uri="{BB962C8B-B14F-4D97-AF65-F5344CB8AC3E}">
        <p14:creationId xmlns:p14="http://schemas.microsoft.com/office/powerpoint/2010/main" val="13171615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Nomenclature</a:t>
            </a:r>
          </a:p>
        </p:txBody>
      </p:sp>
      <p:sp>
        <p:nvSpPr>
          <p:cNvPr id="4" name="Subtitle 3"/>
          <p:cNvSpPr>
            <a:spLocks noGrp="1"/>
          </p:cNvSpPr>
          <p:nvPr>
            <p:ph type="subTitle" idx="1"/>
          </p:nvPr>
        </p:nvSpPr>
        <p:spPr/>
        <p:txBody>
          <a:bodyPr/>
          <a:lstStyle/>
          <a:p>
            <a:endParaRPr lang="en-US"/>
          </a:p>
        </p:txBody>
      </p:sp>
      <p:sp>
        <p:nvSpPr>
          <p:cNvPr id="5" name="Text Placeholder 4"/>
          <p:cNvSpPr>
            <a:spLocks noGrp="1"/>
          </p:cNvSpPr>
          <p:nvPr>
            <p:ph type="body" sz="quarter" idx="12"/>
          </p:nvPr>
        </p:nvSpPr>
        <p:spPr/>
        <p:txBody>
          <a:bodyPr>
            <a:normAutofit lnSpcReduction="10000"/>
          </a:bodyPr>
          <a:lstStyle/>
          <a:p>
            <a:endParaRPr lang="en-US"/>
          </a:p>
        </p:txBody>
      </p:sp>
      <p:sp>
        <p:nvSpPr>
          <p:cNvPr id="6" name="Text Placeholder 5"/>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6053541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sz="half" idx="1"/>
          </p:nvPr>
        </p:nvSpPr>
        <p:spPr/>
        <p:txBody>
          <a:bodyPr/>
          <a:lstStyle/>
          <a:p>
            <a:r>
              <a:rPr lang="en-US" dirty="0"/>
              <a:t>ni.com/DCAF</a:t>
            </a:r>
          </a:p>
          <a:p>
            <a:pPr lvl="1"/>
            <a:r>
              <a:rPr lang="en-US" dirty="0"/>
              <a:t>Getting started material</a:t>
            </a:r>
          </a:p>
          <a:p>
            <a:pPr lvl="1"/>
            <a:r>
              <a:rPr lang="en-US" dirty="0"/>
              <a:t>Support forum</a:t>
            </a:r>
          </a:p>
          <a:p>
            <a:r>
              <a:rPr lang="en-US" dirty="0"/>
              <a:t>github.com/LabVIEW-DCAF</a:t>
            </a:r>
          </a:p>
          <a:p>
            <a:pPr lvl="1"/>
            <a:r>
              <a:rPr lang="en-US" dirty="0"/>
              <a:t>Issue reporting</a:t>
            </a:r>
          </a:p>
          <a:p>
            <a:pPr lvl="1"/>
            <a:r>
              <a:rPr lang="en-US" dirty="0"/>
              <a:t>Pull requests welcome!</a:t>
            </a:r>
          </a:p>
          <a:p>
            <a:endParaRPr lang="en-US" dirty="0"/>
          </a:p>
        </p:txBody>
      </p:sp>
      <p:sp>
        <p:nvSpPr>
          <p:cNvPr id="4" name="Content Placeholder 3">
            <a:extLst>
              <a:ext uri="{FF2B5EF4-FFF2-40B4-BE49-F238E27FC236}">
                <a16:creationId xmlns:a16="http://schemas.microsoft.com/office/drawing/2014/main" id="{4207B427-E16C-4EEB-B108-32D01D640E35}"/>
              </a:ext>
            </a:extLst>
          </p:cNvPr>
          <p:cNvSpPr>
            <a:spLocks noGrp="1"/>
          </p:cNvSpPr>
          <p:nvPr>
            <p:ph sz="half" idx="2"/>
          </p:nvPr>
        </p:nvSpPr>
        <p:spPr/>
        <p:txBody>
          <a:bodyPr/>
          <a:lstStyle/>
          <a:p>
            <a:endParaRPr lang="en-US"/>
          </a:p>
        </p:txBody>
      </p:sp>
      <p:pic>
        <p:nvPicPr>
          <p:cNvPr id="5" name="Picture 4"/>
          <p:cNvPicPr>
            <a:picLocks noChangeAspect="1"/>
          </p:cNvPicPr>
          <p:nvPr/>
        </p:nvPicPr>
        <p:blipFill>
          <a:blip r:embed="rId2"/>
          <a:stretch>
            <a:fillRect/>
          </a:stretch>
        </p:blipFill>
        <p:spPr>
          <a:xfrm>
            <a:off x="5573718" y="1280160"/>
            <a:ext cx="6006951" cy="3906820"/>
          </a:xfrm>
          <a:prstGeom prst="rect">
            <a:avLst/>
          </a:prstGeom>
        </p:spPr>
      </p:pic>
    </p:spTree>
    <p:extLst>
      <p:ext uri="{BB962C8B-B14F-4D97-AF65-F5344CB8AC3E}">
        <p14:creationId xmlns:p14="http://schemas.microsoft.com/office/powerpoint/2010/main" val="4193203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a:t>
            </a:r>
          </a:p>
        </p:txBody>
      </p:sp>
      <p:sp>
        <p:nvSpPr>
          <p:cNvPr id="4" name="Subtitle 3"/>
          <p:cNvSpPr>
            <a:spLocks noGrp="1"/>
          </p:cNvSpPr>
          <p:nvPr>
            <p:ph type="subTitle" idx="1"/>
          </p:nvPr>
        </p:nvSpPr>
        <p:spPr/>
        <p:txBody>
          <a:bodyPr/>
          <a:lstStyle/>
          <a:p>
            <a:endParaRPr lang="en-US"/>
          </a:p>
        </p:txBody>
      </p:sp>
      <p:sp>
        <p:nvSpPr>
          <p:cNvPr id="5" name="Text Placeholder 4"/>
          <p:cNvSpPr>
            <a:spLocks noGrp="1"/>
          </p:cNvSpPr>
          <p:nvPr>
            <p:ph type="body" sz="quarter" idx="12"/>
          </p:nvPr>
        </p:nvSpPr>
        <p:spPr/>
        <p:txBody>
          <a:bodyPr>
            <a:normAutofit lnSpcReduction="10000"/>
          </a:bodyPr>
          <a:lstStyle/>
          <a:p>
            <a:endParaRPr lang="en-US"/>
          </a:p>
        </p:txBody>
      </p:sp>
      <p:sp>
        <p:nvSpPr>
          <p:cNvPr id="6" name="Text Placeholder 5"/>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41266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vert="horz" lIns="0" tIns="60956" rIns="0" bIns="60956" rtlCol="0" anchor="ctr">
            <a:noAutofit/>
          </a:bodyPr>
          <a:lstStyle/>
          <a:p>
            <a:r>
              <a:rPr lang="en-US" dirty="0"/>
              <a:t>Programming Embedded Control Applications is Hard</a:t>
            </a:r>
          </a:p>
        </p:txBody>
      </p:sp>
      <p:sp>
        <p:nvSpPr>
          <p:cNvPr id="19" name="Content Placeholder 18">
            <a:extLst>
              <a:ext uri="{FF2B5EF4-FFF2-40B4-BE49-F238E27FC236}">
                <a16:creationId xmlns:a16="http://schemas.microsoft.com/office/drawing/2014/main" id="{66C8C2FB-40BF-41EC-9BAD-CE2A3631E8C7}"/>
              </a:ext>
            </a:extLst>
          </p:cNvPr>
          <p:cNvSpPr>
            <a:spLocks noGrp="1"/>
          </p:cNvSpPr>
          <p:nvPr>
            <p:ph sz="half" idx="2"/>
          </p:nvPr>
        </p:nvSpPr>
        <p:spPr/>
        <p:txBody>
          <a:bodyPr>
            <a:normAutofit fontScale="77500" lnSpcReduction="20000"/>
          </a:bodyPr>
          <a:lstStyle/>
          <a:p>
            <a:pPr marL="243205" indent="-243205"/>
            <a:r>
              <a:rPr lang="en-US" dirty="0"/>
              <a:t>RT, FPGA, and user interface programming</a:t>
            </a:r>
          </a:p>
          <a:p>
            <a:pPr marL="243205" indent="-243205"/>
            <a:r>
              <a:rPr lang="en-US" dirty="0"/>
              <a:t>Distributed I/O and execution </a:t>
            </a:r>
          </a:p>
          <a:p>
            <a:pPr marL="243205" indent="-243205"/>
            <a:r>
              <a:rPr lang="en-US" dirty="0"/>
              <a:t>High cost of failure</a:t>
            </a:r>
          </a:p>
          <a:p>
            <a:pPr marL="608965" lvl="1" indent="-243205"/>
            <a:r>
              <a:rPr lang="en-US" dirty="0"/>
              <a:t>Execution guarantees </a:t>
            </a:r>
            <a:endParaRPr lang="en-US" dirty="0">
              <a:cs typeface="Arial"/>
            </a:endParaRPr>
          </a:p>
          <a:p>
            <a:pPr marL="608965" lvl="1" indent="-243205"/>
            <a:r>
              <a:rPr lang="en-US" dirty="0"/>
              <a:t>Understand failure root cause </a:t>
            </a:r>
            <a:endParaRPr lang="en-US" dirty="0">
              <a:cs typeface="Arial"/>
            </a:endParaRPr>
          </a:p>
          <a:p>
            <a:pPr marL="243205" indent="-243205"/>
            <a:r>
              <a:rPr lang="en-US" dirty="0"/>
              <a:t>High availability </a:t>
            </a:r>
          </a:p>
          <a:p>
            <a:pPr marL="243205" indent="-243205"/>
            <a:r>
              <a:rPr lang="en-US" dirty="0"/>
              <a:t>System commissioning </a:t>
            </a:r>
          </a:p>
          <a:p>
            <a:pPr marL="243205" indent="-243205"/>
            <a:r>
              <a:rPr lang="en-US" dirty="0"/>
              <a:t>Software updates and deployments</a:t>
            </a:r>
          </a:p>
          <a:p>
            <a:pPr marL="243205" indent="-243205"/>
            <a:r>
              <a:rPr lang="en-US" dirty="0"/>
              <a:t>Multi-developer teams</a:t>
            </a:r>
          </a:p>
          <a:p>
            <a:pPr marL="243205" indent="-243205"/>
            <a:r>
              <a:rPr lang="en-US" dirty="0"/>
              <a:t>Error handling</a:t>
            </a:r>
          </a:p>
          <a:p>
            <a:pPr marL="243205" indent="-243205"/>
            <a:r>
              <a:rPr lang="en-US" dirty="0"/>
              <a:t>Plus the crazy things it actually has to do!</a:t>
            </a:r>
          </a:p>
          <a:p>
            <a:endParaRPr lang="en-US" dirty="0"/>
          </a:p>
        </p:txBody>
      </p:sp>
      <p:sp>
        <p:nvSpPr>
          <p:cNvPr id="4" name="Rounded Rectangle 3"/>
          <p:cNvSpPr/>
          <p:nvPr>
            <p:custDataLst>
              <p:tags r:id="rId1"/>
            </p:custDataLst>
          </p:nvPr>
        </p:nvSpPr>
        <p:spPr>
          <a:xfrm>
            <a:off x="1035328" y="4348780"/>
            <a:ext cx="2133600" cy="2133601"/>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solidFill>
                <a:prstClr val="white"/>
              </a:solidFill>
            </a:endParaRPr>
          </a:p>
        </p:txBody>
      </p:sp>
      <p:sp>
        <p:nvSpPr>
          <p:cNvPr id="5" name="TextBox 4"/>
          <p:cNvSpPr txBox="1"/>
          <p:nvPr>
            <p:custDataLst>
              <p:tags r:id="rId2"/>
            </p:custDataLst>
          </p:nvPr>
        </p:nvSpPr>
        <p:spPr>
          <a:xfrm>
            <a:off x="1035328" y="5776677"/>
            <a:ext cx="2133600" cy="584775"/>
          </a:xfrm>
          <a:prstGeom prst="rect">
            <a:avLst/>
          </a:prstGeom>
          <a:noFill/>
          <a:effectLst/>
        </p:spPr>
        <p:txBody>
          <a:bodyPr wrap="square" rtlCol="0">
            <a:spAutoFit/>
          </a:bodyPr>
          <a:lstStyle/>
          <a:p>
            <a:pPr algn="ctr"/>
            <a:r>
              <a:rPr lang="en-US" sz="1600" dirty="0">
                <a:solidFill>
                  <a:prstClr val="white"/>
                </a:solidFill>
              </a:rPr>
              <a:t>Power Conversion Equipment</a:t>
            </a:r>
          </a:p>
        </p:txBody>
      </p:sp>
      <p:sp>
        <p:nvSpPr>
          <p:cNvPr id="7" name="Rounded Rectangle 6"/>
          <p:cNvSpPr/>
          <p:nvPr>
            <p:custDataLst>
              <p:tags r:id="rId3"/>
            </p:custDataLst>
          </p:nvPr>
        </p:nvSpPr>
        <p:spPr>
          <a:xfrm>
            <a:off x="1042412" y="1816538"/>
            <a:ext cx="2133600" cy="2133600"/>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solidFill>
                <a:prstClr val="white"/>
              </a:solidFill>
            </a:endParaRPr>
          </a:p>
        </p:txBody>
      </p:sp>
      <p:sp>
        <p:nvSpPr>
          <p:cNvPr id="8" name="TextBox 7"/>
          <p:cNvSpPr txBox="1"/>
          <p:nvPr>
            <p:custDataLst>
              <p:tags r:id="rId4"/>
            </p:custDataLst>
          </p:nvPr>
        </p:nvSpPr>
        <p:spPr>
          <a:xfrm>
            <a:off x="1118614" y="3238940"/>
            <a:ext cx="2002535" cy="584775"/>
          </a:xfrm>
          <a:prstGeom prst="rect">
            <a:avLst/>
          </a:prstGeom>
          <a:noFill/>
        </p:spPr>
        <p:txBody>
          <a:bodyPr wrap="square" rtlCol="0">
            <a:spAutoFit/>
          </a:bodyPr>
          <a:lstStyle/>
          <a:p>
            <a:pPr algn="ctr"/>
            <a:r>
              <a:rPr lang="en-US" sz="1600" dirty="0">
                <a:solidFill>
                  <a:prstClr val="white"/>
                </a:solidFill>
              </a:rPr>
              <a:t>Manufacturing Machines</a:t>
            </a:r>
          </a:p>
        </p:txBody>
      </p:sp>
      <p:pic>
        <p:nvPicPr>
          <p:cNvPr id="9" name="Picture 13" descr="http://www.ni.com/images/coreblock/large/euro_electronics.gif"/>
          <p:cNvPicPr>
            <a:picLocks noChangeAspect="1" noChangeArrowheads="1"/>
          </p:cNvPicPr>
          <p:nvPr/>
        </p:nvPicPr>
        <p:blipFill rotWithShape="1">
          <a:blip r:embed="rId11" cstate="print"/>
          <a:srcRect l="3349" t="8712" r="1" b="7773"/>
          <a:stretch/>
        </p:blipFill>
        <p:spPr bwMode="auto">
          <a:xfrm>
            <a:off x="1340129" y="2096607"/>
            <a:ext cx="1533436" cy="1028983"/>
          </a:xfrm>
          <a:prstGeom prst="rect">
            <a:avLst/>
          </a:prstGeom>
          <a:noFill/>
        </p:spPr>
      </p:pic>
      <p:sp>
        <p:nvSpPr>
          <p:cNvPr id="10" name="Rounded Rectangle 9"/>
          <p:cNvSpPr/>
          <p:nvPr>
            <p:custDataLst>
              <p:tags r:id="rId5"/>
            </p:custDataLst>
          </p:nvPr>
        </p:nvSpPr>
        <p:spPr>
          <a:xfrm>
            <a:off x="3321328" y="1816538"/>
            <a:ext cx="2133600" cy="2133600"/>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solidFill>
                <a:prstClr val="white"/>
              </a:solidFill>
            </a:endParaRPr>
          </a:p>
        </p:txBody>
      </p:sp>
      <p:sp>
        <p:nvSpPr>
          <p:cNvPr id="11" name="TextBox 10"/>
          <p:cNvSpPr txBox="1"/>
          <p:nvPr>
            <p:custDataLst>
              <p:tags r:id="rId6"/>
            </p:custDataLst>
          </p:nvPr>
        </p:nvSpPr>
        <p:spPr>
          <a:xfrm>
            <a:off x="3397530" y="3238938"/>
            <a:ext cx="1981199" cy="338554"/>
          </a:xfrm>
          <a:prstGeom prst="rect">
            <a:avLst/>
          </a:prstGeom>
          <a:noFill/>
          <a:effectLst/>
        </p:spPr>
        <p:txBody>
          <a:bodyPr wrap="square" rtlCol="0">
            <a:spAutoFit/>
          </a:bodyPr>
          <a:lstStyle/>
          <a:p>
            <a:pPr algn="ctr"/>
            <a:r>
              <a:rPr lang="en-US" sz="1600" dirty="0">
                <a:solidFill>
                  <a:prstClr val="white"/>
                </a:solidFill>
              </a:rPr>
              <a:t>Oil and Gas</a:t>
            </a:r>
          </a:p>
        </p:txBody>
      </p:sp>
      <p:pic>
        <p:nvPicPr>
          <p:cNvPr id="12" name="Picture 4" descr="Frac Pumper"/>
          <p:cNvPicPr>
            <a:picLocks noChangeAspect="1" noChangeArrowheads="1"/>
          </p:cNvPicPr>
          <p:nvPr/>
        </p:nvPicPr>
        <p:blipFill rotWithShape="1">
          <a:blip r:embed="rId12" cstate="print"/>
          <a:srcRect l="1325" t="6645" r="1736" b="10001"/>
          <a:stretch/>
        </p:blipFill>
        <p:spPr bwMode="auto">
          <a:xfrm>
            <a:off x="3619779" y="2096605"/>
            <a:ext cx="1536700" cy="1028983"/>
          </a:xfrm>
          <a:prstGeom prst="roundRect">
            <a:avLst>
              <a:gd name="adj" fmla="val 0"/>
            </a:avLst>
          </a:prstGeom>
          <a:noFill/>
          <a:ln w="9525">
            <a:noFill/>
            <a:miter lim="800000"/>
            <a:headEnd/>
            <a:tailEnd/>
          </a:ln>
        </p:spPr>
      </p:pic>
      <p:sp>
        <p:nvSpPr>
          <p:cNvPr id="13" name="Rounded Rectangle 12"/>
          <p:cNvSpPr/>
          <p:nvPr>
            <p:custDataLst>
              <p:tags r:id="rId7"/>
            </p:custDataLst>
          </p:nvPr>
        </p:nvSpPr>
        <p:spPr>
          <a:xfrm>
            <a:off x="3301400" y="4359276"/>
            <a:ext cx="2133600" cy="2133599"/>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solidFill>
                <a:prstClr val="white"/>
              </a:solidFill>
            </a:endParaRPr>
          </a:p>
        </p:txBody>
      </p:sp>
      <p:sp>
        <p:nvSpPr>
          <p:cNvPr id="14" name="TextBox 13"/>
          <p:cNvSpPr txBox="1"/>
          <p:nvPr>
            <p:custDataLst>
              <p:tags r:id="rId8"/>
            </p:custDataLst>
          </p:nvPr>
        </p:nvSpPr>
        <p:spPr>
          <a:xfrm>
            <a:off x="3377600" y="5776677"/>
            <a:ext cx="1981200" cy="338554"/>
          </a:xfrm>
          <a:prstGeom prst="rect">
            <a:avLst/>
          </a:prstGeom>
          <a:noFill/>
          <a:effectLst/>
        </p:spPr>
        <p:txBody>
          <a:bodyPr wrap="square" rtlCol="0">
            <a:spAutoFit/>
          </a:bodyPr>
          <a:lstStyle/>
          <a:p>
            <a:pPr algn="ctr"/>
            <a:r>
              <a:rPr lang="en-US" sz="1600" dirty="0">
                <a:solidFill>
                  <a:prstClr val="white"/>
                </a:solidFill>
              </a:rPr>
              <a:t>Aero Space</a:t>
            </a:r>
          </a:p>
        </p:txBody>
      </p:sp>
      <p:pic>
        <p:nvPicPr>
          <p:cNvPr id="16" name="Picture 6"/>
          <p:cNvPicPr>
            <a:picLocks noChangeAspect="1" noChangeArrowheads="1"/>
          </p:cNvPicPr>
          <p:nvPr/>
        </p:nvPicPr>
        <p:blipFill>
          <a:blip r:embed="rId13" cstate="print"/>
          <a:srcRect/>
          <a:stretch>
            <a:fillRect/>
          </a:stretch>
        </p:blipFill>
        <p:spPr bwMode="auto">
          <a:xfrm>
            <a:off x="1340129" y="4612203"/>
            <a:ext cx="1533436" cy="1033051"/>
          </a:xfrm>
          <a:prstGeom prst="roundRect">
            <a:avLst>
              <a:gd name="adj" fmla="val 0"/>
            </a:avLst>
          </a:prstGeom>
          <a:solidFill>
            <a:srgbClr val="FFFFFF">
              <a:shade val="85000"/>
            </a:srgbClr>
          </a:solidFill>
          <a:ln>
            <a:noFill/>
          </a:ln>
          <a:effectLst/>
        </p:spPr>
      </p:pic>
      <p:pic>
        <p:nvPicPr>
          <p:cNvPr id="1026" name="Picture 2" descr="Brilliant Sub-scale Solid Rocket Motor Test">
            <a:extLst>
              <a:ext uri="{FF2B5EF4-FFF2-40B4-BE49-F238E27FC236}">
                <a16:creationId xmlns:a16="http://schemas.microsoft.com/office/drawing/2014/main" id="{26182393-9F58-423F-A341-6D59071763E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09975" y="4645131"/>
            <a:ext cx="1556305" cy="1033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7999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7"/>
          <p:cNvSpPr txBox="1">
            <a:spLocks/>
          </p:cNvSpPr>
          <p:nvPr>
            <p:custDataLst>
              <p:tags r:id="rId1"/>
            </p:custDataLst>
          </p:nvPr>
        </p:nvSpPr>
        <p:spPr>
          <a:xfrm>
            <a:off x="661449" y="2590800"/>
            <a:ext cx="4191000" cy="4495800"/>
          </a:xfrm>
          <a:prstGeom prst="rect">
            <a:avLst/>
          </a:prstGeom>
        </p:spPr>
        <p:txBody>
          <a:bodyPr vert="horz" lIns="91435" tIns="45717" rIns="91435" bIns="45717" rtlCol="0">
            <a:normAutofit lnSpcReduction="10000"/>
          </a:bodyPr>
          <a:lstStyle/>
          <a:p>
            <a:pPr defTabSz="457174">
              <a:spcBef>
                <a:spcPts val="573"/>
              </a:spcBef>
              <a:buClr>
                <a:prstClr val="white">
                  <a:lumMod val="50000"/>
                </a:prstClr>
              </a:buClr>
              <a:buSzPct val="70000"/>
              <a:defRPr/>
            </a:pPr>
            <a:endParaRPr lang="en-US" b="1" dirty="0">
              <a:solidFill>
                <a:srgbClr val="0A60A3"/>
              </a:solidFill>
              <a:cs typeface="Univers Com 45 Light"/>
            </a:endParaRPr>
          </a:p>
          <a:p>
            <a:endParaRPr lang="en-US" b="1" dirty="0">
              <a:solidFill>
                <a:prstClr val="black"/>
              </a:solidFill>
            </a:endParaRPr>
          </a:p>
          <a:p>
            <a:r>
              <a:rPr lang="en-US" b="1" dirty="0">
                <a:solidFill>
                  <a:prstClr val="black"/>
                </a:solidFill>
              </a:rPr>
              <a:t>        Scalable and extensible plugin                                              </a:t>
            </a:r>
          </a:p>
          <a:p>
            <a:r>
              <a:rPr lang="en-US" b="1" dirty="0">
                <a:solidFill>
                  <a:prstClr val="black"/>
                </a:solidFill>
              </a:rPr>
              <a:t>           architecture</a:t>
            </a:r>
          </a:p>
          <a:p>
            <a:endParaRPr lang="en-US" b="1" dirty="0">
              <a:solidFill>
                <a:prstClr val="black"/>
              </a:solidFill>
            </a:endParaRPr>
          </a:p>
          <a:p>
            <a:endParaRPr lang="en-US" b="1" dirty="0">
              <a:solidFill>
                <a:prstClr val="black"/>
              </a:solidFill>
            </a:endParaRPr>
          </a:p>
          <a:p>
            <a:r>
              <a:rPr lang="en-US" b="1" dirty="0">
                <a:solidFill>
                  <a:prstClr val="black"/>
                </a:solidFill>
              </a:rPr>
              <a:t>        Develop with plugin templates</a:t>
            </a:r>
          </a:p>
          <a:p>
            <a:endParaRPr lang="en-US" b="1" dirty="0">
              <a:solidFill>
                <a:prstClr val="black"/>
              </a:solidFill>
            </a:endParaRPr>
          </a:p>
          <a:p>
            <a:endParaRPr lang="en-US" b="1" dirty="0">
              <a:solidFill>
                <a:prstClr val="black"/>
              </a:solidFill>
            </a:endParaRPr>
          </a:p>
          <a:p>
            <a:r>
              <a:rPr lang="en-US" b="1" dirty="0">
                <a:solidFill>
                  <a:prstClr val="black"/>
                </a:solidFill>
              </a:rPr>
              <a:t>        Reuse existing plugins</a:t>
            </a:r>
          </a:p>
          <a:p>
            <a:endParaRPr lang="en-US" b="1" dirty="0">
              <a:solidFill>
                <a:prstClr val="black"/>
              </a:solidFill>
            </a:endParaRPr>
          </a:p>
          <a:p>
            <a:endParaRPr lang="en-US" b="1" dirty="0">
              <a:solidFill>
                <a:prstClr val="black"/>
              </a:solidFill>
            </a:endParaRPr>
          </a:p>
          <a:p>
            <a:r>
              <a:rPr lang="en-US" b="1" dirty="0">
                <a:solidFill>
                  <a:prstClr val="black"/>
                </a:solidFill>
              </a:rPr>
              <a:t>        Define and configure plugin </a:t>
            </a:r>
          </a:p>
          <a:p>
            <a:r>
              <a:rPr lang="en-US" b="1" dirty="0">
                <a:solidFill>
                  <a:prstClr val="black"/>
                </a:solidFill>
              </a:rPr>
              <a:t>            parameters</a:t>
            </a:r>
          </a:p>
          <a:p>
            <a:endParaRPr lang="en-US" b="1" dirty="0">
              <a:solidFill>
                <a:prstClr val="black"/>
              </a:solidFill>
            </a:endParaRPr>
          </a:p>
          <a:p>
            <a:endParaRPr lang="en-US" b="1" dirty="0">
              <a:solidFill>
                <a:prstClr val="black"/>
              </a:solidFill>
            </a:endParaRPr>
          </a:p>
          <a:p>
            <a:r>
              <a:rPr lang="en-US" b="1" dirty="0">
                <a:solidFill>
                  <a:prstClr val="black"/>
                </a:solidFill>
              </a:rPr>
              <a:t>        </a:t>
            </a: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p:txBody>
      </p:sp>
      <p:pic>
        <p:nvPicPr>
          <p:cNvPr id="30736" name="Picture 16" descr="http://www.luxorcrm.com/images/stories/icons/features/customization.jpg"/>
          <p:cNvPicPr>
            <a:picLocks noChangeAspect="1" noChangeArrowheads="1"/>
          </p:cNvPicPr>
          <p:nvPr/>
        </p:nvPicPr>
        <p:blipFill>
          <a:blip r:embed="rId9" cstate="print"/>
          <a:srcRect/>
          <a:stretch>
            <a:fillRect/>
          </a:stretch>
        </p:blipFill>
        <p:spPr bwMode="auto">
          <a:xfrm>
            <a:off x="309662" y="5479916"/>
            <a:ext cx="685800" cy="685801"/>
          </a:xfrm>
          <a:prstGeom prst="rect">
            <a:avLst/>
          </a:prstGeom>
          <a:noFill/>
        </p:spPr>
      </p:pic>
      <p:sp>
        <p:nvSpPr>
          <p:cNvPr id="2" name="Title 1"/>
          <p:cNvSpPr>
            <a:spLocks noGrp="1"/>
          </p:cNvSpPr>
          <p:nvPr>
            <p:ph type="title"/>
            <p:custDataLst>
              <p:tags r:id="rId2"/>
            </p:custDataLst>
          </p:nvPr>
        </p:nvSpPr>
        <p:spPr>
          <a:xfrm>
            <a:off x="131429" y="119192"/>
            <a:ext cx="11369272" cy="964092"/>
          </a:xfrm>
        </p:spPr>
        <p:txBody>
          <a:bodyPr>
            <a:normAutofit fontScale="90000"/>
          </a:bodyPr>
          <a:lstStyle/>
          <a:p>
            <a:r>
              <a:rPr lang="en-US" dirty="0"/>
              <a:t>Distributed Control and Automation Framework (DCAF) Overview</a:t>
            </a:r>
          </a:p>
        </p:txBody>
      </p:sp>
      <p:sp>
        <p:nvSpPr>
          <p:cNvPr id="3" name="Content Placeholder 2"/>
          <p:cNvSpPr>
            <a:spLocks noGrp="1"/>
          </p:cNvSpPr>
          <p:nvPr>
            <p:ph idx="1"/>
            <p:custDataLst>
              <p:tags r:id="rId3"/>
            </p:custDataLst>
          </p:nvPr>
        </p:nvSpPr>
        <p:spPr>
          <a:xfrm>
            <a:off x="118864" y="1099166"/>
            <a:ext cx="12073135" cy="1850416"/>
          </a:xfrm>
        </p:spPr>
        <p:txBody>
          <a:bodyPr>
            <a:normAutofit fontScale="92500" lnSpcReduction="10000"/>
          </a:bodyPr>
          <a:lstStyle/>
          <a:p>
            <a:pPr>
              <a:buNone/>
            </a:pPr>
            <a:r>
              <a:rPr lang="en-US" dirty="0"/>
              <a:t>An </a:t>
            </a:r>
            <a:r>
              <a:rPr lang="en-US" dirty="0">
                <a:solidFill>
                  <a:schemeClr val="accent5">
                    <a:lumMod val="75000"/>
                  </a:schemeClr>
                </a:solidFill>
              </a:rPr>
              <a:t>open-source</a:t>
            </a:r>
            <a:r>
              <a:rPr lang="en-US" dirty="0"/>
              <a:t> </a:t>
            </a:r>
            <a:r>
              <a:rPr lang="en-US" dirty="0">
                <a:solidFill>
                  <a:schemeClr val="accent5">
                    <a:lumMod val="75000"/>
                  </a:schemeClr>
                </a:solidFill>
              </a:rPr>
              <a:t>LabVIEW framework</a:t>
            </a:r>
            <a:r>
              <a:rPr lang="en-US" dirty="0"/>
              <a:t> for creating </a:t>
            </a:r>
            <a:r>
              <a:rPr lang="en-US" dirty="0">
                <a:solidFill>
                  <a:schemeClr val="accent5">
                    <a:lumMod val="75000"/>
                  </a:schemeClr>
                </a:solidFill>
              </a:rPr>
              <a:t>configurable, latest value, data engines </a:t>
            </a:r>
            <a:r>
              <a:rPr lang="en-US" dirty="0"/>
              <a:t>that can </a:t>
            </a:r>
            <a:r>
              <a:rPr lang="en-US" dirty="0">
                <a:solidFill>
                  <a:schemeClr val="accent5">
                    <a:lumMod val="75000"/>
                  </a:schemeClr>
                </a:solidFill>
              </a:rPr>
              <a:t>acquire</a:t>
            </a:r>
            <a:r>
              <a:rPr lang="en-US" dirty="0"/>
              <a:t> data from multiple input sources, </a:t>
            </a:r>
            <a:r>
              <a:rPr lang="en-US" dirty="0">
                <a:solidFill>
                  <a:schemeClr val="accent5">
                    <a:lumMod val="75000"/>
                  </a:schemeClr>
                </a:solidFill>
              </a:rPr>
              <a:t>process</a:t>
            </a:r>
            <a:r>
              <a:rPr lang="en-US" dirty="0"/>
              <a:t> that data, and then </a:t>
            </a:r>
            <a:r>
              <a:rPr lang="en-US" dirty="0">
                <a:solidFill>
                  <a:schemeClr val="accent5">
                    <a:lumMod val="75000"/>
                  </a:schemeClr>
                </a:solidFill>
              </a:rPr>
              <a:t>route</a:t>
            </a:r>
            <a:r>
              <a:rPr lang="en-US" dirty="0"/>
              <a:t> it back to outputs or to data services</a:t>
            </a:r>
            <a:r>
              <a:rPr lang="en-US"/>
              <a:t>. </a:t>
            </a:r>
            <a:br>
              <a:rPr lang="en-US"/>
            </a:br>
            <a:endParaRPr lang="en-US"/>
          </a:p>
          <a:p>
            <a:pPr>
              <a:buNone/>
            </a:pPr>
            <a:r>
              <a:rPr lang="en-US" dirty="0"/>
              <a:t>Create higher quality control applications, in less time.</a:t>
            </a:r>
          </a:p>
        </p:txBody>
      </p:sp>
      <p:sp>
        <p:nvSpPr>
          <p:cNvPr id="30728" name="AutoShape 8" descr="data:image/jpeg;base64,/9j/4AAQSkZJRgABAQAAAQABAAD/2wCEAAkGBxQPDxQUEBQVFhUUFBUYGBYVFhUVFxcVFBQWFhgXFRYYHSggGBolGxQVIT0jJSkrLi4uGCAzODMsNygtLisBCgoKDg0OGxAQGywkICYsLCwyLCwsLCwsLC8sLCwsLDQsLywsLCwsLywsLCwsLCwsLDcvLywsLCwsLiwsNywsLP/AABEIAMkAyQMBIgACEQEDEQH/xAAcAAACAgMBAQAAAAAAAAAAAAAABwMGBAUIAgH/xABGEAABAwICBgYIAwYFAgcAAAABAAIDBBEFEgYHITFBURMiYXGBkRQyQlJyobHBI2LRM0NTgpKiFRZjssIk8CU1VHODlOH/xAAZAQACAwEAAAAAAAAAAAAAAAAABAECAwX/xAArEQACAgEEAQMDBAMBAAAAAAAAAQIRAwQSITEiMkFRE3HwFEJhsVKRoSP/2gAMAwEAAhEDEQA/AHihCEACEIQAIQvhKAPq+OcALk2A3k7AFU8e03igu2ACV/O/Uae0+13DzVQMlZij7DM8X3DqxN7+H1Kax6WUlulwv5FsmqjF7Y8v+C9YlplTQ3AcZHDhHtH9W5Vqt1gyuv0UbIxzcS8/YLMwvV8BY1Ml/wAkeweLjtPgArRQYDTwfs4mA8yMzvMq+7TY+luZnt1GTt7ULoYtiFT6jpiP9NpaPMD7r1/gGISbXNlPxyfq5NOWVrBdxDRzJA+q18ukFMzfPH4OB+istVL9kF/oh6WP75v/AGL7/JtZvyj+sXXk6MVzPVa/+WQfqr2dLKT+M3yd+ikj0mpXbp2eJt9Vb9Tn94/8ZH6fB7S/6hfl+I0+0+kgDnmePup6TTqpjNn5H23hwyu8xu8kx6euik/ZyMd8LgV8rMPimFpY2P8AiaD81R6mL4yQRZaaS9E2VrDtPoX7JmOiPP12+Y2/JWejrI5m5onteObSD58lWsS0CgkuYXOid/U3+k7fIqp12j1XQO6RlyB+8iJ3fmbvt5hH0sGT0On8MPqZsfrVr5Q2UJeYHp84WbVNzD+IzePibx8FfKOsZMwPicHNPEH/ALsUtlwzxvyQxjzQyLxZOhCFkaghCEACEIQAIQhAAhC1+NYvHRxGSU9gaN7ncAFKTbpENpK2TYliEdNGZJXBrR5k8gOJSyx3SebEH9FC1zWONhG3a5/xkfTcFjSzVOMVQAG7cNuSJhO8n77ymPo7o9FRMszrPPrSHeewch2J5Rhp1cuZf0JOU9Q6jxH+yvaPaBhtn1ZzHhE09UfGePcNneroAyFnssY0djWgfQLS6R6VRUd2jry+4Du+M8PqlrjGOTVbryu2cGDY0dw/VRHFl1D3TdL86JllxYFtirf52X3FtO4YriEGV3O+Vnnx8FU8Q0xqptz+jHKMW+Z2qu3RdPY9Njh7X9xLJqck/evsTTTOebvcXHm4kn5rxdeLoumBc9XX268XRdFhR6BWzodIKiD9nK63JxzDyK1V0XVZJS4aJi3HlMvmF6wSLCpjuPfj3+LT9irlhuKxVLbwvDuY9od43hJG6kp6h0bg5ji1w3EGxCUy6KEvTwxvHrJx9XI08f0Phqrub+FJ7zRsJ/O3j9VRHtqsIn92/HfHIP1+YVh0d07vaOr7hKP+Y+4V0qaeOpiyvDXxvHeDyIP3S31MmDwyK1+dDOzHm8sbpmr0a0njrW29SUDbGTy3lp4hb5KbSbRuTDniWFzjEHXa8etGeAcR5XVv0O0rFWBFLYTAdwkA4jt5hZ5cCr6mPlf0XxZnezJ3/ZakIQlRoEIQgAQhCAMbEK1lPE6SQ2a0XJ+w5kpTVVTPjFYA0Wvsa32Y2X2l335rL08x41lQIIbuZG7KA3b0kpNvG24eKvOiGj7aGCxsZX2Mju3g0dgTsKwQ3P1Pr+BKd557V6V2ZmBYNHRQiOMdrnHe93M/pwVZ0x0y6K8NMQX7nSDaG9jebvovWnulPQAwQH8Rw67h7APAfmPySzur6fT739TIV1Gfb/5wJXPJJJNydpJ2kntXy6jui66RziS6LqO6LosCS6LqO6LosCS6LqO6LosCS6LqO6LosCS6LqO6LosKJLq36vsTqBMIYwXxHa4HdGPeB4d3FV7AcHkrZhHGNm9zzuY3me3sThwbCY6SIRxDYN5O9x5uSerzRjHa+WN6XDJy3dIzJYw9pa4AgixB2gg8ClRpdo67D5RLCXdEXXa4b4n7w0nlyPgrbjWm8dPUtiaM7QbSuB9XsbzI4+Ssc8UdVCWus+ORveC0i4I+qSxynhak1wx3JGGZOKfKNPodpGK6KzrCZgGccx74HI/IqxJMVkEuD14LduU3Y47pIjvB7eB7bFNzCsQZUwsljN2vF+0HiD2g7FGfEo+UemGDI5eMu0ZaEIS4wCrOn2OeiUpDDaSW7WcwLdZ3gD5kKzJM6XVrsRxLo4toDhDHy39Z3de57gt9PBSnz0jDUTcYcds3Wq/As7jUyDqsOWK/F3tO8N3mrlpXjgoaYv2Z3dWMHi7n3DethhlE2nhZEz1WNAHbbie070n9OMb9Lq3ZTeOO7Gcth6zvE/QLWC+vlt9Gcn9DFS7NNNO57i55Jc4kkneSeK8XUWZGZdOzm0S5kZlFmRmRYUS3RdRZkZkWFEuZGZRZkZkWFEuZAN9yysFwqSsmEcIuTvPstbxc48E39HtFoKJoytzScZHAF1+z3R3LDNqI4/ubYtPLJ9hSw4NUvF2U8xHMRv8A0XirwueEAywyMB4uY4Dzsn0vhF96V/XS+Bn9Evk56zLY4DhElbMI4h8TvZY3mf04pkaS6DxVXXhtFLcXIHUcOOZo424hbvAsGjooRHEO1zj6zncytJ61bLj2Ujo3uqXR6wXCI6OERxDYN7jvc7iXFVPTnTHos0FM7r7nvHs82t/N9FHpzpp0eanpXDNufIPZ5tafe7eHelqXKmDA5PfMvnzqK2QJMyv2rbSKzvRZTsNzETwO8s8d4S8zL3FMWODmmxaQQeRG5OZYLJHaxPHNwluQ5tN8B9NpSGj8WPrRnmQNre4jZ32VO1Y44YpjTyGzZblt/ZkG9viL+IV+0ZxYVlLHLszEWeBweNh/XxSx0/ww0Vf0sXVbKelYeDZAQXgeNneJSGHlPDL8Y/m4ayx/EONC1+AYkKulimHttBI5O3OHgbrYJRqnTGk7Vo1OlWJei0U0o3hhDfidsb8yl3qmw3pKl8ztohaAD+eS/wAw0HzW31w1+WGCEH9o9zz8MYFvm8eS22rCh6LDmu4zOdIe49VvyaEzHwwt/Iu/PMl8Gbpzi3otDI4Gz39Rve7ZcdwuUjwVfNb2IXmhhB2MaXkfmebD5A+aX2ZM6WO2F/ItqZbp18E2ZGZRZl8zJmxeibMjMosyMyLCiXMjMosy+ZkWFE2ZGZQ5kZkWFDd1YV9O6n6KMBkw2vBN3P8AzA8R2cFeFzhR1j4ZGyRuLXtNwRwKdGhelrMQjyus2do6zPeHvM7OzgudqcLT3o6GnzJrayzoQhKDQLV6S080tLI2mfkkI2HmOLQeBI2XW0QpTp2Q1ao5ykBa4hwIcCQQd4I337V5zK160cNEFdnbYCZoda/tjqu2cAdh7yVT8y7EJ7opnInDbJolzIzKLMjMr2Vov+qnFslQ+Bx6srczfjbvHi2/krRrNwzp6BzwOvARIO4bHj+kk+ASkwavNPURSj2HtJ7r7flddBSsbLGWna17SPBw/wD1c/UeGRTQ/p/LG4MX+qLFMzZacn1bSN7nbHfO3mmMkhoNMaTFmxu2WklgdfsJaP7mNKdyz1Kqdr3NNO7hT9hN64KvNXNb/DhHm8k/YJsYLTdDTQx+5GweIaLpM6wD0uMvbvu+Flu/ILf3J5IzcQiiMXrkxDae1nS4lOeDXZB/KAPrdV/Mp8Znz1Mzucsh/vKw8yfjxFISly2yXMjMosyMymytEuZGZRZkZkWFEuZGZZsuB1DKVtS6JwhcbB30cRvDTuB7FgQsc9wawFznEAAbSSdwAUKSJcWTQRukeGMBc5xAa0C5JO4AJn4LqwjMINW+QSHbljLQG9ly03K2ugehjaFolmAdUOHeIwfZb28yrJjOKxUcLpZ3ZWt83Hg1o4kpPLqG3UBvFgSVzEdphgX+H1RizZmloe1x2HKSRY9oLT8lqqOsfDI2SJxa9huHDgVmaU487EKp0zhlFg1jfdY25APM3JPitRmTcW9vkKyrd4j30J0vZiEeV1mztHWZ7w95nZ2cFaFzNRVr4JGyROLXsNw4cCnfoPpgzEY8r7NnaOsz3h77Ozs4JLNh28x6HcObdw+y1IQhLDAsNczxmphszWee22z5XS0zK0azcZFTXuaw3ZCOjG6xcNryPHZ/KqlmXUwqoJHNzO5tkuZGZRZkZlpZlRLmXQOhtX02H0zzv6JoPe0ZT9FzzmTw1Vy5sMj/ACvkH9xP3S2q5ihnTcSF3poPRcakcNn4sUw8Q0n5tcnT6a3mEn9cUdsQB96nb/a54+6zf8yu95ZyjvhFmkZbJyRptKz/AOPuv/6qn8rxJ7JC6xz0OMyOOyzoZL9gDTf+1PkFZ5vTH7F8Pql9zmGrNpH3993+4qLMsnH4ujrKhvuzSDwzm3yWBmTqfAm1yTZkZlDmRmU2RRNmV91b6FisPpFSD0LXdVn8Vzef5AfPcqFRwmWWONu+R7GDve4NHzK6bw2ibTwsijFmxtDR4BYZ8jiqRvhxqTtnuamY+MxuaCwtylpGwtta1uSr2jmg9PQzPlZdziTkzbejafZb279u9WdCSUmlSHHFN2zBxnFYqOF007srWjxceDWjiSkLpZpRLiM2d/VY3ZHHwaOZ5uPNWrXHh1V0rZnOL6YABoAsInccw4397wSzzJzBBJbhTPNt7SbMrZonoJPiEZkzCKP2XOBOcjflHLtWRq80HdXOE1QC2nB2DcZSOA/JzPHcE7Yo2saGtAa1osANgACMueuIhiw3zI5+0v0Vlwx7RI4PY8dV7RbaN4IO4rS0Va+CRskTi17DdrhvBVy1saTRVczIYDmbAXZnjcXnYQ3mBz5qg5lrBtx8jKaSl4j/ANBdMmYjHlfZtQ0dZnvD32dnZwWq1jacila6npnAzkWe4bRED/zI8r3SbpKt8Lw+JxY9u5zTYjhsKjklLiS4kkkkk7SSd5KyWCO6/Y1eaW2iQvRmUOZGZMWYUTZkZlDmRmRYUTZk7dUH/lv/AMsn2SMzJ96qYsuFRH3nSO/vI+yw1D8DbTryKTrpP/Ww/wDsH/eVVLPW/wBc898RDb+pTt8Mznn7Bbf/ACw7kohLbBWTKO6bo1Wu2ly1zHfxYPmxxB/3BN7R2s6ejgkHtxMPjlF/ndUXXjh+elhnA/ZSFp+GUAf7mt81sdTuJ9PhgZfrQPdGe49dvyd8lhLnGn8G0eMjXyLTWfSdDis/J+V4/mH6gqq5k0temGWdT1LRsIdE89o6zL/3BKjMmMcrijDJGpMlzIzKLMjMr2Uo3mh8oGI0hdu9Ii8y8AfMhdMLk2Gcsc1zTZzXBwPItIIPmF0/o3jDK6ljnjIs9u0D2XjY5p7jdLZ10xjA+0bNCEJcYIqmnbKxzJGhzXAhzSLgg7wUt4tU0Yrs5felHWEdznJv+zJ9zt38O1M1CtGbj0VlBS7PEcbWNDWgNa0WAGwADgOQSj1l6wc5dS0Turullb7XNjDy5nwW81xYnVwUrW07S2GS4llaes3kz8oPPwSNDlthgvUzHLN+lE2ZGZRZkZkzYvRLmRmUWZGZFhRLmRmUWZGZFhRLmRmUWZGZFhRIXrpjRCiNPh9NGd7YWX+ItBPzJXPOieGmrroId4dIM3wt6zvCwK6Xq52wxPe7Y2Npce5ov9kvnl0hjBHtiF0yk9Mx6Vg2jp4oR3Mytd8y5Pn0QcgkPqzhNbjLZHbetNUu7y4kX/mkCf6pl4pFsSu2anSzCfTaGeHi9hy/GNrfmAlDqWxjoK98D7gVDLWPCWK5A77F48E9Vz5rMwx+GYqJoOqJHCeI8BI1wLx/VY25PUY+U4k5OGpDl03wX06gmhAu/LmZ8bdrfPd4rmQnnsPEHeDyK6o0fxZlbSxTx+rI0G3I+009oNwkdrf0a9CremjbaGpu4W3Nl9tvZe+bxPJWxSrgjLG+SkZkZlFmRmW9mFEuZN7UfRVbRJITlpH7muG18mwZ4+QA2E7j4Ku6tdXzq8ioqgW0wOwbjMRvA4hnbx4J5VM8VJAXPLY4om7Tua1rRwH2WOSf7UbY4e7MtCSs+uST07MyO9IBl6MgCQ7f2mbg78u63amXo/pjR17QYJm5uLH9SQHkWu+ouFi4NGqmmb9C8dK217i3O4Wg0i02o6Bp6aZpfwjZ13k9w3d5sFCVkt0bPHamCKmkdVlohDTnzbQWnhbiTyG1cu4jJG6aQwAtiL3ZGu3hl9gPgt1pvptNisnW6kLT1IhuH5nn2nfIcFWMyZxx2oXyS3MlzIzKLMjMtLM6JcyMyizIzIsKJcyMyizIzIsKJcyMyizLJw2ifUzMhiF3yODWjtPE9g3+CLChp6jMDu+WseNjR0UfebF5HgAPEqza5cZ9Gw0xNPXqXCMfB60h/pFv5grTo5g7KGkigj3RtAJ9529zj2k3KRusXGHYri3RU/WbG7oIhwc/NaR3dm2X5Null5zsYfhCi6ajcIyQzVLhtkcI2H8jNpt3uP8Aamitdo/hTaKkhgZuiY1t+ZA6zj2k3PitiqTludl4qlQKp6y9Gf8AEaFzWC80V5IuZcBtZ/MNnfZWxChOnZLVqhG6ltKvR53UcziGTOvFm9ib2mdmaw2cx2ptaV4BHiNJJBJszC7XcWPHquHilDrj0QNLP6bTgiKV135dhimvcPFtwcdt+BHamBqw00GJ02SU2qYQBIN2cbhI3sNtvI+CvL/JFI8eLOfsWw6SknfDO3LJGbEcOwg8Qd6vOrHV6a9wqKppFM09Vu4zEfMR9vHgmtpXoLS4nLDLOCHRHbl2dIzf0bzyv47+a3lTUQ0cBc8tihibv2Na1rRuH6KXktcELHzyfaqpipIC+Qtjiibcnc1rWjgB9AuedYmnj8UlyRlzKZh6jNxeR7cnbyHDvXjWLp7JisuSMuZSsPUZuLyPbk7eQ4d6pl1aEa5ZE5XwiTMgOUd0XWlmdGV6bJa3SPtyzut5XUOZR3RdFhRJmRmUd0XRYUSZkZlHdF0WFEmZGZR3RdFhRJdGZR3RdFhRJmTv1MaGmBnptQ20kjbRNO9sZ3vtwLvp3qq6qdAHVsjaqqbamabsaf3zhu2e4D5p34zisVDTPmncGRxtufoGtHEnYAFlkn7I1hD3ZWNa2lf+HURbGf8AqJ7sj5tFuvIe4fMhUvUhowXyurZR1Y7siv7Uh2Pf4C47yeSqjfSNJMW4jOf5YKdp8r/VxXRWE4dHSwRwwtysjaGtHYOJ5k779qq/GNe5K8nZloQhZmgIQhAGPiFEyoifFM0PZI0tc07iCuddJcFqdHcQZJA52W94Zd4e32opOZtsI4jaOzpJa7HsFhr6d0FQ0OY4eLTwc08HDmrRlRWUbNZoPphDi1Pnj6sjbCWI+sx33aeB+6w9ZeiL8VpAyKUsfGS5rCSI5DbYJAPkeF0msdwSt0crWyxPOW/4cwHUkb/Dlbuvzb4jscWgWsKDFW5D+FUtHWicfW/NEfab8xxUtVygTvhnOWJ4fLSyuiqGOjkbva76jmO0LFuurNK9EqbFI8tSy7gDkkbskYT7ruXYdiRGmOrGrw8ufG3p4Bt6SMdZo/1Gbx3i47ldTTM3Cik3RdeLourFaJLr5deLougCTMvl14ui6LAkui6jui6LA93X26jutto9o5U4i/JSxOft2u3Mb8TzsH1RZNGsumjq31XPqi2or2lkG9sR2Pl5Fw9lnzKueg2qmChyy1WWecbRcfhMP5Wn1iOZ8grpj+OwYfAZql4YweLnHg1jd7j2BZyn8F4w+TIqaiKkgL3lsUUTdpNmta1oXPem2lc+PVjIaZrjCH2hi3Okd/FkHDZfYfVCj0r0sq9IKpsEDHCIu/Cp273EfvJju2eTU3dXGgMeFRZ5Mr6p7bPkG0MB2mOO/s7tvGyhePLJflwjN1faHswqmy7HTPsZZBxd7rfyjh58VaUIVG7LpUCEIQAIQhAAhCEAYuJ4dFVROinY2SN4sWuFwf0PakRpzquqMPeaigL5IWnMMpPTwkcRba4DmNvYugUKU6IasR2hWuV0QbFiYL27hUMF3gf6rB63e3b2Jy4ZicNXGJKeRkjD7TCCPHl4qoaZar6TEc0jB6POf3kYGVx5yM3O79h7UosR0TxXA5DLEZA0G/TUznOYR/qMt8nNIU0n0Ryux1aS6uaDECXSQiOQ/vIuo4nm4DY7xCWeOakamMk0c0crfdk/Df52LT8lLo7rwlYAK6ESj+JCQx3ixxyk9xCYuCazcNq7BtQI3H2JgYnX5DNsPgSi5IKTOf8AEtCMQpr9LSy2HFozjzbdaKeJ0frtcz4mlv1C7IgqGSC7HNcObSHD5Ikp2O9ZrT3gH6qd5Gw4y6QcwvrHXNhtPIbV2G/B6cm5ghJ7Y2H7KaOhib6sbB3MaPoFO8NhyVQ6P1c5tDTTO7o3AeZFlbMH1QYjUEGRscDTvMrruH8jL/ULo8kNHADyWjxjTKhowenqomkeyHBzvBrbkqN7J2IqOjupmjgs6qc6oeOB6kd/hG0jvKYlNTR08YbG1kcbBsDQGNaB2DYAlVjuvGFt20UD5DwfL+GzvDdrj4gKg1OMYtpBIWNMkjL/ALOEGOBvxncf5iVFN9haXQ0tMtbtNR5o6S1RMNl2n8Jh/M/2j2Nv4JXUGF4lpJVdI9xcL2Mr7tgiHFsbRx7BtPE8VetDtSzI8smJODz/AAIyejHY9+wu7hYd6bVHSMhjbHExrGNFmtYA1oHIAbAi0ugpvs0GhehdPhUVohmlcOvM4DO/s/K3sCsqEKpYEIQgAQhCABCEIAEIQgAQhCABfCF9QgCq4/q8w+uJdLTta92+SL8N5PMlvreN0vsZ1FHaaOqHwTs/5s3f0lOtClNkUjmybVfi9LtiZe3GnnI8h1Sog3SCm2XxEdhc+QfMuXTCFO4KOajpJj42Z67/AOvf59GvhxHSCbZmxDb7rXR/RoXSyEX/AAFHNDNCMbq/2jak34z1Bt45nlbrCNRtU83qZ4Ygd4jDpX+ZDWg+afqEbg2i+wPVBh9NYytdUOH8Y3b/AENsPNXulpWQsDImNY0bA1jQ1oHYBsCmQq2SCEIQAIQhAAhCEACEIQB//9k="/>
          <p:cNvSpPr>
            <a:spLocks noChangeAspect="1" noChangeArrowheads="1"/>
          </p:cNvSpPr>
          <p:nvPr>
            <p:custDataLst>
              <p:tags r:id="rId4"/>
            </p:custDataLst>
          </p:nvPr>
        </p:nvSpPr>
        <p:spPr bwMode="auto">
          <a:xfrm>
            <a:off x="1679575" y="-1150938"/>
            <a:ext cx="2400300" cy="2400301"/>
          </a:xfrm>
          <a:prstGeom prst="rect">
            <a:avLst/>
          </a:prstGeom>
          <a:noFill/>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0730" name="AutoShape 10" descr="data:image/jpeg;base64,/9j/4AAQSkZJRgABAQAAAQABAAD/2wCEAAkGBxQPDxQUEBQVFhUUFBUYGBYVFhUVFxcVFBQWFhgXFRYYHSggGBolGxQVIT0jJSkrLi4uGCAzODMsNygtLisBCgoKDg0OGxAQGywkICYsLCwyLCwsLCwsLC8sLCwsLDQsLywsLCwsLywsLCwsLCwsLDcvLywsLCwsLiwsNywsLP/AABEIAMkAyQMBIgACEQEDEQH/xAAcAAACAgMBAQAAAAAAAAAAAAAABwMGBAUIAgH/xABGEAABAwICBgYIAwYFAgcAAAABAAIDBBEFEgYHITFBURMiYXGBkRQyQlJyobHBI2LRM0NTgpKiFRZjssIk8CU1VHODlOH/xAAZAQACAwEAAAAAAAAAAAAAAAAABAECAwX/xAArEQACAgEEAQMDBAMBAAAAAAAAAQIRAwQSITEiMkFRE3HwFEJhsVKRoSP/2gAMAwEAAhEDEQA/AHihCEACEIQAIQvhKAPq+OcALk2A3k7AFU8e03igu2ACV/O/Uae0+13DzVQMlZij7DM8X3DqxN7+H1Kax6WUlulwv5FsmqjF7Y8v+C9YlplTQ3AcZHDhHtH9W5Vqt1gyuv0UbIxzcS8/YLMwvV8BY1Ml/wAkeweLjtPgArRQYDTwfs4mA8yMzvMq+7TY+luZnt1GTt7ULoYtiFT6jpiP9NpaPMD7r1/gGISbXNlPxyfq5NOWVrBdxDRzJA+q18ukFMzfPH4OB+istVL9kF/oh6WP75v/AGL7/JtZvyj+sXXk6MVzPVa/+WQfqr2dLKT+M3yd+ikj0mpXbp2eJt9Vb9Tn94/8ZH6fB7S/6hfl+I0+0+kgDnmePup6TTqpjNn5H23hwyu8xu8kx6euik/ZyMd8LgV8rMPimFpY2P8AiaD81R6mL4yQRZaaS9E2VrDtPoX7JmOiPP12+Y2/JWejrI5m5onteObSD58lWsS0CgkuYXOid/U3+k7fIqp12j1XQO6RlyB+8iJ3fmbvt5hH0sGT0On8MPqZsfrVr5Q2UJeYHp84WbVNzD+IzePibx8FfKOsZMwPicHNPEH/ALsUtlwzxvyQxjzQyLxZOhCFkaghCEACEIQAIQhAAhC1+NYvHRxGSU9gaN7ncAFKTbpENpK2TYliEdNGZJXBrR5k8gOJSyx3SebEH9FC1zWONhG3a5/xkfTcFjSzVOMVQAG7cNuSJhO8n77ymPo7o9FRMszrPPrSHeewch2J5Rhp1cuZf0JOU9Q6jxH+yvaPaBhtn1ZzHhE09UfGePcNneroAyFnssY0djWgfQLS6R6VRUd2jry+4Du+M8PqlrjGOTVbryu2cGDY0dw/VRHFl1D3TdL86JllxYFtirf52X3FtO4YriEGV3O+Vnnx8FU8Q0xqptz+jHKMW+Z2qu3RdPY9Njh7X9xLJqck/evsTTTOebvcXHm4kn5rxdeLoumBc9XX268XRdFhR6BWzodIKiD9nK63JxzDyK1V0XVZJS4aJi3HlMvmF6wSLCpjuPfj3+LT9irlhuKxVLbwvDuY9od43hJG6kp6h0bg5ji1w3EGxCUy6KEvTwxvHrJx9XI08f0Phqrub+FJ7zRsJ/O3j9VRHtqsIn92/HfHIP1+YVh0d07vaOr7hKP+Y+4V0qaeOpiyvDXxvHeDyIP3S31MmDwyK1+dDOzHm8sbpmr0a0njrW29SUDbGTy3lp4hb5KbSbRuTDniWFzjEHXa8etGeAcR5XVv0O0rFWBFLYTAdwkA4jt5hZ5cCr6mPlf0XxZnezJ3/ZakIQlRoEIQgAQhCAMbEK1lPE6SQ2a0XJ+w5kpTVVTPjFYA0Wvsa32Y2X2l335rL08x41lQIIbuZG7KA3b0kpNvG24eKvOiGj7aGCxsZX2Mju3g0dgTsKwQ3P1Pr+BKd557V6V2ZmBYNHRQiOMdrnHe93M/pwVZ0x0y6K8NMQX7nSDaG9jebvovWnulPQAwQH8Rw67h7APAfmPySzur6fT739TIV1Gfb/5wJXPJJJNydpJ2kntXy6jui66RziS6LqO6LosCS6LqO6LosCS6LqO6LosCS6LqO6LosCS6LqO6LosKJLq36vsTqBMIYwXxHa4HdGPeB4d3FV7AcHkrZhHGNm9zzuY3me3sThwbCY6SIRxDYN5O9x5uSerzRjHa+WN6XDJy3dIzJYw9pa4AgixB2gg8ClRpdo67D5RLCXdEXXa4b4n7w0nlyPgrbjWm8dPUtiaM7QbSuB9XsbzI4+Ssc8UdVCWus+ORveC0i4I+qSxynhak1wx3JGGZOKfKNPodpGK6KzrCZgGccx74HI/IqxJMVkEuD14LduU3Y47pIjvB7eB7bFNzCsQZUwsljN2vF+0HiD2g7FGfEo+UemGDI5eMu0ZaEIS4wCrOn2OeiUpDDaSW7WcwLdZ3gD5kKzJM6XVrsRxLo4toDhDHy39Z3de57gt9PBSnz0jDUTcYcds3Wq/As7jUyDqsOWK/F3tO8N3mrlpXjgoaYv2Z3dWMHi7n3DethhlE2nhZEz1WNAHbbie070n9OMb9Lq3ZTeOO7Gcth6zvE/QLWC+vlt9Gcn9DFS7NNNO57i55Jc4kkneSeK8XUWZGZdOzm0S5kZlFmRmRYUS3RdRZkZkWFEuZGZRZkZkWFEuZAN9yysFwqSsmEcIuTvPstbxc48E39HtFoKJoytzScZHAF1+z3R3LDNqI4/ubYtPLJ9hSw4NUvF2U8xHMRv8A0XirwueEAywyMB4uY4Dzsn0vhF96V/XS+Bn9Evk56zLY4DhElbMI4h8TvZY3mf04pkaS6DxVXXhtFLcXIHUcOOZo424hbvAsGjooRHEO1zj6zncytJ61bLj2Ujo3uqXR6wXCI6OERxDYN7jvc7iXFVPTnTHos0FM7r7nvHs82t/N9FHpzpp0eanpXDNufIPZ5tafe7eHelqXKmDA5PfMvnzqK2QJMyv2rbSKzvRZTsNzETwO8s8d4S8zL3FMWODmmxaQQeRG5OZYLJHaxPHNwluQ5tN8B9NpSGj8WPrRnmQNre4jZ32VO1Y44YpjTyGzZblt/ZkG9viL+IV+0ZxYVlLHLszEWeBweNh/XxSx0/ww0Vf0sXVbKelYeDZAQXgeNneJSGHlPDL8Y/m4ayx/EONC1+AYkKulimHttBI5O3OHgbrYJRqnTGk7Vo1OlWJei0U0o3hhDfidsb8yl3qmw3pKl8ztohaAD+eS/wAw0HzW31w1+WGCEH9o9zz8MYFvm8eS22rCh6LDmu4zOdIe49VvyaEzHwwt/Iu/PMl8Gbpzi3otDI4Gz39Rve7ZcdwuUjwVfNb2IXmhhB2MaXkfmebD5A+aX2ZM6WO2F/ItqZbp18E2ZGZRZl8zJmxeibMjMosyMyLCiXMjMosy+ZkWFE2ZGZQ5kZkWFDd1YV9O6n6KMBkw2vBN3P8AzA8R2cFeFzhR1j4ZGyRuLXtNwRwKdGhelrMQjyus2do6zPeHvM7OzgudqcLT3o6GnzJrayzoQhKDQLV6S080tLI2mfkkI2HmOLQeBI2XW0QpTp2Q1ao5ykBa4hwIcCQQd4I337V5zK160cNEFdnbYCZoda/tjqu2cAdh7yVT8y7EJ7opnInDbJolzIzKLMjMr2Vov+qnFslQ+Bx6srczfjbvHi2/krRrNwzp6BzwOvARIO4bHj+kk+ASkwavNPURSj2HtJ7r7flddBSsbLGWna17SPBw/wD1c/UeGRTQ/p/LG4MX+qLFMzZacn1bSN7nbHfO3mmMkhoNMaTFmxu2WklgdfsJaP7mNKdyz1Kqdr3NNO7hT9hN64KvNXNb/DhHm8k/YJsYLTdDTQx+5GweIaLpM6wD0uMvbvu+Flu/ILf3J5IzcQiiMXrkxDae1nS4lOeDXZB/KAPrdV/Mp8Znz1Mzucsh/vKw8yfjxFISly2yXMjMosyMymytEuZGZRZkZkWFEuZGZZsuB1DKVtS6JwhcbB30cRvDTuB7FgQsc9wawFznEAAbSSdwAUKSJcWTQRukeGMBc5xAa0C5JO4AJn4LqwjMINW+QSHbljLQG9ly03K2ugehjaFolmAdUOHeIwfZb28yrJjOKxUcLpZ3ZWt83Hg1o4kpPLqG3UBvFgSVzEdphgX+H1RizZmloe1x2HKSRY9oLT8lqqOsfDI2SJxa9huHDgVmaU487EKp0zhlFg1jfdY25APM3JPitRmTcW9vkKyrd4j30J0vZiEeV1mztHWZ7w95nZ2cFaFzNRVr4JGyROLXsNw4cCnfoPpgzEY8r7NnaOsz3h77Ozs4JLNh28x6HcObdw+y1IQhLDAsNczxmphszWee22z5XS0zK0azcZFTXuaw3ZCOjG6xcNryPHZ/KqlmXUwqoJHNzO5tkuZGZRZkZlpZlRLmXQOhtX02H0zzv6JoPe0ZT9FzzmTw1Vy5sMj/ACvkH9xP3S2q5ihnTcSF3poPRcakcNn4sUw8Q0n5tcnT6a3mEn9cUdsQB96nb/a54+6zf8yu95ZyjvhFmkZbJyRptKz/AOPuv/6qn8rxJ7JC6xz0OMyOOyzoZL9gDTf+1PkFZ5vTH7F8Pql9zmGrNpH3993+4qLMsnH4ujrKhvuzSDwzm3yWBmTqfAm1yTZkZlDmRmU2RRNmV91b6FisPpFSD0LXdVn8Vzef5AfPcqFRwmWWONu+R7GDve4NHzK6bw2ibTwsijFmxtDR4BYZ8jiqRvhxqTtnuamY+MxuaCwtylpGwtta1uSr2jmg9PQzPlZdziTkzbejafZb279u9WdCSUmlSHHFN2zBxnFYqOF007srWjxceDWjiSkLpZpRLiM2d/VY3ZHHwaOZ5uPNWrXHh1V0rZnOL6YABoAsInccw4397wSzzJzBBJbhTPNt7SbMrZonoJPiEZkzCKP2XOBOcjflHLtWRq80HdXOE1QC2nB2DcZSOA/JzPHcE7Yo2saGtAa1osANgACMueuIhiw3zI5+0v0Vlwx7RI4PY8dV7RbaN4IO4rS0Va+CRskTi17DdrhvBVy1saTRVczIYDmbAXZnjcXnYQ3mBz5qg5lrBtx8jKaSl4j/ANBdMmYjHlfZtQ0dZnvD32dnZwWq1jacila6npnAzkWe4bRED/zI8r3SbpKt8Lw+JxY9u5zTYjhsKjklLiS4kkkkk7SSd5KyWCO6/Y1eaW2iQvRmUOZGZMWYUTZkZlDmRmRYUTZk7dUH/lv/AMsn2SMzJ96qYsuFRH3nSO/vI+yw1D8DbTryKTrpP/Ww/wDsH/eVVLPW/wBc898RDb+pTt8Mznn7Bbf/ACw7kohLbBWTKO6bo1Wu2ly1zHfxYPmxxB/3BN7R2s6ejgkHtxMPjlF/ndUXXjh+elhnA/ZSFp+GUAf7mt81sdTuJ9PhgZfrQPdGe49dvyd8lhLnGn8G0eMjXyLTWfSdDis/J+V4/mH6gqq5k0temGWdT1LRsIdE89o6zL/3BKjMmMcrijDJGpMlzIzKLMjMr2Uo3mh8oGI0hdu9Ii8y8AfMhdMLk2Gcsc1zTZzXBwPItIIPmF0/o3jDK6ljnjIs9u0D2XjY5p7jdLZ10xjA+0bNCEJcYIqmnbKxzJGhzXAhzSLgg7wUt4tU0Yrs5felHWEdznJv+zJ9zt38O1M1CtGbj0VlBS7PEcbWNDWgNa0WAGwADgOQSj1l6wc5dS0Turullb7XNjDy5nwW81xYnVwUrW07S2GS4llaes3kz8oPPwSNDlthgvUzHLN+lE2ZGZRZkZkzYvRLmRmUWZGZFhRLmRmUWZGZFhRLmRmUWZGZFhRIXrpjRCiNPh9NGd7YWX+ItBPzJXPOieGmrroId4dIM3wt6zvCwK6Xq52wxPe7Y2Npce5ov9kvnl0hjBHtiF0yk9Mx6Vg2jp4oR3Mytd8y5Pn0QcgkPqzhNbjLZHbetNUu7y4kX/mkCf6pl4pFsSu2anSzCfTaGeHi9hy/GNrfmAlDqWxjoK98D7gVDLWPCWK5A77F48E9Vz5rMwx+GYqJoOqJHCeI8BI1wLx/VY25PUY+U4k5OGpDl03wX06gmhAu/LmZ8bdrfPd4rmQnnsPEHeDyK6o0fxZlbSxTx+rI0G3I+009oNwkdrf0a9CremjbaGpu4W3Nl9tvZe+bxPJWxSrgjLG+SkZkZlFmRmW9mFEuZN7UfRVbRJITlpH7muG18mwZ4+QA2E7j4Ku6tdXzq8ioqgW0wOwbjMRvA4hnbx4J5VM8VJAXPLY4om7Tua1rRwH2WOSf7UbY4e7MtCSs+uST07MyO9IBl6MgCQ7f2mbg78u63amXo/pjR17QYJm5uLH9SQHkWu+ouFi4NGqmmb9C8dK217i3O4Wg0i02o6Bp6aZpfwjZ13k9w3d5sFCVkt0bPHamCKmkdVlohDTnzbQWnhbiTyG1cu4jJG6aQwAtiL3ZGu3hl9gPgt1pvptNisnW6kLT1IhuH5nn2nfIcFWMyZxx2oXyS3MlzIzKLMjMtLM6JcyMyizIzIsKJcyMyizIzIsKJcyMyizLJw2ifUzMhiF3yODWjtPE9g3+CLChp6jMDu+WseNjR0UfebF5HgAPEqza5cZ9Gw0xNPXqXCMfB60h/pFv5grTo5g7KGkigj3RtAJ9529zj2k3KRusXGHYri3RU/WbG7oIhwc/NaR3dm2X5Null5zsYfhCi6ajcIyQzVLhtkcI2H8jNpt3uP8Aamitdo/hTaKkhgZuiY1t+ZA6zj2k3PitiqTludl4qlQKp6y9Gf8AEaFzWC80V5IuZcBtZ/MNnfZWxChOnZLVqhG6ltKvR53UcziGTOvFm9ib2mdmaw2cx2ptaV4BHiNJJBJszC7XcWPHquHilDrj0QNLP6bTgiKV135dhimvcPFtwcdt+BHamBqw00GJ02SU2qYQBIN2cbhI3sNtvI+CvL/JFI8eLOfsWw6SknfDO3LJGbEcOwg8Qd6vOrHV6a9wqKppFM09Vu4zEfMR9vHgmtpXoLS4nLDLOCHRHbl2dIzf0bzyv47+a3lTUQ0cBc8tihibv2Na1rRuH6KXktcELHzyfaqpipIC+Qtjiibcnc1rWjgB9AuedYmnj8UlyRlzKZh6jNxeR7cnbyHDvXjWLp7JisuSMuZSsPUZuLyPbk7eQ4d6pl1aEa5ZE5XwiTMgOUd0XWlmdGV6bJa3SPtyzut5XUOZR3RdFhRJmRmUd0XRYUSZkZlHdF0WFEmZGZR3RdFhRJdGZR3RdFhRJmTv1MaGmBnptQ20kjbRNO9sZ3vtwLvp3qq6qdAHVsjaqqbamabsaf3zhu2e4D5p34zisVDTPmncGRxtufoGtHEnYAFlkn7I1hD3ZWNa2lf+HURbGf8AqJ7sj5tFuvIe4fMhUvUhowXyurZR1Y7siv7Uh2Pf4C47yeSqjfSNJMW4jOf5YKdp8r/VxXRWE4dHSwRwwtysjaGtHYOJ5k779qq/GNe5K8nZloQhZmgIQhAGPiFEyoifFM0PZI0tc07iCuddJcFqdHcQZJA52W94Zd4e32opOZtsI4jaOzpJa7HsFhr6d0FQ0OY4eLTwc08HDmrRlRWUbNZoPphDi1Pnj6sjbCWI+sx33aeB+6w9ZeiL8VpAyKUsfGS5rCSI5DbYJAPkeF0msdwSt0crWyxPOW/4cwHUkb/Dlbuvzb4jscWgWsKDFW5D+FUtHWicfW/NEfab8xxUtVygTvhnOWJ4fLSyuiqGOjkbva76jmO0LFuurNK9EqbFI8tSy7gDkkbskYT7ruXYdiRGmOrGrw8ufG3p4Bt6SMdZo/1Gbx3i47ldTTM3Cik3RdeLourFaJLr5deLougCTMvl14ui6LAkui6jui6LA93X26jutto9o5U4i/JSxOft2u3Mb8TzsH1RZNGsumjq31XPqi2or2lkG9sR2Pl5Fw9lnzKueg2qmChyy1WWecbRcfhMP5Wn1iOZ8grpj+OwYfAZql4YweLnHg1jd7j2BZyn8F4w+TIqaiKkgL3lsUUTdpNmta1oXPem2lc+PVjIaZrjCH2hi3Okd/FkHDZfYfVCj0r0sq9IKpsEDHCIu/Cp273EfvJju2eTU3dXGgMeFRZ5Mr6p7bPkG0MB2mOO/s7tvGyhePLJflwjN1faHswqmy7HTPsZZBxd7rfyjh58VaUIVG7LpUCEIQAIQhAAhCEAYuJ4dFVROinY2SN4sWuFwf0PakRpzquqMPeaigL5IWnMMpPTwkcRba4DmNvYugUKU6IasR2hWuV0QbFiYL27hUMF3gf6rB63e3b2Jy4ZicNXGJKeRkjD7TCCPHl4qoaZar6TEc0jB6POf3kYGVx5yM3O79h7UosR0TxXA5DLEZA0G/TUznOYR/qMt8nNIU0n0Ryux1aS6uaDECXSQiOQ/vIuo4nm4DY7xCWeOakamMk0c0crfdk/Df52LT8lLo7rwlYAK6ESj+JCQx3ixxyk9xCYuCazcNq7BtQI3H2JgYnX5DNsPgSi5IKTOf8AEtCMQpr9LSy2HFozjzbdaKeJ0frtcz4mlv1C7IgqGSC7HNcObSHD5Ikp2O9ZrT3gH6qd5Gw4y6QcwvrHXNhtPIbV2G/B6cm5ghJ7Y2H7KaOhib6sbB3MaPoFO8NhyVQ6P1c5tDTTO7o3AeZFlbMH1QYjUEGRscDTvMrruH8jL/ULo8kNHADyWjxjTKhowenqomkeyHBzvBrbkqN7J2IqOjupmjgs6qc6oeOB6kd/hG0jvKYlNTR08YbG1kcbBsDQGNaB2DYAlVjuvGFt20UD5DwfL+GzvDdrj4gKg1OMYtpBIWNMkjL/ALOEGOBvxncf5iVFN9haXQ0tMtbtNR5o6S1RMNl2n8Jh/M/2j2Nv4JXUGF4lpJVdI9xcL2Mr7tgiHFsbRx7BtPE8VetDtSzI8smJODz/AAIyejHY9+wu7hYd6bVHSMhjbHExrGNFmtYA1oHIAbAi0ugpvs0GhehdPhUVohmlcOvM4DO/s/K3sCsqEKpYEIQgAQhCABCEIAEIQgAQhCABfCF9QgCq4/q8w+uJdLTta92+SL8N5PMlvreN0vsZ1FHaaOqHwTs/5s3f0lOtClNkUjmybVfi9LtiZe3GnnI8h1Sog3SCm2XxEdhc+QfMuXTCFO4KOajpJj42Z67/AOvf59GvhxHSCbZmxDb7rXR/RoXSyEX/AAFHNDNCMbq/2jak34z1Bt45nlbrCNRtU83qZ4Ygd4jDpX+ZDWg+afqEbg2i+wPVBh9NYytdUOH8Y3b/AENsPNXulpWQsDImNY0bA1jQ1oHYBsCmQq2SCEIQAIQhAAhCEACEIQB//9k="/>
          <p:cNvSpPr>
            <a:spLocks noChangeAspect="1" noChangeArrowheads="1"/>
          </p:cNvSpPr>
          <p:nvPr>
            <p:custDataLst>
              <p:tags r:id="rId5"/>
            </p:custDataLst>
          </p:nvPr>
        </p:nvSpPr>
        <p:spPr bwMode="auto">
          <a:xfrm>
            <a:off x="1679575" y="-1150938"/>
            <a:ext cx="2400300" cy="2400301"/>
          </a:xfrm>
          <a:prstGeom prst="rect">
            <a:avLst/>
          </a:prstGeom>
          <a:noFill/>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pic>
        <p:nvPicPr>
          <p:cNvPr id="30732" name="Picture 12" descr="http://analyticsnerd.net/wp-content/uploads/2014/02/WordPress-Plugin-List.jpg"/>
          <p:cNvPicPr>
            <a:picLocks noChangeAspect="1" noChangeArrowheads="1"/>
          </p:cNvPicPr>
          <p:nvPr/>
        </p:nvPicPr>
        <p:blipFill>
          <a:blip r:embed="rId10" cstate="print"/>
          <a:srcRect/>
          <a:stretch>
            <a:fillRect/>
          </a:stretch>
        </p:blipFill>
        <p:spPr bwMode="auto">
          <a:xfrm>
            <a:off x="347762" y="3039341"/>
            <a:ext cx="609600" cy="609600"/>
          </a:xfrm>
          <a:prstGeom prst="rect">
            <a:avLst/>
          </a:prstGeom>
          <a:noFill/>
        </p:spPr>
      </p:pic>
      <p:pic>
        <p:nvPicPr>
          <p:cNvPr id="30734" name="Picture 14" descr="http://s3.amazonaws.com/stage.assets.maker.good.is/attachments/project_photos/images/9957/display/reuse_symbol.jpg?1344620110"/>
          <p:cNvPicPr>
            <a:picLocks noChangeAspect="1" noChangeArrowheads="1"/>
          </p:cNvPicPr>
          <p:nvPr/>
        </p:nvPicPr>
        <p:blipFill>
          <a:blip r:embed="rId11" cstate="print"/>
          <a:srcRect/>
          <a:stretch>
            <a:fillRect/>
          </a:stretch>
        </p:blipFill>
        <p:spPr bwMode="auto">
          <a:xfrm rot="155828">
            <a:off x="130633" y="4682577"/>
            <a:ext cx="1043859" cy="632920"/>
          </a:xfrm>
          <a:prstGeom prst="rect">
            <a:avLst/>
          </a:prstGeom>
          <a:noFill/>
        </p:spPr>
      </p:pic>
      <p:pic>
        <p:nvPicPr>
          <p:cNvPr id="30738" name="Picture 18" descr="http://arcale.net/uploads/thumbnails/uploads/assets/logos/LabVIEW_RT_200x300.jpg"/>
          <p:cNvPicPr>
            <a:picLocks noChangeAspect="1" noChangeArrowheads="1"/>
          </p:cNvPicPr>
          <p:nvPr/>
        </p:nvPicPr>
        <p:blipFill>
          <a:blip r:embed="rId12" cstate="print"/>
          <a:srcRect/>
          <a:stretch>
            <a:fillRect/>
          </a:stretch>
        </p:blipFill>
        <p:spPr bwMode="auto">
          <a:xfrm>
            <a:off x="5255443" y="5657655"/>
            <a:ext cx="885825" cy="698909"/>
          </a:xfrm>
          <a:prstGeom prst="rect">
            <a:avLst/>
          </a:prstGeom>
          <a:noFill/>
        </p:spPr>
      </p:pic>
      <p:sp>
        <p:nvSpPr>
          <p:cNvPr id="11" name="Content Placeholder 7"/>
          <p:cNvSpPr txBox="1">
            <a:spLocks/>
          </p:cNvSpPr>
          <p:nvPr>
            <p:custDataLst>
              <p:tags r:id="rId6"/>
            </p:custDataLst>
          </p:nvPr>
        </p:nvSpPr>
        <p:spPr>
          <a:xfrm>
            <a:off x="5788842" y="2505173"/>
            <a:ext cx="4191000" cy="3962400"/>
          </a:xfrm>
          <a:prstGeom prst="rect">
            <a:avLst/>
          </a:prstGeom>
        </p:spPr>
        <p:txBody>
          <a:bodyPr vert="horz" lIns="91435" tIns="45717" rIns="91435" bIns="45717" rtlCol="0">
            <a:normAutofit/>
          </a:bodyPr>
          <a:lstStyle/>
          <a:p>
            <a:pPr defTabSz="457174">
              <a:spcBef>
                <a:spcPts val="573"/>
              </a:spcBef>
              <a:buClr>
                <a:prstClr val="white">
                  <a:lumMod val="50000"/>
                </a:prstClr>
              </a:buClr>
              <a:buSzPct val="70000"/>
              <a:defRPr/>
            </a:pPr>
            <a:endParaRPr lang="en-US" b="1" dirty="0">
              <a:solidFill>
                <a:srgbClr val="0A60A3"/>
              </a:solidFill>
              <a:cs typeface="Univers Com 45 Light"/>
            </a:endParaRPr>
          </a:p>
          <a:p>
            <a:endParaRPr lang="en-US" b="1" dirty="0">
              <a:solidFill>
                <a:prstClr val="black"/>
              </a:solidFill>
            </a:endParaRPr>
          </a:p>
          <a:p>
            <a:r>
              <a:rPr lang="en-US" b="1" dirty="0">
                <a:solidFill>
                  <a:prstClr val="black"/>
                </a:solidFill>
              </a:rPr>
              <a:t>     Single point I/O, processing, and  </a:t>
            </a:r>
          </a:p>
          <a:p>
            <a:r>
              <a:rPr lang="en-US" b="1" dirty="0">
                <a:solidFill>
                  <a:prstClr val="black"/>
                </a:solidFill>
              </a:rPr>
              <a:t>          data services  </a:t>
            </a:r>
          </a:p>
          <a:p>
            <a:endParaRPr lang="en-US" b="1" dirty="0">
              <a:solidFill>
                <a:prstClr val="black"/>
              </a:solidFill>
            </a:endParaRPr>
          </a:p>
          <a:p>
            <a:endParaRPr lang="en-US" b="1" dirty="0">
              <a:solidFill>
                <a:prstClr val="black"/>
              </a:solidFill>
            </a:endParaRPr>
          </a:p>
          <a:p>
            <a:r>
              <a:rPr lang="en-US" b="1" dirty="0">
                <a:solidFill>
                  <a:prstClr val="black"/>
                </a:solidFill>
              </a:rPr>
              <a:t>     Rules for correct-by-construction  </a:t>
            </a:r>
          </a:p>
          <a:p>
            <a:r>
              <a:rPr lang="en-US" b="1" dirty="0">
                <a:solidFill>
                  <a:prstClr val="black"/>
                </a:solidFill>
              </a:rPr>
              <a:t>          software</a:t>
            </a:r>
          </a:p>
          <a:p>
            <a:endParaRPr lang="en-US" b="1" dirty="0">
              <a:solidFill>
                <a:prstClr val="black"/>
              </a:solidFill>
            </a:endParaRPr>
          </a:p>
          <a:p>
            <a:endParaRPr lang="en-US" sz="400" b="1" dirty="0">
              <a:solidFill>
                <a:prstClr val="black"/>
              </a:solidFill>
            </a:endParaRPr>
          </a:p>
          <a:p>
            <a:r>
              <a:rPr lang="en-US" b="1" dirty="0">
                <a:solidFill>
                  <a:prstClr val="black"/>
                </a:solidFill>
              </a:rPr>
              <a:t>     Configure timing and error handling</a:t>
            </a:r>
          </a:p>
          <a:p>
            <a:endParaRPr lang="en-US" b="1" dirty="0">
              <a:solidFill>
                <a:prstClr val="black"/>
              </a:solidFill>
            </a:endParaRPr>
          </a:p>
          <a:p>
            <a:endParaRPr lang="en-US" sz="1400" b="1" dirty="0">
              <a:solidFill>
                <a:prstClr val="black"/>
              </a:solidFill>
            </a:endParaRPr>
          </a:p>
          <a:p>
            <a:r>
              <a:rPr lang="en-US" b="1" dirty="0">
                <a:solidFill>
                  <a:prstClr val="black"/>
                </a:solidFill>
              </a:rPr>
              <a:t>      Optimized for real-time execution</a:t>
            </a:r>
            <a:endParaRPr lang="en-US" sz="1400" b="1" dirty="0">
              <a:solidFill>
                <a:prstClr val="black"/>
              </a:solidFill>
              <a:cs typeface="Univers Com 45 Light"/>
            </a:endParaRPr>
          </a:p>
          <a:p>
            <a:pPr marL="173038" indent="-173038" defTabSz="457174">
              <a:spcBef>
                <a:spcPts val="573"/>
              </a:spcBef>
              <a:buClr>
                <a:prstClr val="white">
                  <a:lumMod val="50000"/>
                </a:prstClr>
              </a:buClr>
              <a:buSzPct val="70000"/>
              <a:buFont typeface="Arial" pitchFamily="34" charset="0"/>
              <a:buChar char="•"/>
              <a:defRPr/>
            </a:pPr>
            <a:endParaRPr lang="en-US" sz="1400" b="1" dirty="0">
              <a:solidFill>
                <a:prstClr val="black"/>
              </a:solidFill>
              <a:cs typeface="Univers Com 45 Light"/>
            </a:endParaRPr>
          </a:p>
          <a:p>
            <a:pPr marL="173038" indent="-173038" defTabSz="457174">
              <a:spcBef>
                <a:spcPts val="573"/>
              </a:spcBef>
              <a:buClr>
                <a:prstClr val="white">
                  <a:lumMod val="50000"/>
                </a:prstClr>
              </a:buClr>
              <a:buSzPct val="70000"/>
              <a:buFont typeface="Arial" pitchFamily="34" charset="0"/>
              <a:buChar char="•"/>
              <a:defRPr/>
            </a:pPr>
            <a:endParaRPr lang="en-US" sz="1400" b="1" dirty="0">
              <a:solidFill>
                <a:prstClr val="black"/>
              </a:solidFill>
              <a:cs typeface="Univers Com 45 Light"/>
            </a:endParaRPr>
          </a:p>
          <a:p>
            <a:pPr marL="173038" indent="-173038" defTabSz="457174">
              <a:spcBef>
                <a:spcPts val="573"/>
              </a:spcBef>
              <a:buClr>
                <a:prstClr val="white">
                  <a:lumMod val="50000"/>
                </a:prstClr>
              </a:buClr>
              <a:buSzPct val="70000"/>
              <a:buFont typeface="Arial" pitchFamily="34" charset="0"/>
              <a:buChar char="•"/>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p:txBody>
      </p:sp>
      <p:pic>
        <p:nvPicPr>
          <p:cNvPr id="1026" name="Picture 2"/>
          <p:cNvPicPr>
            <a:picLocks noChangeAspect="1" noChangeArrowheads="1"/>
          </p:cNvPicPr>
          <p:nvPr/>
        </p:nvPicPr>
        <p:blipFill>
          <a:blip r:embed="rId13" cstate="print"/>
          <a:srcRect/>
          <a:stretch>
            <a:fillRect/>
          </a:stretch>
        </p:blipFill>
        <p:spPr bwMode="auto">
          <a:xfrm>
            <a:off x="5380639" y="3066854"/>
            <a:ext cx="635433" cy="647700"/>
          </a:xfrm>
          <a:prstGeom prst="rect">
            <a:avLst/>
          </a:prstGeom>
          <a:noFill/>
          <a:ln w="9525">
            <a:noFill/>
            <a:miter lim="800000"/>
            <a:headEnd/>
            <a:tailEnd/>
          </a:ln>
        </p:spPr>
      </p:pic>
      <p:pic>
        <p:nvPicPr>
          <p:cNvPr id="1028" name="Picture 4" descr="http://www.artofpracticemanagement-store.com/image/cache/data/template-icon-prod-400x400.png"/>
          <p:cNvPicPr>
            <a:picLocks noChangeAspect="1" noChangeArrowheads="1"/>
          </p:cNvPicPr>
          <p:nvPr/>
        </p:nvPicPr>
        <p:blipFill>
          <a:blip r:embed="rId14" cstate="print"/>
          <a:srcRect/>
          <a:stretch>
            <a:fillRect/>
          </a:stretch>
        </p:blipFill>
        <p:spPr bwMode="auto">
          <a:xfrm>
            <a:off x="157262" y="3714554"/>
            <a:ext cx="990600" cy="990600"/>
          </a:xfrm>
          <a:prstGeom prst="rect">
            <a:avLst/>
          </a:prstGeom>
          <a:noFill/>
        </p:spPr>
      </p:pic>
      <p:pic>
        <p:nvPicPr>
          <p:cNvPr id="1029" name="Picture 5"/>
          <p:cNvPicPr>
            <a:picLocks noChangeAspect="1" noChangeArrowheads="1"/>
          </p:cNvPicPr>
          <p:nvPr/>
        </p:nvPicPr>
        <p:blipFill>
          <a:blip r:embed="rId15" cstate="print"/>
          <a:srcRect/>
          <a:stretch>
            <a:fillRect/>
          </a:stretch>
        </p:blipFill>
        <p:spPr bwMode="auto">
          <a:xfrm>
            <a:off x="5355454" y="4895654"/>
            <a:ext cx="685800" cy="685800"/>
          </a:xfrm>
          <a:prstGeom prst="rect">
            <a:avLst/>
          </a:prstGeom>
          <a:noFill/>
          <a:ln w="9525">
            <a:noFill/>
            <a:miter lim="800000"/>
            <a:headEnd/>
            <a:tailEnd/>
          </a:ln>
        </p:spPr>
      </p:pic>
      <p:pic>
        <p:nvPicPr>
          <p:cNvPr id="4" name="Picture 2" descr="http://theinterviewguys.com/wp-content/uploads/2015/02/check-mark-11-512.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292967" y="3962685"/>
            <a:ext cx="801166" cy="801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8443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should use the framework?</a:t>
            </a:r>
          </a:p>
        </p:txBody>
      </p:sp>
      <p:sp>
        <p:nvSpPr>
          <p:cNvPr id="3" name="Content Placeholder 2"/>
          <p:cNvSpPr>
            <a:spLocks noGrp="1"/>
          </p:cNvSpPr>
          <p:nvPr>
            <p:ph idx="1"/>
          </p:nvPr>
        </p:nvSpPr>
        <p:spPr/>
        <p:txBody>
          <a:bodyPr>
            <a:normAutofit fontScale="92500" lnSpcReduction="20000"/>
          </a:bodyPr>
          <a:lstStyle/>
          <a:p>
            <a:r>
              <a:rPr lang="en-US" dirty="0"/>
              <a:t>New developers in LabVIEW:</a:t>
            </a:r>
          </a:p>
          <a:p>
            <a:pPr lvl="1"/>
            <a:r>
              <a:rPr lang="en-US" dirty="0"/>
              <a:t>Allows them to work on what the application has to do, rather than how they have to do it.</a:t>
            </a:r>
          </a:p>
          <a:p>
            <a:pPr lvl="1"/>
            <a:r>
              <a:rPr lang="en-US" dirty="0"/>
              <a:t>Abstracts Real Time concepts for the user</a:t>
            </a:r>
          </a:p>
          <a:p>
            <a:pPr lvl="1"/>
            <a:r>
              <a:rPr lang="en-US" dirty="0"/>
              <a:t>Provides a configurable I/O Abstraction layer</a:t>
            </a:r>
          </a:p>
          <a:p>
            <a:pPr lvl="1"/>
            <a:r>
              <a:rPr lang="en-US" dirty="0"/>
              <a:t>Forces good programing practices</a:t>
            </a:r>
          </a:p>
          <a:p>
            <a:endParaRPr lang="en-US" dirty="0"/>
          </a:p>
          <a:p>
            <a:r>
              <a:rPr lang="en-US" dirty="0"/>
              <a:t>Advanced developers:</a:t>
            </a:r>
          </a:p>
          <a:p>
            <a:pPr lvl="1"/>
            <a:r>
              <a:rPr lang="en-US" dirty="0"/>
              <a:t>Efficient data mapping engine</a:t>
            </a:r>
          </a:p>
          <a:p>
            <a:pPr lvl="1"/>
            <a:r>
              <a:rPr lang="en-US" dirty="0"/>
              <a:t>Extensible configuration interface</a:t>
            </a:r>
          </a:p>
          <a:p>
            <a:pPr lvl="1"/>
            <a:r>
              <a:rPr lang="en-US" dirty="0"/>
              <a:t>Excellent code reuse between projects</a:t>
            </a:r>
          </a:p>
          <a:p>
            <a:pPr lvl="1"/>
            <a:r>
              <a:rPr lang="en-US" dirty="0"/>
              <a:t>Know LabVIEW but doesn’t want to write too much architecture</a:t>
            </a:r>
          </a:p>
          <a:p>
            <a:pPr lvl="1"/>
            <a:r>
              <a:rPr lang="en-US" dirty="0"/>
              <a:t>Open source and distributed in components that are useful individually</a:t>
            </a:r>
          </a:p>
        </p:txBody>
      </p:sp>
    </p:spTree>
    <p:extLst>
      <p:ext uri="{BB962C8B-B14F-4D97-AF65-F5344CB8AC3E}">
        <p14:creationId xmlns:p14="http://schemas.microsoft.com/office/powerpoint/2010/main" val="2407094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4749" y="41902"/>
            <a:ext cx="9086009" cy="964092"/>
          </a:xfrm>
          <a:effectLst/>
        </p:spPr>
        <p:txBody>
          <a:bodyPr>
            <a:normAutofit/>
          </a:bodyPr>
          <a:lstStyle/>
          <a:p>
            <a:r>
              <a:rPr lang="en-US" dirty="0"/>
              <a:t>Who is DCAF for?</a:t>
            </a:r>
          </a:p>
        </p:txBody>
      </p:sp>
      <p:graphicFrame>
        <p:nvGraphicFramePr>
          <p:cNvPr id="17" name="Diagram 16"/>
          <p:cNvGraphicFramePr/>
          <p:nvPr>
            <p:extLst>
              <p:ext uri="{D42A27DB-BD31-4B8C-83A1-F6EECF244321}">
                <p14:modId xmlns:p14="http://schemas.microsoft.com/office/powerpoint/2010/main" val="4227079446"/>
              </p:ext>
            </p:extLst>
          </p:nvPr>
        </p:nvGraphicFramePr>
        <p:xfrm>
          <a:off x="0" y="1469506"/>
          <a:ext cx="6363853" cy="433262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8" name="TextBox 17"/>
          <p:cNvSpPr txBox="1"/>
          <p:nvPr/>
        </p:nvSpPr>
        <p:spPr>
          <a:xfrm>
            <a:off x="6529259" y="587164"/>
            <a:ext cx="5060715" cy="5678478"/>
          </a:xfrm>
          <a:prstGeom prst="rect">
            <a:avLst/>
          </a:prstGeom>
          <a:noFill/>
        </p:spPr>
        <p:txBody>
          <a:bodyPr wrap="square" rtlCol="0">
            <a:spAutoFit/>
          </a:bodyPr>
          <a:lstStyle/>
          <a:p>
            <a:pPr>
              <a:spcAft>
                <a:spcPts val="600"/>
              </a:spcAft>
            </a:pPr>
            <a:r>
              <a:rPr lang="en-US" b="1" dirty="0"/>
              <a:t>Application Type: </a:t>
            </a:r>
            <a:r>
              <a:rPr lang="en-US" b="1" dirty="0">
                <a:solidFill>
                  <a:schemeClr val="accent1"/>
                </a:solidFill>
              </a:rPr>
              <a:t>Control and Automation</a:t>
            </a:r>
          </a:p>
          <a:p>
            <a:pPr marL="285744" indent="-285744">
              <a:spcAft>
                <a:spcPts val="600"/>
              </a:spcAft>
              <a:buFont typeface="Arial" panose="020B0604020202020204" pitchFamily="34" charset="0"/>
              <a:buChar char="•"/>
            </a:pPr>
            <a:r>
              <a:rPr lang="en-US" dirty="0"/>
              <a:t>Single-point I/O, processing, and services</a:t>
            </a:r>
          </a:p>
          <a:p>
            <a:pPr marL="285744" indent="-285744">
              <a:spcAft>
                <a:spcPts val="600"/>
              </a:spcAft>
              <a:buFont typeface="Arial" panose="020B0604020202020204" pitchFamily="34" charset="0"/>
              <a:buChar char="•"/>
            </a:pPr>
            <a:r>
              <a:rPr lang="en-US" dirty="0"/>
              <a:t>Outputs provided in real-time</a:t>
            </a:r>
          </a:p>
          <a:p>
            <a:pPr marL="285744" indent="-285744">
              <a:spcAft>
                <a:spcPts val="600"/>
              </a:spcAft>
              <a:buFont typeface="Arial" panose="020B0604020202020204" pitchFamily="34" charset="0"/>
              <a:buChar char="•"/>
            </a:pPr>
            <a:r>
              <a:rPr lang="en-US" dirty="0"/>
              <a:t>Not Real-Time Test</a:t>
            </a:r>
          </a:p>
          <a:p>
            <a:pPr marL="285744" indent="-285744">
              <a:spcAft>
                <a:spcPts val="600"/>
              </a:spcAft>
              <a:buFont typeface="Arial" panose="020B0604020202020204" pitchFamily="34" charset="0"/>
              <a:buChar char="•"/>
            </a:pPr>
            <a:r>
              <a:rPr lang="en-US" dirty="0"/>
              <a:t>Not Monitoring or Data Acquisition</a:t>
            </a:r>
          </a:p>
          <a:p>
            <a:pPr>
              <a:spcAft>
                <a:spcPts val="600"/>
              </a:spcAft>
            </a:pPr>
            <a:endParaRPr lang="en-US" dirty="0"/>
          </a:p>
          <a:p>
            <a:pPr>
              <a:spcAft>
                <a:spcPts val="600"/>
              </a:spcAft>
            </a:pPr>
            <a:r>
              <a:rPr lang="en-US" b="1" dirty="0"/>
              <a:t>Scope Type: </a:t>
            </a:r>
            <a:r>
              <a:rPr lang="en-US" b="1" dirty="0">
                <a:solidFill>
                  <a:schemeClr val="accent1"/>
                </a:solidFill>
              </a:rPr>
              <a:t>Deployed Solution</a:t>
            </a:r>
          </a:p>
          <a:p>
            <a:pPr marL="285744" indent="-285744">
              <a:spcAft>
                <a:spcPts val="600"/>
              </a:spcAft>
              <a:buFont typeface="Arial" panose="020B0604020202020204" pitchFamily="34" charset="0"/>
              <a:buChar char="•"/>
            </a:pPr>
            <a:r>
              <a:rPr lang="en-US" dirty="0"/>
              <a:t>Built product (internal or external)</a:t>
            </a:r>
          </a:p>
          <a:p>
            <a:pPr marL="285744" indent="-285744">
              <a:spcAft>
                <a:spcPts val="600"/>
              </a:spcAft>
              <a:buFont typeface="Arial" panose="020B0604020202020204" pitchFamily="34" charset="0"/>
              <a:buChar char="•"/>
            </a:pPr>
            <a:r>
              <a:rPr lang="en-US" dirty="0"/>
              <a:t>Project time measured in months</a:t>
            </a:r>
          </a:p>
          <a:p>
            <a:pPr marL="285744" indent="-285744">
              <a:spcAft>
                <a:spcPts val="600"/>
              </a:spcAft>
              <a:buFont typeface="Arial" panose="020B0604020202020204" pitchFamily="34" charset="0"/>
              <a:buChar char="•"/>
            </a:pPr>
            <a:r>
              <a:rPr lang="en-US" dirty="0"/>
              <a:t>Not a Simple Demo/POC</a:t>
            </a:r>
          </a:p>
          <a:p>
            <a:pPr marL="285744" indent="-285744">
              <a:spcAft>
                <a:spcPts val="600"/>
              </a:spcAft>
              <a:buFont typeface="Arial" panose="020B0604020202020204" pitchFamily="34" charset="0"/>
              <a:buChar char="•"/>
            </a:pPr>
            <a:endParaRPr lang="en-US" dirty="0"/>
          </a:p>
          <a:p>
            <a:pPr>
              <a:spcAft>
                <a:spcPts val="600"/>
              </a:spcAft>
            </a:pPr>
            <a:r>
              <a:rPr lang="en-US" b="1" dirty="0"/>
              <a:t>Tool Type: </a:t>
            </a:r>
            <a:r>
              <a:rPr lang="en-US" b="1" dirty="0">
                <a:solidFill>
                  <a:schemeClr val="accent1"/>
                </a:solidFill>
              </a:rPr>
              <a:t>LabVIEW</a:t>
            </a:r>
          </a:p>
          <a:p>
            <a:pPr marL="285744" indent="-285744">
              <a:spcAft>
                <a:spcPts val="600"/>
              </a:spcAft>
              <a:buFont typeface="Arial" panose="020B0604020202020204" pitchFamily="34" charset="0"/>
              <a:buChar char="•"/>
            </a:pPr>
            <a:r>
              <a:rPr lang="en-US" dirty="0"/>
              <a:t>Some LabVIEW experience needed</a:t>
            </a:r>
          </a:p>
          <a:p>
            <a:pPr marL="285744" indent="-285744">
              <a:spcAft>
                <a:spcPts val="600"/>
              </a:spcAft>
              <a:buFont typeface="Arial" panose="020B0604020202020204" pitchFamily="34" charset="0"/>
              <a:buChar char="•"/>
            </a:pPr>
            <a:r>
              <a:rPr lang="en-US" dirty="0"/>
              <a:t>Shared memory integration with C/C++ apps</a:t>
            </a:r>
          </a:p>
          <a:p>
            <a:pPr marL="285744" indent="-285744">
              <a:spcAft>
                <a:spcPts val="600"/>
              </a:spcAft>
              <a:buFont typeface="Arial" panose="020B0604020202020204" pitchFamily="34" charset="0"/>
              <a:buChar char="•"/>
            </a:pPr>
            <a:r>
              <a:rPr lang="en-US" dirty="0"/>
              <a:t>Not Ladder/61131 developers</a:t>
            </a:r>
          </a:p>
          <a:p>
            <a:pPr marL="285744" indent="-285744">
              <a:spcAft>
                <a:spcPts val="600"/>
              </a:spcAft>
              <a:buFont typeface="Arial" panose="020B0604020202020204" pitchFamily="34" charset="0"/>
              <a:buChar char="•"/>
            </a:pPr>
            <a:endParaRPr lang="en-US" dirty="0"/>
          </a:p>
        </p:txBody>
      </p:sp>
    </p:spTree>
    <p:extLst>
      <p:ext uri="{BB962C8B-B14F-4D97-AF65-F5344CB8AC3E}">
        <p14:creationId xmlns:p14="http://schemas.microsoft.com/office/powerpoint/2010/main" val="1812335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DCAF Paradigm</a:t>
            </a:r>
          </a:p>
        </p:txBody>
      </p:sp>
      <p:sp>
        <p:nvSpPr>
          <p:cNvPr id="4" name="Subtitle 3"/>
          <p:cNvSpPr>
            <a:spLocks noGrp="1"/>
          </p:cNvSpPr>
          <p:nvPr>
            <p:ph type="subTitle" idx="1"/>
          </p:nvPr>
        </p:nvSpPr>
        <p:spPr/>
        <p:txBody>
          <a:bodyPr/>
          <a:lstStyle/>
          <a:p>
            <a:endParaRPr lang="en-US"/>
          </a:p>
        </p:txBody>
      </p:sp>
      <p:sp>
        <p:nvSpPr>
          <p:cNvPr id="5" name="Text Placeholder 4"/>
          <p:cNvSpPr>
            <a:spLocks noGrp="1"/>
          </p:cNvSpPr>
          <p:nvPr>
            <p:ph type="body" sz="quarter" idx="12"/>
          </p:nvPr>
        </p:nvSpPr>
        <p:spPr/>
        <p:txBody>
          <a:bodyPr>
            <a:normAutofit lnSpcReduction="10000"/>
          </a:bodyPr>
          <a:lstStyle/>
          <a:p>
            <a:endParaRPr lang="en-US"/>
          </a:p>
        </p:txBody>
      </p:sp>
      <p:sp>
        <p:nvSpPr>
          <p:cNvPr id="6" name="Text Placeholder 5"/>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034936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2512267" y="2201252"/>
            <a:ext cx="4114800" cy="3886200"/>
          </a:xfrm>
          <a:prstGeom prst="roundRect">
            <a:avLst/>
          </a:prstGeom>
          <a:solidFill>
            <a:schemeClr val="bg1">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r>
              <a:rPr lang="en-US" b="1" dirty="0">
                <a:solidFill>
                  <a:schemeClr val="tx1"/>
                </a:solidFill>
              </a:rPr>
              <a:t>Configuration</a:t>
            </a:r>
          </a:p>
        </p:txBody>
      </p:sp>
      <p:sp>
        <p:nvSpPr>
          <p:cNvPr id="8" name="Rounded Rectangle 7"/>
          <p:cNvSpPr/>
          <p:nvPr/>
        </p:nvSpPr>
        <p:spPr>
          <a:xfrm>
            <a:off x="7363026" y="2201252"/>
            <a:ext cx="4114800" cy="3886200"/>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r>
              <a:rPr lang="en-US" b="1" dirty="0">
                <a:solidFill>
                  <a:schemeClr val="tx1"/>
                </a:solidFill>
              </a:rPr>
              <a:t>Runtime</a:t>
            </a:r>
          </a:p>
        </p:txBody>
      </p:sp>
      <p:sp>
        <p:nvSpPr>
          <p:cNvPr id="2" name="Title 1"/>
          <p:cNvSpPr>
            <a:spLocks noGrp="1"/>
          </p:cNvSpPr>
          <p:nvPr>
            <p:ph type="title"/>
          </p:nvPr>
        </p:nvSpPr>
        <p:spPr/>
        <p:txBody>
          <a:bodyPr/>
          <a:lstStyle/>
          <a:p>
            <a:r>
              <a:rPr lang="en-US" dirty="0"/>
              <a:t>DCAF Components</a:t>
            </a:r>
          </a:p>
        </p:txBody>
      </p:sp>
      <p:sp>
        <p:nvSpPr>
          <p:cNvPr id="4" name="Rounded Rectangle 3"/>
          <p:cNvSpPr/>
          <p:nvPr/>
        </p:nvSpPr>
        <p:spPr>
          <a:xfrm>
            <a:off x="7847031" y="3166900"/>
            <a:ext cx="3146791" cy="745436"/>
          </a:xfrm>
          <a:prstGeom prst="roundRect">
            <a:avLst/>
          </a:prstGeom>
          <a:solidFill>
            <a:schemeClr val="accent3">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6" name="Rounded Rectangle 5"/>
          <p:cNvSpPr/>
          <p:nvPr/>
        </p:nvSpPr>
        <p:spPr>
          <a:xfrm>
            <a:off x="2975797" y="3166900"/>
            <a:ext cx="3040298" cy="771788"/>
          </a:xfrm>
          <a:prstGeom prst="roundRect">
            <a:avLst/>
          </a:prstGeom>
          <a:solidFill>
            <a:schemeClr val="accent1">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Configuration Editor</a:t>
            </a:r>
          </a:p>
        </p:txBody>
      </p:sp>
      <p:sp>
        <p:nvSpPr>
          <p:cNvPr id="5" name="Rounded Rectangle 4"/>
          <p:cNvSpPr/>
          <p:nvPr/>
        </p:nvSpPr>
        <p:spPr>
          <a:xfrm>
            <a:off x="2912583" y="4398296"/>
            <a:ext cx="8081239" cy="771788"/>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
        <p:nvSpPr>
          <p:cNvPr id="9" name="Rounded Rectangle 5">
            <a:extLst>
              <a:ext uri="{FF2B5EF4-FFF2-40B4-BE49-F238E27FC236}">
                <a16:creationId xmlns:a16="http://schemas.microsoft.com/office/drawing/2014/main" id="{57C38CE8-432D-4D98-B407-7BA4A56CFC2A}"/>
              </a:ext>
            </a:extLst>
          </p:cNvPr>
          <p:cNvSpPr/>
          <p:nvPr/>
        </p:nvSpPr>
        <p:spPr>
          <a:xfrm>
            <a:off x="138742" y="3166900"/>
            <a:ext cx="1836344" cy="745436"/>
          </a:xfrm>
          <a:prstGeom prst="roundRect">
            <a:avLst/>
          </a:prstGeom>
          <a:solidFill>
            <a:schemeClr val="accent1">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Templates</a:t>
            </a:r>
          </a:p>
        </p:txBody>
      </p:sp>
      <p:sp>
        <p:nvSpPr>
          <p:cNvPr id="10" name="Rounded Rectangle 5">
            <a:extLst>
              <a:ext uri="{FF2B5EF4-FFF2-40B4-BE49-F238E27FC236}">
                <a16:creationId xmlns:a16="http://schemas.microsoft.com/office/drawing/2014/main" id="{5CA9D76B-CE32-4B67-902D-A4228EC01D85}"/>
              </a:ext>
            </a:extLst>
          </p:cNvPr>
          <p:cNvSpPr/>
          <p:nvPr/>
        </p:nvSpPr>
        <p:spPr>
          <a:xfrm>
            <a:off x="114954" y="4422371"/>
            <a:ext cx="1840338" cy="771788"/>
          </a:xfrm>
          <a:prstGeom prst="roundRect">
            <a:avLst/>
          </a:prstGeom>
          <a:solidFill>
            <a:schemeClr val="accent1">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Examples</a:t>
            </a:r>
          </a:p>
        </p:txBody>
      </p:sp>
    </p:spTree>
    <p:extLst>
      <p:ext uri="{BB962C8B-B14F-4D97-AF65-F5344CB8AC3E}">
        <p14:creationId xmlns:p14="http://schemas.microsoft.com/office/powerpoint/2010/main" val="6068124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INFO" val="&lt;ThreeDShapeInfo&gt;&lt;uuid val=&quot;{24413B8B-C051-4699-9561-54D674D0773B}&quot;/&gt;&lt;isInvalidForFieldText val=&quot;0&quot;/&gt;&lt;Image&gt;&lt;filename val=&quot;C:\Users\bsnover\AppData\Local\Temp\PR\data\asimages\{24413B8B-C051-4699-9561-54D674D0773B}_3.png&quot;/&gt;&lt;left val=&quot;21&quot;/&gt;&lt;top val=&quot;298&quot;/&gt;&lt;width val=&quot;179&quot;/&gt;&lt;height val=&quot;179&quot;/&gt;&lt;hasText val=&quot;1&quot;/&gt;&lt;/Image&gt;&lt;/ThreeDShapeInfo&gt;"/>
  <p:tag name="PRESENTER_SHAPETEXTINFO" val="&lt;ShapeTextInfo&gt;&lt;TableIndex row=&quot;-1&quot; col=&quot;-1&quot;&gt;&lt;linesCount val=&quot;0&quot;/&gt;&lt;/TableIndex&gt;&lt;/ShapeTextInfo&gt;"/>
</p:tagLst>
</file>

<file path=ppt/tags/tag10.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B0237CDD-D253-4067-B5FE-1B9DD844F342}_22.png&quot;/&gt;&lt;left val=&quot;24&quot;/&gt;&lt;top val=&quot;10&quot;/&gt;&lt;width val=&quot;656&quot;/&gt;&lt;height val=&quot;77&quot;/&gt;&lt;hasText val=&quot;1&quot;/&gt;&lt;/Image&gt;&lt;/ThreeDShapeInfo&gt;"/>
  <p:tag name="PRESENTER_SHAPETEXTINFO" val="&lt;ShapeTextInfo&gt;&lt;TableIndex row=&quot;-1&quot; col=&quot;-1&quot;&gt;&lt;linesCount val=&quot;1&quot;/&gt;&lt;lineCharCount val=&quot;42&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53C79B47-D0BB-44DE-B691-FF0D0EE2DE47}_22.png&quot;/&gt;&lt;left val=&quot;29&quot;/&gt;&lt;top val=&quot;84&quot;/&gt;&lt;width val=&quot;673&quot;/&gt;&lt;height val=&quot;150&quot;/&gt;&lt;hasText val=&quot;1&quot;/&gt;&lt;/Image&gt;&lt;/ThreeDShapeInfo&gt;"/>
  <p:tag name="PRESENTER_SHAPETEXTINFO" val="&lt;ShapeTextInfo&gt;&lt;TableIndex row=&quot;-1&quot; col=&quot;-1&quot;&gt;&lt;linesCount val=&quot;4&quot;/&gt;&lt;lineCharCount val=&quot;46&quot;/&gt;&lt;lineCharCount val=&quot;58&quot;/&gt;&lt;lineCharCount val=&quot;57&quot;/&gt;&lt;lineCharCount val=&quot;50&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903123E7-4F02-453F-B095-C4FEF22C1B65}_22.png&quot;/&gt;&lt;left val=&quot;389&quot;/&gt;&lt;top val=&quot;197&quot;/&gt;&lt;width val=&quot;330&quot;/&gt;&lt;height val=&quot;312&quot;/&gt;&lt;hasText val=&quot;1&quot;/&gt;&lt;/Image&gt;&lt;/ThreeDShapeInfo&gt;"/>
  <p:tag name="PRESENTER_SHAPETEXTINFO" val="&lt;ShapeTextInfo&gt;&lt;TableIndex row=&quot;-1&quot; col=&quot;-1&quot;&gt;&lt;linesCount val=&quot;19&quot;/&gt;&lt;lineCharCount val=&quot;1&quot;/&gt;&lt;lineCharCount val=&quot;1&quot;/&gt;&lt;lineCharCount val=&quot;41&quot;/&gt;&lt;lineCharCount val=&quot;26&quot;/&gt;&lt;lineCharCount val=&quot;1&quot;/&gt;&lt;lineCharCount val=&quot;1&quot;/&gt;&lt;lineCharCount val=&quot;33&quot;/&gt;&lt;lineCharCount val=&quot;1&quot;/&gt;&lt;lineCharCount val=&quot;1&quot;/&gt;&lt;lineCharCount val=&quot;41&quot;/&gt;&lt;lineCharCount val=&quot;1&quot;/&gt;&lt;lineCharCount val=&quot;1&quot;/&gt;&lt;lineCharCount val=&quot;40&quot;/&gt;&lt;lineCharCount val=&quot;1&quot;/&gt;&lt;lineCharCount val=&quot;1&quot;/&gt;&lt;lineCharCount val=&quot;1&quot;/&gt;&lt;lineCharCount val=&quot;1&quot;/&gt;&lt;lineCharCount val=&quot;1&quot;/&gt;&lt;lineCharCount val=&quot;1&quot;/&gt;&lt;/TableIndex&gt;&lt;/ShapeText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3&quot;/&gt;&lt;/TableIndex&gt;&lt;/ShapeTextInfo&gt;"/>
  <p:tag name="HTML_SHAPEINFO" val="&lt;ThreeDShapeInfo&gt;&lt;uuid val=&quot;&quot;/&gt;&lt;isInvalidForFieldText val=&quot;0&quot;/&gt;&lt;Image&gt;&lt;filename val=&quot;C:\Users\jpaul\AppData\Local\Temp\PR\data\asimages\{31E1577E-F5D7-48B5-A553-DB5916BD235E}_5.png&quot;/&gt;&lt;left val=&quot;24&quot;/&gt;&lt;top val=&quot;10&quot;/&gt;&lt;width val=&quot;658&quot;/&gt;&lt;height val=&quot;78&quot;/&gt;&lt;hasText val=&quot;1&quot;/&gt;&lt;/Image&gt;&lt;/ThreeDShapeInfo&gt;"/>
</p:tagLst>
</file>

<file path=ppt/tags/tag16.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A9BA016F-DE80-4F72-9DC9-6352109FDB92}_23.png&quot;/&gt;&lt;left val=&quot;24&quot;/&gt;&lt;top val=&quot;0&quot;/&gt;&lt;width val=&quot;656&quot;/&gt;&lt;height val=&quot;77&quot;/&gt;&lt;hasText val=&quot;1&quot;/&gt;&lt;/Image&gt;&lt;/ThreeDShapeInfo&gt;"/>
  <p:tag name="PRESENTER_SHAPETEXTINFO" val="&lt;ShapeTextInfo&gt;&lt;TableIndex row=&quot;-1&quot; col=&quot;-1&quot;&gt;&lt;linesCount val=&quot;1&quot;/&gt;&lt;lineCharCount val=&quot;37&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PRESENTER_SHAPEINFO" val="&lt;ThreeDShapeInfo&gt;&lt;uuid val=&quot;{FB17BC88-2405-4B5C-81BE-D5B60BD3F1E3}&quot;/&gt;&lt;isInvalidForFieldText val=&quot;0&quot;/&gt;&lt;Image&gt;&lt;filename val=&quot;C:\Users\bsnover\AppData\Local\Temp\PR\data\asimages\{FB17BC88-2405-4B5C-81BE-D5B60BD3F1E3}_23.png&quot;/&gt;&lt;left val=&quot;27&quot;/&gt;&lt;top val=&quot;273&quot;/&gt;&lt;width val=&quot;675&quot;/&gt;&lt;height val=&quot;261&quot;/&gt;&lt;hasText val=&quot;1&quot;/&gt;&lt;/Image&gt;&lt;/ThreeDShapeInfo&gt;"/>
  <p:tag name="PRESENTER_SHAPETEXTINFO" val="&lt;ShapeTextInfo&gt;&lt;TableIndex row=&quot;-1&quot; col=&quot;-1&quot;&gt;&lt;linesCount val=&quot;1&quot;/&gt;&lt;lineCharCount val=&quot;21&quot;/&gt;&lt;/TableIndex&gt;&lt;/ShapeText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xml><?xml version="1.0" encoding="utf-8"?>
<p:tagLst xmlns:a="http://schemas.openxmlformats.org/drawingml/2006/main" xmlns:r="http://schemas.openxmlformats.org/officeDocument/2006/relationships" xmlns:p="http://schemas.openxmlformats.org/presentationml/2006/main">
  <p:tag name="PRESENTER_SHAPEINFO" val="&lt;ThreeDShapeInfo&gt;&lt;uuid val=&quot;{17A057E1-197F-4EA5-9068-401F4397B633}&quot;/&gt;&lt;isInvalidForFieldText val=&quot;0&quot;/&gt;&lt;Image&gt;&lt;filename val=&quot;C:\Users\bsnover\AppData\Local\Temp\PR\data\asimages\{17A057E1-197F-4EA5-9068-401F4397B633}_23.png&quot;/&gt;&lt;left val=&quot;224&quot;/&gt;&lt;top val=&quot;320&quot;/&gt;&lt;width val=&quot;467&quot;/&gt;&lt;height val=&quot;197&quot;/&gt;&lt;hasText val=&quot;1&quot;/&gt;&lt;/Image&gt;&lt;/ThreeDShapeInfo&gt;"/>
  <p:tag name="PRESENTER_SHAPETEXTINFO" val="&lt;ShapeTextInfo&gt;&lt;TableIndex row=&quot;-1&quot; col=&quot;-1&quot;&gt;&lt;linesCount val=&quot;0&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3E217E16-9355-4D47-BC41-9CC69AED5E5D}_3.png&quot;/&gt;&lt;left val=&quot;24&quot;/&gt;&lt;top val=&quot;415&quot;/&gt;&lt;width val=&quot;170&quot;/&gt;&lt;height val=&quot;49&quot;/&gt;&lt;hasText val=&quot;1&quot;/&gt;&lt;/Image&gt;&lt;/ThreeDShapeInfo&gt;"/>
  <p:tag name="PRESENTER_SHAPETEXTINFO" val="&lt;ShapeTextInfo&gt;&lt;TableIndex row=&quot;-1&quot; col=&quot;-1&quot;&gt;&lt;linesCount val=&quot;2&quot;/&gt;&lt;lineCharCount val=&quot;17&quot;/&gt;&lt;lineCharCount val=&quot;9&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PRESENTER_SHAPEINFO" val="&lt;ThreeDShapeInfo&gt;&lt;uuid val=&quot;{94BFB2FD-1FAF-429B-BF2D-7024F320E454}&quot;/&gt;&lt;isInvalidForFieldText val=&quot;0&quot;/&gt;&lt;Image&gt;&lt;filename val=&quot;C:\Users\bsnover\AppData\Local\Temp\PR\data\asimages\{94BFB2FD-1FAF-429B-BF2D-7024F320E454}_23.png&quot;/&gt;&lt;left val=&quot;231&quot;/&gt;&lt;top val=&quot;375&quot;/&gt;&lt;width val=&quot;93&quot;/&gt;&lt;height val=&quot;129&quot;/&gt;&lt;hasText val=&quot;1&quot;/&gt;&lt;/Image&gt;&lt;/ThreeDShapeInfo&gt;"/>
  <p:tag name="PRESENTER_SHAPETEXTINFO" val="&lt;ShapeTextInfo&gt;&lt;TableIndex row=&quot;-1&quot; col=&quot;-1&quot;&gt;&lt;linesCount val=&quot;1&quot;/&gt;&lt;lineCharCount val=&quot;6&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INFO" val="&lt;ThreeDShapeInfo&gt;&lt;uuid val=&quot;{39864BBD-D269-4E8A-91E8-349AB830A226}&quot;/&gt;&lt;isInvalidForFieldText val=&quot;0&quot;/&gt;&lt;Image&gt;&lt;filename val=&quot;C:\Users\bsnover\AppData\Local\Temp\PR\data\asimages\{39864BBD-D269-4E8A-91E8-349AB830A226}_23.png&quot;/&gt;&lt;left val=&quot;237&quot;/&gt;&lt;top val=&quot;405&quot;/&gt;&lt;width val=&quot;81&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22.xml><?xml version="1.0" encoding="utf-8"?>
<p:tagLst xmlns:a="http://schemas.openxmlformats.org/drawingml/2006/main" xmlns:r="http://schemas.openxmlformats.org/officeDocument/2006/relationships" xmlns:p="http://schemas.openxmlformats.org/presentationml/2006/main">
  <p:tag name="PRESENTER_SHAPEINFO" val="&lt;ThreeDShapeInfo&gt;&lt;uuid val=&quot;{3307C792-3775-4E51-922F-3F8DB34B3598}&quot;/&gt;&lt;isInvalidForFieldText val=&quot;0&quot;/&gt;&lt;Image&gt;&lt;filename val=&quot;C:\Users\bsnover\AppData\Local\Temp\PR\data\asimages\{3307C792-3775-4E51-922F-3F8DB34B3598}_23.png&quot;/&gt;&lt;left val=&quot;237&quot;/&gt;&lt;top val=&quot;447&quot;/&gt;&lt;width val=&quot;81&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23.xml><?xml version="1.0" encoding="utf-8"?>
<p:tagLst xmlns:a="http://schemas.openxmlformats.org/drawingml/2006/main" xmlns:r="http://schemas.openxmlformats.org/officeDocument/2006/relationships" xmlns:p="http://schemas.openxmlformats.org/presentationml/2006/main">
  <p:tag name="PRESENTER_SHAPEINFO" val="&lt;ThreeDShapeInfo&gt;&lt;uuid val=&quot;{9F4B23CF-D235-4694-89B2-322E50AF3CB6}&quot;/&gt;&lt;isInvalidForFieldText val=&quot;0&quot;/&gt;&lt;Image&gt;&lt;filename val=&quot;C:\Users\bsnover\AppData\Local\Temp\PR\data\asimages\{9F4B23CF-D235-4694-89B2-322E50AF3CB6}_23.png&quot;/&gt;&lt;left val=&quot;339&quot;/&gt;&lt;top val=&quot;375&quot;/&gt;&lt;width val=&quot;123&quot;/&gt;&lt;height val=&quot;129&quot;/&gt;&lt;hasText val=&quot;1&quot;/&gt;&lt;/Image&gt;&lt;/ThreeDShapeInfo&gt;"/>
  <p:tag name="PRESENTER_SHAPETEXTINFO" val="&lt;ShapeTextInfo&gt;&lt;TableIndex row=&quot;-1&quot; col=&quot;-1&quot;&gt;&lt;linesCount val=&quot;1&quot;/&gt;&lt;lineCharCount val=&quot;7&quot;/&gt;&lt;/TableIndex&gt;&lt;/ShapeTextInfo&gt;"/>
</p:tagLst>
</file>

<file path=ppt/tags/tag24.xml><?xml version="1.0" encoding="utf-8"?>
<p:tagLst xmlns:a="http://schemas.openxmlformats.org/drawingml/2006/main" xmlns:r="http://schemas.openxmlformats.org/officeDocument/2006/relationships" xmlns:p="http://schemas.openxmlformats.org/presentationml/2006/main">
  <p:tag name="PRESENTER_SHAPEINFO" val="&lt;ThreeDShapeInfo&gt;&lt;uuid val=&quot;{B8CAADE4-9E21-48C2-A6AB-83E577FFCA7A}&quot;/&gt;&lt;isInvalidForFieldText val=&quot;0&quot;/&gt;&lt;Image&gt;&lt;filename val=&quot;C:\Users\bsnover\AppData\Local\Temp\PR\data\asimages\{B8CAADE4-9E21-48C2-A6AB-83E577FFCA7A}_23.png&quot;/&gt;&lt;left val=&quot;345&quot;/&gt;&lt;top val=&quot;405&quot;/&gt;&lt;width val=&quot;81&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25.xml><?xml version="1.0" encoding="utf-8"?>
<p:tagLst xmlns:a="http://schemas.openxmlformats.org/drawingml/2006/main" xmlns:r="http://schemas.openxmlformats.org/officeDocument/2006/relationships" xmlns:p="http://schemas.openxmlformats.org/presentationml/2006/main">
  <p:tag name="PRESENTER_SHAPEINFO" val="&lt;ThreeDShapeInfo&gt;&lt;uuid val=&quot;{7F823620-2DAF-4909-AEE0-FD371ACC9B61}&quot;/&gt;&lt;isInvalidForFieldText val=&quot;0&quot;/&gt;&lt;Image&gt;&lt;filename val=&quot;C:\Users\bsnover\AppData\Local\Temp\PR\data\asimages\{7F823620-2DAF-4909-AEE0-FD371ACC9B61}_23.png&quot;/&gt;&lt;left val=&quot;375&quot;/&gt;&lt;top val=&quot;447&quot;/&gt;&lt;width val=&quot;81&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26.xml><?xml version="1.0" encoding="utf-8"?>
<p:tagLst xmlns:a="http://schemas.openxmlformats.org/drawingml/2006/main" xmlns:r="http://schemas.openxmlformats.org/officeDocument/2006/relationships" xmlns:p="http://schemas.openxmlformats.org/presentationml/2006/main">
  <p:tag name="PRESENTER_SHAPEINFO" val="&lt;ThreeDShapeInfo&gt;&lt;uuid val=&quot;{BC4B484A-9078-4C41-9502-B58638EC59F4}&quot;/&gt;&lt;isInvalidForFieldText val=&quot;0&quot;/&gt;&lt;Image&gt;&lt;filename val=&quot;C:\Users\bsnover\AppData\Local\Temp\PR\data\asimages\{BC4B484A-9078-4C41-9502-B58638EC59F4}_23.png&quot;/&gt;&lt;left val=&quot;471&quot;/&gt;&lt;top val=&quot;375&quot;/&gt;&lt;width val=&quot;99&quot;/&gt;&lt;height val=&quot;129&quot;/&gt;&lt;hasText val=&quot;1&quot;/&gt;&lt;/Image&gt;&lt;/ThreeDShapeInfo&gt;"/>
  <p:tag name="PRESENTER_SHAPETEXTINFO" val="&lt;ShapeTextInfo&gt;&lt;TableIndex row=&quot;-1&quot; col=&quot;-1&quot;&gt;&lt;linesCount val=&quot;1&quot;/&gt;&lt;lineCharCount val=&quot;7&quot;/&gt;&lt;/TableIndex&gt;&lt;/ShapeTextInfo&gt;"/>
</p:tagLst>
</file>

<file path=ppt/tags/tag27.xml><?xml version="1.0" encoding="utf-8"?>
<p:tagLst xmlns:a="http://schemas.openxmlformats.org/drawingml/2006/main" xmlns:r="http://schemas.openxmlformats.org/officeDocument/2006/relationships" xmlns:p="http://schemas.openxmlformats.org/presentationml/2006/main">
  <p:tag name="PRESENTER_SHAPEINFO" val="&lt;ThreeDShapeInfo&gt;&lt;uuid val=&quot;{4425FBB5-210E-4AE7-8797-CADC3F825888}&quot;/&gt;&lt;isInvalidForFieldText val=&quot;0&quot;/&gt;&lt;Image&gt;&lt;filename val=&quot;C:\Users\bsnover\AppData\Local\Temp\PR\data\asimages\{4425FBB5-210E-4AE7-8797-CADC3F825888}_23.png&quot;/&gt;&lt;left val=&quot;477&quot;/&gt;&lt;top val=&quot;405&quot;/&gt;&lt;width val=&quot;87&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28.xml><?xml version="1.0" encoding="utf-8"?>
<p:tagLst xmlns:a="http://schemas.openxmlformats.org/drawingml/2006/main" xmlns:r="http://schemas.openxmlformats.org/officeDocument/2006/relationships" xmlns:p="http://schemas.openxmlformats.org/presentationml/2006/main">
  <p:tag name="PRESENTER_SHAPEINFO" val="&lt;ThreeDShapeInfo&gt;&lt;uuid val=&quot;{BFCD46A4-1941-4A14-9FFE-787FB71AE2F7}&quot;/&gt;&lt;isInvalidForFieldText val=&quot;0&quot;/&gt;&lt;Image&gt;&lt;filename val=&quot;C:\Users\bsnover\AppData\Local\Temp\PR\data\asimages\{BFCD46A4-1941-4A14-9FFE-787FB71AE2F7}_23.png&quot;/&gt;&lt;left val=&quot;477&quot;/&gt;&lt;top val=&quot;447&quot;/&gt;&lt;width val=&quot;87&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29.xml><?xml version="1.0" encoding="utf-8"?>
<p:tagLst xmlns:a="http://schemas.openxmlformats.org/drawingml/2006/main" xmlns:r="http://schemas.openxmlformats.org/officeDocument/2006/relationships" xmlns:p="http://schemas.openxmlformats.org/presentationml/2006/main">
  <p:tag name="PRESENTER_SHAPEINFO" val="&lt;ThreeDShapeInfo&gt;&lt;uuid val=&quot;{B6262084-4C2F-41F1-BB98-E3AA72E64AC2}&quot;/&gt;&lt;isInvalidForFieldText val=&quot;0&quot;/&gt;&lt;Image&gt;&lt;filename val=&quot;C:\Users\bsnover\AppData\Local\Temp\PR\data\asimages\{B6262084-4C2F-41F1-BB98-E3AA72E64AC2}_23.png&quot;/&gt;&lt;left val=&quot;585&quot;/&gt;&lt;top val=&quot;375&quot;/&gt;&lt;width val=&quot;99&quot;/&gt;&lt;height val=&quot;129&quot;/&gt;&lt;hasText val=&quot;1&quot;/&gt;&lt;/Image&gt;&lt;/ThreeDShapeInfo&gt;"/>
  <p:tag name="PRESENTER_SHAPETEXTINFO" val="&lt;ShapeTextInfo&gt;&lt;TableIndex row=&quot;-1&quot; col=&quot;-1&quot;&gt;&lt;linesCount val=&quot;1&quot;/&gt;&lt;lineCharCount val=&quot;6&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PRESENTER_SHAPEINFO" val="&lt;ThreeDShapeInfo&gt;&lt;uuid val=&quot;{30CF9C12-401C-4BC6-9301-145CAC62B1B8}&quot;/&gt;&lt;isInvalidForFieldText val=&quot;0&quot;/&gt;&lt;Image&gt;&lt;filename val=&quot;C:\Users\bsnover\AppData\Local\Temp\PR\data\asimages\{30CF9C12-401C-4BC6-9301-145CAC62B1B8}_23.png&quot;/&gt;&lt;left val=&quot;591&quot;/&gt;&lt;top val=&quot;402&quot;/&gt;&lt;width val=&quot;87&quot;/&gt;&lt;height val=&quot;55&quot;/&gt;&lt;hasText val=&quot;1&quot;/&gt;&lt;/Image&gt;&lt;/ThreeDShapeInfo&gt;"/>
  <p:tag name="PRESENTER_SHAPETEXTINFO" val="&lt;ShapeTextInfo&gt;&lt;TableIndex row=&quot;-1&quot; col=&quot;-1&quot;&gt;&lt;linesCount val=&quot;2&quot;/&gt;&lt;lineCharCount val=&quot;6&quot;/&gt;&lt;lineCharCount val=&quot;8&quot;/&gt;&lt;/TableIndex&gt;&lt;/ShapeTextInfo&gt;"/>
</p:tagLst>
</file>

<file path=ppt/tags/tag31.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396A5EC2-CCBA-43BC-B82F-3DAEC542F118}_23.png&quot;/&gt;&lt;left val=&quot;232&quot;/&gt;&lt;top val=&quot;322&quot;/&gt;&lt;width val=&quot;79&quot;/&gt;&lt;height val=&quot;30&quot;/&gt;&lt;hasText val=&quot;1&quot;/&gt;&lt;/Image&gt;&lt;/ThreeDShapeInfo&gt;"/>
  <p:tag name="PRESENTER_SHAPETEXTINFO" val="&lt;ShapeTextInfo&gt;&lt;TableIndex row=&quot;-1&quot; col=&quot;-1&quot;&gt;&lt;linesCount val=&quot;1&quot;/&gt;&lt;lineCharCount val=&quot;9&quot;/&gt;&lt;/TableIndex&gt;&lt;/ShapeTextInfo&gt;"/>
</p:tagLst>
</file>

<file path=ppt/tags/tag32.xml><?xml version="1.0" encoding="utf-8"?>
<p:tagLst xmlns:a="http://schemas.openxmlformats.org/drawingml/2006/main" xmlns:r="http://schemas.openxmlformats.org/officeDocument/2006/relationships" xmlns:p="http://schemas.openxmlformats.org/presentationml/2006/main">
  <p:tag name="PRESENTER_SHAPEINFO" val="&lt;ThreeDShapeInfo&gt;&lt;uuid val=&quot;{31FB0760-7F39-4FE9-BE5C-FF30BF64D08A}&quot;/&gt;&lt;isInvalidForFieldText val=&quot;0&quot;/&gt;&lt;Image&gt;&lt;filename val=&quot;C:\Users\bsnover\AppData\Local\Temp\PR\data\asimages\{31FB0760-7F39-4FE9-BE5C-FF30BF64D08A}_23.png&quot;/&gt;&lt;left val=&quot;591&quot;/&gt;&lt;top val=&quot;444&quot;/&gt;&lt;width val=&quot;87&quot;/&gt;&lt;height val=&quot;55&quot;/&gt;&lt;hasText val=&quot;1&quot;/&gt;&lt;/Image&gt;&lt;/ThreeDShapeInfo&gt;"/>
  <p:tag name="PRESENTER_SHAPETEXTINFO" val="&lt;ShapeTextInfo&gt;&lt;TableIndex row=&quot;-1&quot; col=&quot;-1&quot;&gt;&lt;linesCount val=&quot;2&quot;/&gt;&lt;lineCharCount val=&quot;6&quot;/&gt;&lt;lineCharCount val=&quot;7&quot;/&gt;&lt;/TableIndex&gt;&lt;/ShapeText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xml><?xml version="1.0" encoding="utf-8"?>
<p:tagLst xmlns:a="http://schemas.openxmlformats.org/drawingml/2006/main" xmlns:r="http://schemas.openxmlformats.org/officeDocument/2006/relationships" xmlns:p="http://schemas.openxmlformats.org/presentationml/2006/main">
  <p:tag name="PRESENTER_SHAPEINFO" val="&lt;ThreeDShapeInfo&gt;&lt;uuid val=&quot;{CA61E4B2-2238-43C0-A8EE-8810130F1DF7}&quot;/&gt;&lt;isInvalidForFieldText val=&quot;0&quot;/&gt;&lt;Image&gt;&lt;filename val=&quot;C:\Users\bsnover\AppData\Local\Temp\PR\data\asimages\{CA61E4B2-2238-43C0-A8EE-8810130F1DF7}_23.png&quot;/&gt;&lt;left val=&quot;38&quot;/&gt;&lt;top val=&quot;344&quot;/&gt;&lt;width val=&quot;89&quot;/&gt;&lt;height val=&quot;53&quot;/&gt;&lt;hasText val=&quot;1&quot;/&gt;&lt;/Image&gt;&lt;/ThreeDShapeInfo&gt;"/>
  <p:tag name="PRESENTER_SHAPETEXTINFO" val="&lt;ShapeTextInfo&gt;&lt;TableIndex row=&quot;-1&quot; col=&quot;-1&quot;&gt;&lt;linesCount val=&quot;1&quot;/&gt;&lt;lineCharCount val=&quot;8&quot;/&gt;&lt;/TableIndex&gt;&lt;/ShapeTextInfo&gt;"/>
</p:tagLst>
</file>

<file path=ppt/tags/tag38.xml><?xml version="1.0" encoding="utf-8"?>
<p:tagLst xmlns:a="http://schemas.openxmlformats.org/drawingml/2006/main" xmlns:r="http://schemas.openxmlformats.org/officeDocument/2006/relationships" xmlns:p="http://schemas.openxmlformats.org/presentationml/2006/main">
  <p:tag name="PRESENTER_SHAPEINFO" val="&lt;ThreeDShapeInfo&gt;&lt;uuid val=&quot;{BE8FAC6A-6D64-4B17-9CC8-EE625F57A2DA}&quot;/&gt;&lt;isInvalidForFieldText val=&quot;0&quot;/&gt;&lt;Image&gt;&lt;filename val=&quot;C:\Users\bsnover\AppData\Local\Temp\PR\data\asimages\{BE8FAC6A-6D64-4B17-9CC8-EE625F57A2DA}_23.png&quot;/&gt;&lt;left val=&quot;128&quot;/&gt;&lt;top val=&quot;344&quot;/&gt;&lt;width val=&quot;89&quot;/&gt;&lt;height val=&quot;53&quot;/&gt;&lt;hasText val=&quot;1&quot;/&gt;&lt;/Image&gt;&lt;/ThreeDShapeInfo&gt;"/>
  <p:tag name="PRESENTER_SHAPETEXTINFO" val="&lt;ShapeTextInfo&gt;&lt;TableIndex row=&quot;-1&quot; col=&quot;-1&quot;&gt;&lt;linesCount val=&quot;1&quot;/&gt;&lt;lineCharCount val=&quot;4&quot;/&gt;&lt;/TableIndex&gt;&lt;/ShapeTextInfo&gt;"/>
</p:tagLst>
</file>

<file path=ppt/tags/tag39.xml><?xml version="1.0" encoding="utf-8"?>
<p:tagLst xmlns:a="http://schemas.openxmlformats.org/drawingml/2006/main" xmlns:r="http://schemas.openxmlformats.org/officeDocument/2006/relationships" xmlns:p="http://schemas.openxmlformats.org/presentationml/2006/main">
  <p:tag name="PRESENTER_SHAPEINFO" val="&lt;ThreeDShapeInfo&gt;&lt;uuid val=&quot;{59F23284-CD80-461E-99E1-7A57DC873D53}&quot;/&gt;&lt;isInvalidForFieldText val=&quot;0&quot;/&gt;&lt;Image&gt;&lt;filename val=&quot;C:\Users\bsnover\AppData\Local\Temp\PR\data\asimages\{59F23284-CD80-461E-99E1-7A57DC873D53}_23.png&quot;/&gt;&lt;left val=&quot;128&quot;/&gt;&lt;top val=&quot;404&quot;/&gt;&lt;width val=&quot;89&quot;/&gt;&lt;height val=&quot;53&quot;/&gt;&lt;hasText val=&quot;1&quot;/&gt;&lt;/Image&gt;&lt;/ThreeDShapeInfo&gt;"/>
  <p:tag name="PRESENTER_SHAPETEXTINFO" val="&lt;ShapeTextInfo&gt;&lt;TableIndex row=&quot;-1&quot; col=&quot;-1&quot;&gt;&lt;linesCount val=&quot;1&quot;/&gt;&lt;lineCharCount val=&quot;11&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14&quot;/&gt;&lt;lineCharCount val=&quot;8&quot;/&gt;&lt;/TableIndex&gt;&lt;/ShapeTextInfo&gt;"/>
</p:tagLst>
</file>

<file path=ppt/tags/tag40.xml><?xml version="1.0" encoding="utf-8"?>
<p:tagLst xmlns:a="http://schemas.openxmlformats.org/drawingml/2006/main" xmlns:r="http://schemas.openxmlformats.org/officeDocument/2006/relationships" xmlns:p="http://schemas.openxmlformats.org/presentationml/2006/main">
  <p:tag name="PRESENTER_SHAPEINFO" val="&lt;ThreeDShapeInfo&gt;&lt;uuid val=&quot;{35720602-5F17-4EB3-A1E7-175ABDCEACB3}&quot;/&gt;&lt;isInvalidForFieldText val=&quot;0&quot;/&gt;&lt;Image&gt;&lt;filename val=&quot;C:\Users\bsnover\AppData\Local\Temp\PR\data\asimages\{35720602-5F17-4EB3-A1E7-175ABDCEACB3}_23.png&quot;/&gt;&lt;left val=&quot;128&quot;/&gt;&lt;top val=&quot;464&quot;/&gt;&lt;width val=&quot;89&quot;/&gt;&lt;height val=&quot;53&quot;/&gt;&lt;hasText val=&quot;1&quot;/&gt;&lt;/Image&gt;&lt;/ThreeDShapeInfo&gt;"/>
  <p:tag name="PRESENTER_SHAPETEXTINFO" val="&lt;ShapeTextInfo&gt;&lt;TableIndex row=&quot;-1&quot; col=&quot;-1&quot;&gt;&lt;linesCount val=&quot;1&quot;/&gt;&lt;lineCharCount val=&quot;10&quot;/&gt;&lt;/TableIndex&gt;&lt;/ShapeTextInfo&gt;"/>
</p:tagLst>
</file>

<file path=ppt/tags/tag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xml><?xml version="1.0" encoding="utf-8"?>
<p:tagLst xmlns:a="http://schemas.openxmlformats.org/drawingml/2006/main" xmlns:r="http://schemas.openxmlformats.org/officeDocument/2006/relationships" xmlns:p="http://schemas.openxmlformats.org/presentationml/2006/main">
  <p:tag name="PRESENTER_SHAPEINFO" val="&lt;ThreeDShapeInfo&gt;&lt;uuid val=&quot;{5B968B72-BEFD-4D2C-9BB3-15B1131854F4}&quot;/&gt;&lt;isInvalidForFieldText val=&quot;0&quot;/&gt;&lt;Image&gt;&lt;filename val=&quot;C:\Users\bsnover\AppData\Local\Temp\PR\data\asimages\{5B968B72-BEFD-4D2C-9BB3-15B1131854F4}_23.png&quot;/&gt;&lt;left val=&quot;162&quot;/&gt;&lt;top val=&quot;327&quot;/&gt;&lt;width val=&quot;16&quot;/&gt;&lt;height val=&quot;29&quot;/&gt;&lt;hasText val=&quot;1&quot;/&gt;&lt;/Image&gt;&lt;/ThreeDShapeInfo&gt;"/>
</p:tagLst>
</file>

<file path=ppt/tags/tag44.xml><?xml version="1.0" encoding="utf-8"?>
<p:tagLst xmlns:a="http://schemas.openxmlformats.org/drawingml/2006/main" xmlns:r="http://schemas.openxmlformats.org/officeDocument/2006/relationships" xmlns:p="http://schemas.openxmlformats.org/presentationml/2006/main">
  <p:tag name="PRESENTER_SHAPEINFO" val="&lt;ThreeDShapeInfo&gt;&lt;uuid val=&quot;{4C09B0FB-D952-4E79-859A-62DF3A638908}&quot;/&gt;&lt;isInvalidForFieldText val=&quot;0&quot;/&gt;&lt;Image&gt;&lt;filename val=&quot;C:\Users\bsnover\AppData\Local\Temp\PR\data\asimages\{4C09B0FB-D952-4E79-859A-62DF3A638908}_23.png&quot;/&gt;&lt;left val=&quot;162&quot;/&gt;&lt;top val=&quot;383&quot;/&gt;&lt;width val=&quot;16&quot;/&gt;&lt;height val=&quot;34&quot;/&gt;&lt;hasText val=&quot;1&quot;/&gt;&lt;/Image&gt;&lt;/ThreeDShapeInfo&gt;"/>
</p:tagLst>
</file>

<file path=ppt/tags/tag45.xml><?xml version="1.0" encoding="utf-8"?>
<p:tagLst xmlns:a="http://schemas.openxmlformats.org/drawingml/2006/main" xmlns:r="http://schemas.openxmlformats.org/officeDocument/2006/relationships" xmlns:p="http://schemas.openxmlformats.org/presentationml/2006/main">
  <p:tag name="PRESENTER_SHAPEINFO" val="&lt;ThreeDShapeInfo&gt;&lt;uuid val=&quot;{BCACB270-5833-4CDA-A646-040819659A95}&quot;/&gt;&lt;isInvalidForFieldText val=&quot;0&quot;/&gt;&lt;Image&gt;&lt;filename val=&quot;C:\Users\bsnover\AppData\Local\Temp\PR\data\asimages\{BCACB270-5833-4CDA-A646-040819659A95}_23.png&quot;/&gt;&lt;left val=&quot;162&quot;/&gt;&lt;top val=&quot;443&quot;/&gt;&lt;width val=&quot;16&quot;/&gt;&lt;height val=&quot;34&quot;/&gt;&lt;hasText val=&quot;1&quot;/&gt;&lt;/Image&gt;&lt;/ThreeDShapeInfo&gt;"/>
</p:tagLst>
</file>

<file path=ppt/tags/tag46.xml><?xml version="1.0" encoding="utf-8"?>
<p:tagLst xmlns:a="http://schemas.openxmlformats.org/drawingml/2006/main" xmlns:r="http://schemas.openxmlformats.org/officeDocument/2006/relationships" xmlns:p="http://schemas.openxmlformats.org/presentationml/2006/main">
  <p:tag name="PRESENTER_SHAPEINFO" val="&lt;ThreeDShapeInfo&gt;&lt;uuid val=&quot;{0B6FDD2F-F0AB-4573-8682-A72184C1773D}&quot;/&gt;&lt;isInvalidForFieldText val=&quot;0&quot;/&gt;&lt;Image&gt;&lt;filename val=&quot;C:\Users\bsnover\AppData\Local\Temp\PR\data\asimages\{0B6FDD2F-F0AB-4573-8682-A72184C1773D}_23.png&quot;/&gt;&lt;left val=&quot;111&quot;/&gt;&lt;top val=&quot;362&quot;/&gt;&lt;width val=&quot;24&quot;/&gt;&lt;height val=&quot;16&quot;/&gt;&lt;hasText val=&quot;1&quot;/&gt;&lt;/Image&gt;&lt;/ThreeDShapeInfo&gt;"/>
</p:tagLst>
</file>

<file path=ppt/tags/tag47.xml><?xml version="1.0" encoding="utf-8"?>
<p:tagLst xmlns:a="http://schemas.openxmlformats.org/drawingml/2006/main" xmlns:r="http://schemas.openxmlformats.org/officeDocument/2006/relationships" xmlns:p="http://schemas.openxmlformats.org/presentationml/2006/main">
  <p:tag name="PRESENTER_SHAPEINFO" val="&lt;ThreeDShapeInfo&gt;&lt;uuid val=&quot;{A279D65A-FA5F-4211-BD3A-91A3F0EE1BBB}&quot;/&gt;&lt;isInvalidForFieldText val=&quot;0&quot;/&gt;&lt;Image&gt;&lt;filename val=&quot;C:\Users\bsnover\AppData\Local\Temp\PR\data\asimages\{A279D65A-FA5F-4211-BD3A-91A3F0EE1BBB}_23.png&quot;/&gt;&lt;left val=&quot;72&quot;/&gt;&lt;top val=&quot;387&quot;/&gt;&lt;width val=&quot;16&quot;/&gt;&lt;height val=&quot;29&quot;/&gt;&lt;hasText val=&quot;1&quot;/&gt;&lt;/Image&gt;&lt;/ThreeDShapeInfo&gt;"/>
</p:tagLst>
</file>

<file path=ppt/tags/tag48.xml><?xml version="1.0" encoding="utf-8"?>
<p:tagLst xmlns:a="http://schemas.openxmlformats.org/drawingml/2006/main" xmlns:r="http://schemas.openxmlformats.org/officeDocument/2006/relationships" xmlns:p="http://schemas.openxmlformats.org/presentationml/2006/main">
  <p:tag name="PRESENTER_SHAPEINFO" val="&lt;ThreeDShapeInfo&gt;&lt;uuid val=&quot;{693E93E1-C246-4C89-9472-A040A520A13E}&quot;/&gt;&lt;isInvalidForFieldText val=&quot;0&quot;/&gt;&lt;Image&gt;&lt;filename val=&quot;C:\Users\bsnover\AppData\Local\Temp\PR\data\asimages\{693E93E1-C246-4C89-9472-A040A520A13E}_23.png&quot;/&gt;&lt;left val=&quot;201&quot;/&gt;&lt;top val=&quot;410&quot;/&gt;&lt;width val=&quot;34&quot;/&gt;&lt;height val=&quot;88&quot;/&gt;&lt;hasText val=&quot;1&quot;/&gt;&lt;/Image&gt;&lt;/ThreeDShapeInfo&gt;"/>
</p:tagLst>
</file>

<file path=ppt/tags/tag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INFO" val="&lt;ThreeDShapeInfo&gt;&lt;uuid val=&quot;{018045FE-D74B-4BD4-83E2-B44869B87685}&quot;/&gt;&lt;isInvalidForFieldText val=&quot;0&quot;/&gt;&lt;Image&gt;&lt;filename val=&quot;C:\Users\bsnover\AppData\Local\Temp\PR\data\asimages\{018045FE-D74B-4BD4-83E2-B44869B87685}_3.png&quot;/&gt;&lt;left val=&quot;201&quot;/&gt;&lt;top val=&quot;99&quot;/&gt;&lt;width val=&quot;179&quot;/&gt;&lt;height val=&quot;179&quot;/&gt;&lt;hasText val=&quot;1&quot;/&gt;&lt;/Image&gt;&lt;/ThreeDShapeInfo&gt;"/>
  <p:tag name="PRESENTER_SHAPETEXTINFO" val="&lt;ShapeTextInfo&gt;&lt;TableIndex row=&quot;-1&quot; col=&quot;-1&quot;&gt;&lt;linesCount val=&quot;0&quot;/&gt;&lt;/TableIndex&gt;&lt;/ShapeTextInfo&gt;"/>
</p:tagLst>
</file>

<file path=ppt/tags/tag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3.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4FA05CD7-F711-4EE5-A8AA-B0F6B6C12A09}_23.png&quot;/&gt;&lt;left val=&quot;311&quot;/&gt;&lt;top val=&quot;343&quot;/&gt;&lt;width val=&quot;174&quot;/&gt;&lt;height val=&quot;39&quot;/&gt;&lt;hasText val=&quot;1&quot;/&gt;&lt;/Image&gt;&lt;/ThreeDShapeInfo&gt;"/>
  <p:tag name="PRESENTER_SHAPETEXTINFO" val="&lt;ShapeTextInfo&gt;&lt;TableIndex row=&quot;-1&quot; col=&quot;-1&quot;&gt;&lt;linesCount val=&quot;1&quot;/&gt;&lt;lineCharCount val=&quot;7&quot;/&gt;&lt;/TableIndex&gt;&lt;/ShapeTextInfo&gt;"/>
</p:tagLst>
</file>

<file path=ppt/tags/tag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FF25673E-7D8F-46B1-937F-9CED534D1351}_3.png&quot;/&gt;&lt;left val=&quot;210&quot;/&gt;&lt;top val=&quot;220&quot;/&gt;&lt;width val=&quot;164&quot;/&gt;&lt;height val=&quot;49&quot;/&gt;&lt;hasText val=&quot;1&quot;/&gt;&lt;/Image&gt;&lt;/ThreeDShapeInfo&gt;"/>
  <p:tag name="PRESENTER_SHAPETEXTINFO" val="&lt;ShapeTextInfo&gt;&lt;TableIndex row=&quot;-1&quot; col=&quot;-1&quot;&gt;&lt;linesCount val=&quot;2&quot;/&gt;&lt;lineCharCount val=&quot;18&quot;/&gt;&lt;lineCharCount val=&quot;9&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INFO" val="&lt;ThreeDShapeInfo&gt;&lt;uuid val=&quot;{FF58EB71-0379-40E6-B2AE-73863FB3F284}&quot;/&gt;&lt;isInvalidForFieldText val=&quot;0&quot;/&gt;&lt;Image&gt;&lt;filename val=&quot;C:\Users\bsnover\AppData\Local\Temp\PR\data\asimages\{FF58EB71-0379-40E6-B2AE-73863FB3F284}_3.png&quot;/&gt;&lt;left val=&quot;200&quot;/&gt;&lt;top val=&quot;299&quot;/&gt;&lt;width val=&quot;179&quot;/&gt;&lt;height val=&quot;179&quot;/&gt;&lt;hasText val=&quot;1&quot;/&gt;&lt;/Image&gt;&lt;/ThreeDShapeInfo&gt;"/>
  <p:tag name="PRESENTER_SHAPETEXTINFO" val="&lt;ShapeTextInfo&gt;&lt;TableIndex row=&quot;-1&quot; col=&quot;-1&quot;&gt;&lt;linesCount val=&quot;0&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46EF6569-5D15-4EF3-B596-CE6466E86411}_3.png&quot;/&gt;&lt;left val=&quot;208&quot;/&gt;&lt;top val=&quot;425&quot;/&gt;&lt;width val=&quot;158&quot;/&gt;&lt;height val=&quot;29&quot;/&gt;&lt;hasText val=&quot;1&quot;/&gt;&lt;/Image&gt;&lt;/ThreeDShapeInfo&gt;"/>
  <p:tag name="PRESENTER_SHAPETEXTINFO" val="&lt;ShapeTextInfo&gt;&lt;TableIndex row=&quot;-1&quot; col=&quot;-1&quot;&gt;&lt;linesCount val=&quot;1&quot;/&gt;&lt;lineCharCount val=&quot;15&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3047408B-A1E6-4BA1-A322-90B80A6A0118}_22.png&quot;/&gt;&lt;left val=&quot;35&quot;/&gt;&lt;top val=&quot;203&quot;/&gt;&lt;width val=&quot;330&quot;/&gt;&lt;height val=&quot;354&quot;/&gt;&lt;hasText val=&quot;1&quot;/&gt;&lt;/Image&gt;&lt;/ThreeDShapeInfo&gt;"/>
  <p:tag name="PRESENTER_SHAPETEXTINFO" val="&lt;ShapeTextInfo&gt;&lt;TableIndex row=&quot;-1&quot; col=&quot;-1&quot;&gt;&lt;linesCount val=&quot;19&quot;/&gt;&lt;lineCharCount val=&quot;1&quot;/&gt;&lt;lineCharCount val=&quot;1&quot;/&gt;&lt;lineCharCount val=&quot;85&quot;/&gt;&lt;lineCharCount val=&quot;24&quot;/&gt;&lt;lineCharCount val=&quot;1&quot;/&gt;&lt;lineCharCount val=&quot;1&quot;/&gt;&lt;lineCharCount val=&quot;38&quot;/&gt;&lt;lineCharCount val=&quot;1&quot;/&gt;&lt;lineCharCount val=&quot;1&quot;/&gt;&lt;lineCharCount val=&quot;31&quot;/&gt;&lt;lineCharCount val=&quot;1&quot;/&gt;&lt;lineCharCount val=&quot;1&quot;/&gt;&lt;lineCharCount val=&quot;37&quot;/&gt;&lt;lineCharCount val=&quot;23&quot;/&gt;&lt;lineCharCount val=&quot;1&quot;/&gt;&lt;lineCharCount val=&quot;1&quot;/&gt;&lt;lineCharCount val=&quot;9&quot;/&gt;&lt;lineCharCount val=&quot;1&quot;/&gt;&lt;lineCharCount val=&quot;1&quot;/&gt;&lt;/TableIndex&gt;&lt;/ShapeTextInfo&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TotalTime>
  <Words>1391</Words>
  <Application>Microsoft Office PowerPoint</Application>
  <PresentationFormat>Widescreen</PresentationFormat>
  <Paragraphs>319</Paragraphs>
  <Slides>29</Slides>
  <Notes>16</Notes>
  <HiddenSlides>5</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Univers Com 45 Light</vt:lpstr>
      <vt:lpstr>Wingdings</vt:lpstr>
      <vt:lpstr>Office Theme</vt:lpstr>
      <vt:lpstr>Distributed Control and Automation Framework (DCAF)</vt:lpstr>
      <vt:lpstr>Agenda</vt:lpstr>
      <vt:lpstr>Introduction</vt:lpstr>
      <vt:lpstr>Programming Embedded Control Applications is Hard</vt:lpstr>
      <vt:lpstr>Distributed Control and Automation Framework (DCAF) Overview</vt:lpstr>
      <vt:lpstr>Who should use the framework?</vt:lpstr>
      <vt:lpstr>Who is DCAF for?</vt:lpstr>
      <vt:lpstr>The DCAF Paradigm</vt:lpstr>
      <vt:lpstr>DCAF Components</vt:lpstr>
      <vt:lpstr>DCAF Components</vt:lpstr>
      <vt:lpstr>Module Components</vt:lpstr>
      <vt:lpstr>Module Components</vt:lpstr>
      <vt:lpstr>Module Runtime</vt:lpstr>
      <vt:lpstr>DCAF Modules</vt:lpstr>
      <vt:lpstr>DCAF Engine</vt:lpstr>
      <vt:lpstr>Engine Execution Model</vt:lpstr>
      <vt:lpstr>Simplified Engine</vt:lpstr>
      <vt:lpstr>Tag Bus</vt:lpstr>
      <vt:lpstr>Tag Bus </vt:lpstr>
      <vt:lpstr>Tag Bus - Data Dictionary</vt:lpstr>
      <vt:lpstr>Tag Bus - Duplication</vt:lpstr>
      <vt:lpstr>Configuration Editor Framework (CEF)</vt:lpstr>
      <vt:lpstr>Getting Started</vt:lpstr>
      <vt:lpstr>DCAF Project Templates</vt:lpstr>
      <vt:lpstr>Running the Configuration</vt:lpstr>
      <vt:lpstr>Which Template to Choose</vt:lpstr>
      <vt:lpstr>DCAF Package Dependency Diagram</vt:lpstr>
      <vt:lpstr>Nomenclature</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DCAF </dc:title>
  <dc:creator>Benjamin Celis</dc:creator>
  <cp:lastModifiedBy>Simon Perez Santa Maria</cp:lastModifiedBy>
  <cp:revision>47</cp:revision>
  <dcterms:created xsi:type="dcterms:W3CDTF">2018-06-06T23:07:58Z</dcterms:created>
  <dcterms:modified xsi:type="dcterms:W3CDTF">2018-06-18T19:03:04Z</dcterms:modified>
</cp:coreProperties>
</file>