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7.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 id="2147483703" r:id="rId3"/>
    <p:sldMasterId id="2147483722" r:id="rId4"/>
    <p:sldMasterId id="2147483741" r:id="rId5"/>
    <p:sldMasterId id="2147483764" r:id="rId6"/>
    <p:sldMasterId id="2147483783" r:id="rId7"/>
    <p:sldMasterId id="2147483811" r:id="rId8"/>
  </p:sldMasterIdLst>
  <p:notesMasterIdLst>
    <p:notesMasterId r:id="rId37"/>
  </p:notesMasterIdLst>
  <p:sldIdLst>
    <p:sldId id="259" r:id="rId9"/>
    <p:sldId id="268" r:id="rId10"/>
    <p:sldId id="277" r:id="rId11"/>
    <p:sldId id="260" r:id="rId12"/>
    <p:sldId id="262" r:id="rId13"/>
    <p:sldId id="263" r:id="rId14"/>
    <p:sldId id="294" r:id="rId15"/>
    <p:sldId id="264" r:id="rId16"/>
    <p:sldId id="295" r:id="rId17"/>
    <p:sldId id="269" r:id="rId18"/>
    <p:sldId id="292" r:id="rId19"/>
    <p:sldId id="278" r:id="rId20"/>
    <p:sldId id="270" r:id="rId21"/>
    <p:sldId id="283" r:id="rId22"/>
    <p:sldId id="281" r:id="rId23"/>
    <p:sldId id="289" r:id="rId24"/>
    <p:sldId id="288" r:id="rId25"/>
    <p:sldId id="287" r:id="rId26"/>
    <p:sldId id="290" r:id="rId27"/>
    <p:sldId id="282" r:id="rId28"/>
    <p:sldId id="271" r:id="rId29"/>
    <p:sldId id="280" r:id="rId30"/>
    <p:sldId id="279" r:id="rId31"/>
    <p:sldId id="284" r:id="rId32"/>
    <p:sldId id="285" r:id="rId33"/>
    <p:sldId id="291" r:id="rId34"/>
    <p:sldId id="293" r:id="rId35"/>
    <p:sldId id="286" r:id="rId36"/>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4" autoAdjust="0"/>
    <p:restoredTop sz="63205" autoAdjust="0"/>
  </p:normalViewPr>
  <p:slideViewPr>
    <p:cSldViewPr snapToGrid="0">
      <p:cViewPr varScale="1">
        <p:scale>
          <a:sx n="62" d="100"/>
          <a:sy n="62" d="100"/>
        </p:scale>
        <p:origin x="137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dgm:t>
        <a:bodyPr/>
        <a:lstStyle/>
        <a:p>
          <a:r>
            <a:rPr lang="en-US" sz="13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 node</a:t>
          </a:r>
        </a:p>
      </dgm:t>
    </dgm:pt>
    <dgm:pt modelId="{5B7159A1-5198-40A4-AF90-17341B07FDF2}" type="parTrans" cxnId="{B8417205-5A4F-4E32-BA74-41A37D61FBDA}">
      <dgm:prSet/>
      <dgm:spPr>
        <a:ln w="57150">
          <a:tailEnd type="triangle" w="lg" len="med"/>
        </a:ln>
      </dgm:spPr>
      <dgm:t>
        <a:bodyPr/>
        <a:lstStyle/>
        <a:p>
          <a:endParaRPr lang="en-US"/>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531B7326-387B-40FE-93A6-34982466DC09}" type="presOf" srcId="{BE28D08F-D798-48B7-8D61-9CB70080103E}" destId="{457D17E5-CE98-4172-B3C8-B66DBCB6D706}" srcOrd="0" destOrd="0" presId="urn:microsoft.com/office/officeart/2005/8/layout/radial1"/>
    <dgm:cxn modelId="{9689756B-FF93-494A-A2E2-BB9719B49DCE}" type="presOf" srcId="{083CB5AB-EA9F-448A-BC19-DD82A1BDFA99}" destId="{BFCF463E-2D40-4443-8000-8FA8D0AAB634}"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90933A98-6804-4ECC-B9D6-FD6F99950C21}" type="presOf" srcId="{5B7159A1-5198-40A4-AF90-17341B07FDF2}" destId="{83FFEC2C-C02C-4CBE-8762-D3D46ADAE473}" srcOrd="1" destOrd="0" presId="urn:microsoft.com/office/officeart/2005/8/layout/radial1"/>
    <dgm:cxn modelId="{B8417205-5A4F-4E32-BA74-41A37D61FBDA}" srcId="{46F2DC0B-4C41-4ED2-826A-0FB795EE8A88}" destId="{BE28D08F-D798-48B7-8D61-9CB70080103E}" srcOrd="1" destOrd="0" parTransId="{5B7159A1-5198-40A4-AF90-17341B07FDF2}" sibTransId="{1C2A65A7-084C-46A2-AB6D-3DA09AE5F7CD}"/>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1C3D89F4-1245-4BB6-B107-16296FAB5465}" type="presOf" srcId="{77263E9C-C117-46B0-A235-DBFAEDCD3B6D}" destId="{F5600235-8279-4F5F-9F5D-0339AFCA4C16}" srcOrd="0" destOrd="0" presId="urn:microsoft.com/office/officeart/2005/8/layout/radial1"/>
    <dgm:cxn modelId="{33B8530B-48C5-47CE-BAE8-3CAA173FDA34}" type="presOf" srcId="{B1B46E95-1E3E-4F39-BCED-6F6DB2AF7266}" destId="{D3C16A07-A1C9-4E4C-8052-AA74CDFB24BA}"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0CF7B004-AC60-4109-8148-FAB12C1D2509}" srcId="{0FB3BD37-8ED8-43B1-8A02-527892A055F9}" destId="{2B4EB116-019B-4F1F-AAC4-60568687413E}" srcOrd="1" destOrd="0" parTransId="{92080856-648F-47BA-8890-CB015FFAB1F3}" sibTransId="{3A10BA43-42DF-4BEB-9D3F-BCC1899BEDE5}"/>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031E7224-AC40-EB4A-BF68-5DE21A0FA5BA}" type="presOf" srcId="{2B4EB116-019B-4F1F-AAC4-60568687413E}" destId="{7F7173C3-6BB0-4F29-81B1-16E19C035031}"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Configuration </a:t>
          </a:r>
        </a:p>
      </dsp:txBody>
      <dsp:txXfrm>
        <a:off x="2004272" y="1911741"/>
        <a:ext cx="1380488" cy="1377165"/>
      </dsp:txXfrm>
    </dsp:sp>
    <dsp:sp modelId="{0166608B-E1DA-4757-93A8-52DD79A8ABC4}">
      <dsp:nvSpPr>
        <dsp:cNvPr id="0" name=""/>
        <dsp:cNvSpPr/>
      </dsp:nvSpPr>
      <dsp:spPr>
        <a:xfrm rot="13133394">
          <a:off x="1401123" y="1775335"/>
          <a:ext cx="600918" cy="48164"/>
        </a:xfrm>
        <a:custGeom>
          <a:avLst/>
          <a:gdLst/>
          <a:ahLst/>
          <a:cxnLst/>
          <a:rect l="0" t="0" r="0" b="0"/>
          <a:pathLst>
            <a:path>
              <a:moveTo>
                <a:pt x="0" y="24082"/>
              </a:moveTo>
              <a:lnTo>
                <a:pt x="600918"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6560" y="1784394"/>
        <a:ext cx="30045" cy="30045"/>
      </dsp:txXfrm>
    </dsp:sp>
    <dsp:sp modelId="{D3C16A07-A1C9-4E4C-8052-AA74CDFB24BA}">
      <dsp:nvSpPr>
        <dsp:cNvPr id="0" name=""/>
        <dsp:cNvSpPr/>
      </dsp:nvSpPr>
      <dsp:spPr>
        <a:xfrm>
          <a:off x="185537" y="437128"/>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6711" y="648302"/>
        <a:ext cx="1019639" cy="1019639"/>
      </dsp:txXfrm>
    </dsp:sp>
    <dsp:sp modelId="{BBE51696-74B1-4187-ACB5-946F0A10CE4E}">
      <dsp:nvSpPr>
        <dsp:cNvPr id="0" name=""/>
        <dsp:cNvSpPr/>
      </dsp:nvSpPr>
      <dsp:spPr>
        <a:xfrm rot="19177722">
          <a:off x="3374311" y="1772830"/>
          <a:ext cx="530338" cy="48164"/>
        </a:xfrm>
        <a:custGeom>
          <a:avLst/>
          <a:gdLst/>
          <a:ahLst/>
          <a:cxnLst/>
          <a:rect l="0" t="0" r="0" b="0"/>
          <a:pathLst>
            <a:path>
              <a:moveTo>
                <a:pt x="0" y="24082"/>
              </a:moveTo>
              <a:lnTo>
                <a:pt x="530338"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222" y="1783653"/>
        <a:ext cx="26516" cy="26516"/>
      </dsp:txXfrm>
    </dsp:sp>
    <dsp:sp modelId="{457D17E5-CE98-4172-B3C8-B66DBCB6D706}">
      <dsp:nvSpPr>
        <dsp:cNvPr id="0" name=""/>
        <dsp:cNvSpPr/>
      </dsp:nvSpPr>
      <dsp:spPr>
        <a:xfrm>
          <a:off x="3669808" y="437143"/>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 node</a:t>
          </a:r>
        </a:p>
      </dsp:txBody>
      <dsp:txXfrm>
        <a:off x="3880982" y="648317"/>
        <a:ext cx="1019639" cy="101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354666" y="0"/>
          <a:ext cx="5418667" cy="541866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Control</a:t>
          </a:r>
        </a:p>
      </dsp:txBody>
      <dsp:txXfrm>
        <a:off x="3117087" y="270933"/>
        <a:ext cx="1893824" cy="812800"/>
      </dsp:txXfrm>
    </dsp:sp>
    <dsp:sp modelId="{7F7173C3-6BB0-4F29-81B1-16E19C035031}">
      <dsp:nvSpPr>
        <dsp:cNvPr id="0" name=""/>
        <dsp:cNvSpPr/>
      </dsp:nvSpPr>
      <dsp:spPr>
        <a:xfrm>
          <a:off x="2031999" y="1354666"/>
          <a:ext cx="4064000" cy="40640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Solution</a:t>
          </a:r>
        </a:p>
      </dsp:txBody>
      <dsp:txXfrm>
        <a:off x="3117087" y="1608666"/>
        <a:ext cx="1893824" cy="762000"/>
      </dsp:txXfrm>
    </dsp:sp>
    <dsp:sp modelId="{A68EC899-ED64-4056-A5AF-D47DDFE2D518}">
      <dsp:nvSpPr>
        <dsp:cNvPr id="0" name=""/>
        <dsp:cNvSpPr/>
      </dsp:nvSpPr>
      <dsp:spPr>
        <a:xfrm>
          <a:off x="2709333" y="2709333"/>
          <a:ext cx="2709333" cy="27093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LabVIEW</a:t>
          </a:r>
        </a:p>
      </dsp:txBody>
      <dsp:txXfrm>
        <a:off x="3106105" y="3386666"/>
        <a:ext cx="1915788"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7E20D-5EBF-4554-89D8-88B213D3ACD1}"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B503C-0D22-4E19-AFEE-7AAE960D9DF8}" type="slidenum">
              <a:rPr lang="en-US" smtClean="0"/>
              <a:t>‹#›</a:t>
            </a:fld>
            <a:endParaRPr lang="en-US"/>
          </a:p>
        </p:txBody>
      </p:sp>
    </p:spTree>
    <p:extLst>
      <p:ext uri="{BB962C8B-B14F-4D97-AF65-F5344CB8AC3E}">
        <p14:creationId xmlns:p14="http://schemas.microsoft.com/office/powerpoint/2010/main" val="202806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3</a:t>
            </a:fld>
            <a:endParaRPr lang="en-US"/>
          </a:p>
        </p:txBody>
      </p:sp>
    </p:spTree>
    <p:extLst>
      <p:ext uri="{BB962C8B-B14F-4D97-AF65-F5344CB8AC3E}">
        <p14:creationId xmlns:p14="http://schemas.microsoft.com/office/powerpoint/2010/main" val="350832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31602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B503C-0D22-4E19-AFEE-7AAE960D9DF8}" type="slidenum">
              <a:rPr lang="en-US" smtClean="0"/>
              <a:t>7</a:t>
            </a:fld>
            <a:endParaRPr lang="en-US"/>
          </a:p>
        </p:txBody>
      </p:sp>
    </p:spTree>
    <p:extLst>
      <p:ext uri="{BB962C8B-B14F-4D97-AF65-F5344CB8AC3E}">
        <p14:creationId xmlns:p14="http://schemas.microsoft.com/office/powerpoint/2010/main" val="206799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74558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12</a:t>
            </a:fld>
            <a:endParaRPr lang="en-US"/>
          </a:p>
        </p:txBody>
      </p:sp>
    </p:spTree>
    <p:extLst>
      <p:ext uri="{BB962C8B-B14F-4D97-AF65-F5344CB8AC3E}">
        <p14:creationId xmlns:p14="http://schemas.microsoft.com/office/powerpoint/2010/main" val="110206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6875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17</a:t>
            </a:fld>
            <a:endParaRPr lang="en-US"/>
          </a:p>
        </p:txBody>
      </p:sp>
    </p:spTree>
    <p:extLst>
      <p:ext uri="{BB962C8B-B14F-4D97-AF65-F5344CB8AC3E}">
        <p14:creationId xmlns:p14="http://schemas.microsoft.com/office/powerpoint/2010/main" val="394016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26</a:t>
            </a:fld>
            <a:endParaRPr lang="en-US"/>
          </a:p>
        </p:txBody>
      </p:sp>
    </p:spTree>
    <p:extLst>
      <p:ext uri="{BB962C8B-B14F-4D97-AF65-F5344CB8AC3E}">
        <p14:creationId xmlns:p14="http://schemas.microsoft.com/office/powerpoint/2010/main" val="2468517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6096647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485476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5701395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09452009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2172980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6207145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87348737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36484405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24832315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07026447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40421316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21085990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93909755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538296847"/>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54310219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13858805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76182908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30494661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81715511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 y="0"/>
            <a:ext cx="12224985" cy="6878592"/>
          </a:xfrm>
          <a:prstGeom prst="rect">
            <a:avLst/>
          </a:prstGeom>
        </p:spPr>
      </p:pic>
    </p:spTree>
    <p:extLst>
      <p:ext uri="{BB962C8B-B14F-4D97-AF65-F5344CB8AC3E}">
        <p14:creationId xmlns:p14="http://schemas.microsoft.com/office/powerpoint/2010/main" val="7125280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Developing and Giving Your Presentation Tips</a:t>
            </a:r>
          </a:p>
        </p:txBody>
      </p:sp>
      <p:sp>
        <p:nvSpPr>
          <p:cNvPr id="7" name="Rectangle 6"/>
          <p:cNvSpPr/>
          <p:nvPr/>
        </p:nvSpPr>
        <p:spPr>
          <a:xfrm>
            <a:off x="486449" y="1200469"/>
            <a:ext cx="5511031" cy="2964594"/>
          </a:xfrm>
          <a:prstGeom prst="rect">
            <a:avLst/>
          </a:prstGeom>
        </p:spPr>
        <p:txBody>
          <a:bodyPr wrap="square">
            <a:spAutoFit/>
          </a:bodyPr>
          <a:lstStyle/>
          <a:p>
            <a:pPr marL="0" lvl="0" indent="0">
              <a:buNone/>
            </a:pPr>
            <a:r>
              <a:rPr lang="en-US" sz="2400" dirty="0">
                <a:solidFill>
                  <a:srgbClr val="0070C0"/>
                </a:solidFill>
              </a:rPr>
              <a:t>Tips for Developing</a:t>
            </a:r>
            <a:br>
              <a:rPr lang="en-US" sz="2400" dirty="0">
                <a:solidFill>
                  <a:srgbClr val="0070C0"/>
                </a:solidFill>
              </a:rPr>
            </a:br>
            <a:endParaRPr lang="en-US" sz="1067" dirty="0">
              <a:solidFill>
                <a:srgbClr val="0070C0"/>
              </a:solidFill>
            </a:endParaRPr>
          </a:p>
          <a:p>
            <a:pPr lvl="0"/>
            <a:r>
              <a:rPr lang="en-US" sz="2133" dirty="0"/>
              <a:t>Follow the “six by six rule” </a:t>
            </a:r>
            <a:br>
              <a:rPr lang="en-US" sz="2133" dirty="0"/>
            </a:br>
            <a:r>
              <a:rPr lang="en-US" sz="2133" dirty="0"/>
              <a:t>(six lines/six words per line)  </a:t>
            </a:r>
          </a:p>
          <a:p>
            <a:pPr lvl="0"/>
            <a:r>
              <a:rPr lang="en-US" sz="2133" dirty="0"/>
              <a:t>Use bullet points</a:t>
            </a:r>
          </a:p>
          <a:p>
            <a:pPr lvl="0"/>
            <a:r>
              <a:rPr lang="en-US" sz="2133" dirty="0"/>
              <a:t>Capitalize the first letter after a bullet point</a:t>
            </a:r>
          </a:p>
          <a:p>
            <a:pPr lvl="0"/>
            <a:r>
              <a:rPr lang="en-US" sz="2133" dirty="0"/>
              <a:t>Do not use end punctuation</a:t>
            </a:r>
          </a:p>
          <a:p>
            <a:pPr lvl="0"/>
            <a:r>
              <a:rPr lang="en-US" sz="2133" dirty="0"/>
              <a:t>Use active voice </a:t>
            </a:r>
          </a:p>
          <a:p>
            <a:endParaRPr lang="en-US" sz="2400" dirty="0"/>
          </a:p>
        </p:txBody>
      </p:sp>
      <p:sp>
        <p:nvSpPr>
          <p:cNvPr id="8" name="Rectangle 7"/>
          <p:cNvSpPr/>
          <p:nvPr/>
        </p:nvSpPr>
        <p:spPr>
          <a:xfrm>
            <a:off x="6116397" y="1200836"/>
            <a:ext cx="5468120" cy="3908186"/>
          </a:xfrm>
          <a:prstGeom prst="rect">
            <a:avLst/>
          </a:prstGeom>
        </p:spPr>
        <p:txBody>
          <a:bodyPr wrap="square">
            <a:spAutoFit/>
          </a:bodyPr>
          <a:lstStyle/>
          <a:p>
            <a:pPr marL="0" indent="0">
              <a:buFont typeface="Wingdings" charset="2"/>
              <a:buNone/>
            </a:pPr>
            <a:r>
              <a:rPr lang="en-US" sz="2400" dirty="0">
                <a:solidFill>
                  <a:srgbClr val="0070C0"/>
                </a:solidFill>
              </a:rPr>
              <a:t>Tips for Giving Your Presentation</a:t>
            </a:r>
            <a:br>
              <a:rPr lang="en-US" sz="2400" dirty="0">
                <a:solidFill>
                  <a:srgbClr val="0070C0"/>
                </a:solidFill>
              </a:rPr>
            </a:br>
            <a:endParaRPr lang="en-US" sz="1067" dirty="0">
              <a:solidFill>
                <a:srgbClr val="0070C0"/>
              </a:solidFill>
            </a:endParaRPr>
          </a:p>
          <a:p>
            <a:r>
              <a:rPr lang="en-US" sz="2133" dirty="0"/>
              <a:t>Help your audience know you</a:t>
            </a:r>
          </a:p>
          <a:p>
            <a:r>
              <a:rPr lang="en-US" sz="2133" dirty="0"/>
              <a:t>Know your audience</a:t>
            </a:r>
          </a:p>
          <a:p>
            <a:r>
              <a:rPr lang="en-US" sz="2133" dirty="0"/>
              <a:t>Know the story</a:t>
            </a:r>
          </a:p>
          <a:p>
            <a:r>
              <a:rPr lang="en-US" sz="2133" dirty="0"/>
              <a:t>Know your story</a:t>
            </a:r>
          </a:p>
          <a:p>
            <a:r>
              <a:rPr lang="en-US" sz="2133" dirty="0"/>
              <a:t>Know your #1 goal</a:t>
            </a:r>
          </a:p>
          <a:p>
            <a:r>
              <a:rPr lang="en-US" sz="2133" dirty="0"/>
              <a:t>Know what you don’t know</a:t>
            </a:r>
          </a:p>
          <a:p>
            <a:r>
              <a:rPr lang="en-US" sz="2133" dirty="0"/>
              <a:t>Know when to tell or show</a:t>
            </a:r>
          </a:p>
          <a:p>
            <a:r>
              <a:rPr lang="en-US" sz="2133" dirty="0"/>
              <a:t>Simple is better</a:t>
            </a:r>
          </a:p>
          <a:p>
            <a:r>
              <a:rPr lang="en-US" sz="2133" dirty="0"/>
              <a:t>Know your timing</a:t>
            </a:r>
          </a:p>
          <a:p>
            <a:r>
              <a:rPr lang="en-US" sz="2133" dirty="0"/>
              <a:t>Suggest what the audience can do next</a:t>
            </a:r>
            <a:endParaRPr lang="en-US" sz="2400" dirty="0"/>
          </a:p>
        </p:txBody>
      </p:sp>
    </p:spTree>
    <p:extLst>
      <p:ext uri="{BB962C8B-B14F-4D97-AF65-F5344CB8AC3E}">
        <p14:creationId xmlns:p14="http://schemas.microsoft.com/office/powerpoint/2010/main" val="89808345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771628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Title Slide Without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03002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10147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1119032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ext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38158"/>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76853968"/>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Text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592425"/>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99993"/>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98810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Text_2 Line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65278"/>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38157"/>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4074601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44953649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06542542"/>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470126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1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48587318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452642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121744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59093321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Text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74848"/>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08832"/>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8464917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Text White_Image Top">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009572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55772556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7363979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84148739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0271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209133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1916" y="2805982"/>
            <a:ext cx="10893337" cy="964092"/>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23075415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External 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2766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362416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56288469"/>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250278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322491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NI Cover Slide">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83171282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11770356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Title Slide Without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28828373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83287822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Text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38158"/>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724359249"/>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Text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592425"/>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99993"/>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24539846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Text_2 Line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65278"/>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38157"/>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50378921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48662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22845057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Text with Full Image R">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userDrawn="1"/>
        </p:nvSpPr>
        <p:spPr>
          <a:xfrm>
            <a:off x="2956674"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239628866"/>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Text with Full Image 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4139327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1_Text with Full Image 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7125602" y="6405933"/>
            <a:ext cx="2216460"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64261203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NI Product Focused with Image R">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2956674"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49686182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NI Product Focused with Image L">
    <p:spTree>
      <p:nvGrpSpPr>
        <p:cNvPr id="1" name=""/>
        <p:cNvGrpSpPr/>
        <p:nvPr/>
      </p:nvGrpSpPr>
      <p:grpSpPr>
        <a:xfrm>
          <a:off x="0" y="0"/>
          <a:ext cx="0" cy="0"/>
          <a:chOff x="0" y="0"/>
          <a:chExt cx="0" cy="0"/>
        </a:xfrm>
      </p:grpSpPr>
      <p:sp>
        <p:nvSpPr>
          <p:cNvPr id="6" name="Rectangle 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71580189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Text_Image Top">
    <p:spTree>
      <p:nvGrpSpPr>
        <p:cNvPr id="1" name=""/>
        <p:cNvGrpSpPr/>
        <p:nvPr/>
      </p:nvGrpSpPr>
      <p:grpSpPr>
        <a:xfrm>
          <a:off x="0" y="0"/>
          <a:ext cx="0" cy="0"/>
          <a:chOff x="0" y="0"/>
          <a:chExt cx="0" cy="0"/>
        </a:xfrm>
      </p:grpSpPr>
      <p:sp>
        <p:nvSpPr>
          <p:cNvPr id="8" name="Rectangle 7"/>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74848"/>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08832"/>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03148819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Text White_Image Top">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userDrawn="1"/>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1770151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6" name="Rectangle 5"/>
          <p:cNvSpPr/>
          <p:nvPr userDrawn="1"/>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4343573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6410921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Resource Link">
    <p:spTree>
      <p:nvGrpSpPr>
        <p:cNvPr id="1" name=""/>
        <p:cNvGrpSpPr/>
        <p:nvPr/>
      </p:nvGrpSpPr>
      <p:grpSpPr>
        <a:xfrm>
          <a:off x="0" y="0"/>
          <a:ext cx="0" cy="0"/>
          <a:chOff x="0" y="0"/>
          <a:chExt cx="0" cy="0"/>
        </a:xfrm>
      </p:grpSpPr>
      <p:sp>
        <p:nvSpPr>
          <p:cNvPr id="6" name="Rectangle 5"/>
          <p:cNvSpPr/>
          <p:nvPr userDrawn="1"/>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userDrawn="1"/>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userDrawn="1"/>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9482783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78727379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1916" y="2805982"/>
            <a:ext cx="10893337" cy="964092"/>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251076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52788420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360277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75479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177437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19544863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45052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90713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2755966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4191368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itle Slide Without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7724740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3" name="Title 1"/>
          <p:cNvSpPr txBox="1">
            <a:spLocks/>
          </p:cNvSpPr>
          <p:nvPr/>
        </p:nvSpPr>
        <p:spPr>
          <a:xfrm>
            <a:off x="6610351" y="2742683"/>
            <a:ext cx="3600451" cy="814711"/>
          </a:xfrm>
          <a:prstGeom prst="rect">
            <a:avLst/>
          </a:prstGeom>
        </p:spPr>
        <p:txBody>
          <a:bodyPr vert="horz" lIns="0" tIns="60956" rIns="0" bIns="60956" rtlCol="0" anchor="ctr">
            <a:noAutofit/>
          </a:bodyPr>
          <a:lst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a:lstStyle>
          <a:p>
            <a:r>
              <a:rPr lang="en-US" sz="3733" dirty="0"/>
              <a:t>Before you go,</a:t>
            </a:r>
          </a:p>
          <a:p>
            <a:r>
              <a:rPr lang="en-US" sz="3733" dirty="0"/>
              <a:t>take the survey.</a:t>
            </a:r>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1" y="361951"/>
            <a:ext cx="3233291" cy="5748072"/>
          </a:xfrm>
          <a:prstGeom prst="rect">
            <a:avLst/>
          </a:prstGeom>
        </p:spPr>
      </p:pic>
    </p:spTree>
    <p:extLst>
      <p:ext uri="{BB962C8B-B14F-4D97-AF65-F5344CB8AC3E}">
        <p14:creationId xmlns:p14="http://schemas.microsoft.com/office/powerpoint/2010/main" val="2619573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userDrawn="1"/>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1294444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Developing Your Presentation Tips </a:t>
            </a:r>
          </a:p>
        </p:txBody>
      </p:sp>
      <p:sp>
        <p:nvSpPr>
          <p:cNvPr id="16" name="Rectangle 15"/>
          <p:cNvSpPr/>
          <p:nvPr userDrawn="1"/>
        </p:nvSpPr>
        <p:spPr>
          <a:xfrm>
            <a:off x="650729" y="1276255"/>
            <a:ext cx="10893337" cy="4154984"/>
          </a:xfrm>
          <a:prstGeom prst="rect">
            <a:avLst/>
          </a:prstGeom>
        </p:spPr>
        <p:txBody>
          <a:bodyPr wrap="square">
            <a:spAutoFit/>
          </a:bodyPr>
          <a:lstStyle/>
          <a:p>
            <a:pPr marL="457189" lvl="0" indent="-457189">
              <a:buAutoNum type="arabicPeriod"/>
            </a:pPr>
            <a:r>
              <a:rPr lang="en-US" sz="2400" dirty="0"/>
              <a:t>Help your audience know you</a:t>
            </a:r>
          </a:p>
          <a:p>
            <a:pPr marL="457189" lvl="0" indent="-457189">
              <a:buAutoNum type="arabicPeriod"/>
            </a:pPr>
            <a:r>
              <a:rPr lang="en-US" sz="2400" dirty="0"/>
              <a:t>Know your audience</a:t>
            </a:r>
          </a:p>
          <a:p>
            <a:pPr marL="457189" lvl="0" indent="-457189">
              <a:buAutoNum type="arabicPeriod"/>
            </a:pPr>
            <a:r>
              <a:rPr lang="en-US" sz="2400" dirty="0"/>
              <a:t>Know the story</a:t>
            </a:r>
          </a:p>
          <a:p>
            <a:pPr marL="457189" lvl="0" indent="-457189">
              <a:buAutoNum type="arabicPeriod"/>
            </a:pPr>
            <a:r>
              <a:rPr lang="en-US" sz="2400" dirty="0"/>
              <a:t>Know your story</a:t>
            </a:r>
          </a:p>
          <a:p>
            <a:pPr marL="457189" lvl="0" indent="-457189">
              <a:buAutoNum type="arabicPeriod"/>
            </a:pPr>
            <a:r>
              <a:rPr lang="en-US" sz="2400" dirty="0"/>
              <a:t>Know your #1 goal</a:t>
            </a:r>
          </a:p>
          <a:p>
            <a:pPr marL="457189" lvl="0" indent="-457189">
              <a:buAutoNum type="arabicPeriod"/>
            </a:pPr>
            <a:r>
              <a:rPr lang="en-US" sz="2400" dirty="0"/>
              <a:t>Know what you don’t know</a:t>
            </a:r>
          </a:p>
          <a:p>
            <a:pPr marL="457189" lvl="0" indent="-457189">
              <a:buAutoNum type="arabicPeriod"/>
            </a:pPr>
            <a:r>
              <a:rPr lang="en-US" sz="2400" dirty="0"/>
              <a:t>Know when to tell</a:t>
            </a:r>
          </a:p>
          <a:p>
            <a:pPr marL="457189" lvl="0" indent="-457189">
              <a:buAutoNum type="arabicPeriod"/>
            </a:pPr>
            <a:r>
              <a:rPr lang="en-US" sz="2400" dirty="0"/>
              <a:t>Know that simple is better</a:t>
            </a:r>
          </a:p>
          <a:p>
            <a:pPr marL="457189" lvl="0" indent="-457189">
              <a:buAutoNum type="arabicPeriod"/>
            </a:pPr>
            <a:r>
              <a:rPr lang="en-US" sz="2400" dirty="0"/>
              <a:t>Know </a:t>
            </a:r>
            <a:r>
              <a:rPr lang="en-US" sz="2400"/>
              <a:t>your timing</a:t>
            </a:r>
          </a:p>
          <a:p>
            <a:pPr marL="457189" lvl="0" indent="-457189">
              <a:buAutoNum type="arabicPeriod"/>
            </a:pPr>
            <a:r>
              <a:rPr lang="en-US" sz="2400"/>
              <a:t>Know </a:t>
            </a:r>
            <a:r>
              <a:rPr lang="en-US" sz="2400" dirty="0"/>
              <a:t>what you want the audience to do next</a:t>
            </a:r>
          </a:p>
          <a:p>
            <a:endParaRPr lang="en-US" sz="2400" dirty="0"/>
          </a:p>
        </p:txBody>
      </p:sp>
    </p:spTree>
    <p:extLst>
      <p:ext uri="{BB962C8B-B14F-4D97-AF65-F5344CB8AC3E}">
        <p14:creationId xmlns:p14="http://schemas.microsoft.com/office/powerpoint/2010/main" val="2750431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1" y="921221"/>
            <a:ext cx="10972799" cy="2498255"/>
          </a:xfrm>
        </p:spPr>
        <p:txBody>
          <a:bodyPr anchor="b">
            <a:noAutofit/>
          </a:bodyPr>
          <a:lstStyle>
            <a:lvl1pPr algn="ctr">
              <a:lnSpc>
                <a:spcPts val="5997"/>
              </a:lnSpc>
              <a:defRPr sz="4667" b="0" i="0" spc="-20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609600" y="3431449"/>
            <a:ext cx="10972800" cy="771275"/>
          </a:xfrm>
        </p:spPr>
        <p:txBody>
          <a:bodyPr>
            <a:noAutofit/>
          </a:bodyPr>
          <a:lstStyle>
            <a:lvl1pPr marL="0" indent="0" algn="ctr">
              <a:buNone/>
              <a:defRPr sz="2667">
                <a:solidFill>
                  <a:schemeClr val="bg2">
                    <a:lumMod val="50000"/>
                  </a:schemeClr>
                </a:solidFill>
                <a:latin typeface="+mn-lt"/>
              </a:defRPr>
            </a:lvl1pPr>
            <a:lvl2pPr marL="609550" indent="0" algn="ctr">
              <a:buNone/>
              <a:defRPr>
                <a:solidFill>
                  <a:schemeClr val="tx1">
                    <a:tint val="75000"/>
                  </a:schemeClr>
                </a:solidFill>
              </a:defRPr>
            </a:lvl2pPr>
            <a:lvl3pPr marL="1219100" indent="0" algn="ctr">
              <a:buNone/>
              <a:defRPr>
                <a:solidFill>
                  <a:schemeClr val="tx1">
                    <a:tint val="75000"/>
                  </a:schemeClr>
                </a:solidFill>
              </a:defRPr>
            </a:lvl3pPr>
            <a:lvl4pPr marL="1828652" indent="0" algn="ctr">
              <a:buNone/>
              <a:defRPr>
                <a:solidFill>
                  <a:schemeClr val="tx1">
                    <a:tint val="75000"/>
                  </a:schemeClr>
                </a:solidFill>
              </a:defRPr>
            </a:lvl4pPr>
            <a:lvl5pPr marL="2438203" indent="0" algn="ctr">
              <a:buNone/>
              <a:defRPr>
                <a:solidFill>
                  <a:schemeClr val="tx1">
                    <a:tint val="75000"/>
                  </a:schemeClr>
                </a:solidFill>
              </a:defRPr>
            </a:lvl5pPr>
            <a:lvl6pPr marL="3047753" indent="0" algn="ctr">
              <a:buNone/>
              <a:defRPr>
                <a:solidFill>
                  <a:schemeClr val="tx1">
                    <a:tint val="75000"/>
                  </a:schemeClr>
                </a:solidFill>
              </a:defRPr>
            </a:lvl6pPr>
            <a:lvl7pPr marL="3657303" indent="0" algn="ctr">
              <a:buNone/>
              <a:defRPr>
                <a:solidFill>
                  <a:schemeClr val="tx1">
                    <a:tint val="75000"/>
                  </a:schemeClr>
                </a:solidFill>
              </a:defRPr>
            </a:lvl7pPr>
            <a:lvl8pPr marL="4266853" indent="0" algn="ctr">
              <a:buNone/>
              <a:defRPr>
                <a:solidFill>
                  <a:schemeClr val="tx1">
                    <a:tint val="75000"/>
                  </a:schemeClr>
                </a:solidFill>
              </a:defRPr>
            </a:lvl8pPr>
            <a:lvl9pPr marL="4876403" indent="0" algn="ctr">
              <a:buNone/>
              <a:defRPr>
                <a:solidFill>
                  <a:schemeClr val="tx1">
                    <a:tint val="75000"/>
                  </a:schemeClr>
                </a:solidFill>
              </a:defRPr>
            </a:lvl9pPr>
          </a:lstStyle>
          <a:p>
            <a:r>
              <a:rPr lang="en-US" dirty="0"/>
              <a:t>Click to edit subtitle</a:t>
            </a:r>
          </a:p>
        </p:txBody>
      </p:sp>
      <p:sp>
        <p:nvSpPr>
          <p:cNvPr id="5" name="TextBox 4"/>
          <p:cNvSpPr txBox="1"/>
          <p:nvPr userDrawn="1"/>
        </p:nvSpPr>
        <p:spPr>
          <a:xfrm>
            <a:off x="467319" y="6330951"/>
            <a:ext cx="788999" cy="338554"/>
          </a:xfrm>
          <a:prstGeom prst="rect">
            <a:avLst/>
          </a:prstGeom>
          <a:noFill/>
        </p:spPr>
        <p:txBody>
          <a:bodyPr wrap="none" rtlCol="0">
            <a:sp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36836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321184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12790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3" y="142830"/>
            <a:ext cx="10965304" cy="964092"/>
          </a:xfrm>
        </p:spPr>
        <p:txBody>
          <a:bodyPr/>
          <a:lstStyle/>
          <a:p>
            <a:r>
              <a:rPr lang="en-US" dirty="0"/>
              <a:t>Master title style</a:t>
            </a:r>
          </a:p>
        </p:txBody>
      </p:sp>
      <p:sp>
        <p:nvSpPr>
          <p:cNvPr id="3" name="Content Placeholder 2"/>
          <p:cNvSpPr>
            <a:spLocks noGrp="1"/>
          </p:cNvSpPr>
          <p:nvPr>
            <p:ph sz="half" idx="1" hasCustomPrompt="1"/>
          </p:nvPr>
        </p:nvSpPr>
        <p:spPr>
          <a:xfrm>
            <a:off x="637777" y="1124712"/>
            <a:ext cx="5370904"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124712"/>
            <a:ext cx="5384800" cy="4949008"/>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7551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607277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957412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3" name="Title 1"/>
          <p:cNvSpPr txBox="1">
            <a:spLocks/>
          </p:cNvSpPr>
          <p:nvPr userDrawn="1"/>
        </p:nvSpPr>
        <p:spPr>
          <a:xfrm>
            <a:off x="6610351" y="2742683"/>
            <a:ext cx="3600451" cy="814711"/>
          </a:xfrm>
          <a:prstGeom prst="rect">
            <a:avLst/>
          </a:prstGeom>
        </p:spPr>
        <p:txBody>
          <a:bodyPr vert="horz" lIns="0" tIns="60956" rIns="0" bIns="60956" rtlCol="0" anchor="ctr">
            <a:noAutofit/>
          </a:bodyPr>
          <a:lst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a:lstStyle>
          <a:p>
            <a:r>
              <a:rPr lang="en-US" sz="3733" dirty="0"/>
              <a:t>Before </a:t>
            </a:r>
            <a:r>
              <a:rPr lang="en-US" sz="3733"/>
              <a:t>you go,</a:t>
            </a:r>
          </a:p>
          <a:p>
            <a:r>
              <a:rPr lang="en-US" sz="3733" dirty="0"/>
              <a:t>take the survey.</a:t>
            </a:r>
          </a:p>
        </p:txBody>
      </p:sp>
      <p:pic>
        <p:nvPicPr>
          <p:cNvPr id="4" name="Content Placeholder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001" y="361951"/>
            <a:ext cx="3233291" cy="5748072"/>
          </a:xfrm>
          <a:prstGeom prst="rect">
            <a:avLst/>
          </a:prstGeom>
        </p:spPr>
      </p:pic>
    </p:spTree>
    <p:extLst>
      <p:ext uri="{BB962C8B-B14F-4D97-AF65-F5344CB8AC3E}">
        <p14:creationId xmlns:p14="http://schemas.microsoft.com/office/powerpoint/2010/main" val="23713650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26559" cy="6878592"/>
          </a:xfrm>
          <a:prstGeom prst="rect">
            <a:avLst/>
          </a:prstGeom>
        </p:spPr>
      </p:pic>
    </p:spTree>
    <p:extLst>
      <p:ext uri="{BB962C8B-B14F-4D97-AF65-F5344CB8AC3E}">
        <p14:creationId xmlns:p14="http://schemas.microsoft.com/office/powerpoint/2010/main" val="3420470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1916" y="2805982"/>
            <a:ext cx="10893337" cy="964092"/>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235373" cy="6878593"/>
          </a:xfrm>
          <a:prstGeom prst="rect">
            <a:avLst/>
          </a:prstGeom>
        </p:spPr>
      </p:pic>
    </p:spTree>
    <p:extLst>
      <p:ext uri="{BB962C8B-B14F-4D97-AF65-F5344CB8AC3E}">
        <p14:creationId xmlns:p14="http://schemas.microsoft.com/office/powerpoint/2010/main" val="8569789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descr="22387_ppt_NIDays2015_soci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4209"/>
          </a:xfrm>
          <a:prstGeom prst="rect">
            <a:avLst/>
          </a:prstGeom>
        </p:spPr>
      </p:pic>
      <p:sp>
        <p:nvSpPr>
          <p:cNvPr id="4" name="TextBox 3"/>
          <p:cNvSpPr txBox="1"/>
          <p:nvPr userDrawn="1"/>
        </p:nvSpPr>
        <p:spPr>
          <a:xfrm>
            <a:off x="2108965" y="985205"/>
            <a:ext cx="8420489" cy="584775"/>
          </a:xfrm>
          <a:prstGeom prst="rect">
            <a:avLst/>
          </a:prstGeom>
          <a:noFill/>
        </p:spPr>
        <p:txBody>
          <a:bodyPr wrap="square" rtlCol="0">
            <a:spAutoFit/>
          </a:bodyPr>
          <a:lstStyle/>
          <a:p>
            <a:r>
              <a:rPr lang="en-US" sz="3200" dirty="0">
                <a:solidFill>
                  <a:schemeClr val="bg1"/>
                </a:solidFill>
              </a:rPr>
              <a:t>Stay Connected During</a:t>
            </a:r>
            <a:r>
              <a:rPr lang="en-US" sz="3200" baseline="0" dirty="0">
                <a:solidFill>
                  <a:schemeClr val="bg1"/>
                </a:solidFill>
              </a:rPr>
              <a:t> and After </a:t>
            </a:r>
            <a:r>
              <a:rPr lang="en-US" sz="3200" baseline="0" dirty="0" err="1">
                <a:solidFill>
                  <a:schemeClr val="bg1"/>
                </a:solidFill>
              </a:rPr>
              <a:t>NIDays</a:t>
            </a:r>
            <a:endParaRPr lang="en-US" sz="3200" dirty="0">
              <a:solidFill>
                <a:schemeClr val="bg1"/>
              </a:solidFill>
            </a:endParaRPr>
          </a:p>
        </p:txBody>
      </p:sp>
      <p:sp>
        <p:nvSpPr>
          <p:cNvPr id="5" name="TextBox 4"/>
          <p:cNvSpPr txBox="1"/>
          <p:nvPr userDrawn="1"/>
        </p:nvSpPr>
        <p:spPr>
          <a:xfrm>
            <a:off x="2919462" y="2127443"/>
            <a:ext cx="1690253" cy="584775"/>
          </a:xfrm>
          <a:prstGeom prst="rect">
            <a:avLst/>
          </a:prstGeom>
          <a:noFill/>
        </p:spPr>
        <p:txBody>
          <a:bodyPr wrap="square" rtlCol="0">
            <a:spAutoFit/>
          </a:bodyPr>
          <a:lstStyle/>
          <a:p>
            <a:r>
              <a:rPr lang="en-US" sz="3200" kern="1200" dirty="0" err="1">
                <a:solidFill>
                  <a:srgbClr val="F5CB21"/>
                </a:solidFill>
                <a:latin typeface="+mn-lt"/>
                <a:ea typeface="+mn-ea"/>
                <a:cs typeface="+mn-cs"/>
              </a:rPr>
              <a:t>ni.com</a:t>
            </a:r>
            <a:r>
              <a:rPr lang="en-US" sz="3200" kern="1200" dirty="0">
                <a:solidFill>
                  <a:srgbClr val="F5CB21"/>
                </a:solidFill>
                <a:latin typeface="+mn-lt"/>
                <a:ea typeface="+mn-ea"/>
                <a:cs typeface="+mn-cs"/>
              </a:rPr>
              <a:t>/</a:t>
            </a:r>
            <a:endParaRPr lang="en-US" sz="3200" dirty="0">
              <a:solidFill>
                <a:srgbClr val="F5CB21"/>
              </a:solidFill>
            </a:endParaRPr>
          </a:p>
        </p:txBody>
      </p:sp>
      <p:sp>
        <p:nvSpPr>
          <p:cNvPr id="6" name="TextBox 5"/>
          <p:cNvSpPr txBox="1"/>
          <p:nvPr userDrawn="1"/>
        </p:nvSpPr>
        <p:spPr>
          <a:xfrm>
            <a:off x="4282595" y="2118977"/>
            <a:ext cx="4031672" cy="584775"/>
          </a:xfrm>
          <a:prstGeom prst="rect">
            <a:avLst/>
          </a:prstGeom>
          <a:noFill/>
        </p:spPr>
        <p:txBody>
          <a:bodyPr wrap="square" rtlCol="0">
            <a:spAutoFit/>
          </a:bodyPr>
          <a:lstStyle/>
          <a:p>
            <a:r>
              <a:rPr lang="en-US" sz="3200" kern="1200" dirty="0">
                <a:solidFill>
                  <a:schemeClr val="bg2"/>
                </a:solidFill>
                <a:latin typeface="+mn-lt"/>
                <a:ea typeface="+mn-ea"/>
                <a:cs typeface="+mn-cs"/>
              </a:rPr>
              <a:t>community</a:t>
            </a:r>
            <a:endParaRPr lang="en-US" sz="3200" dirty="0">
              <a:solidFill>
                <a:schemeClr val="bg2"/>
              </a:solidFill>
            </a:endParaRPr>
          </a:p>
        </p:txBody>
      </p:sp>
      <p:sp>
        <p:nvSpPr>
          <p:cNvPr id="7" name="TextBox 6"/>
          <p:cNvSpPr txBox="1"/>
          <p:nvPr userDrawn="1"/>
        </p:nvSpPr>
        <p:spPr>
          <a:xfrm>
            <a:off x="2910995" y="2838642"/>
            <a:ext cx="3049539" cy="584775"/>
          </a:xfrm>
          <a:prstGeom prst="rect">
            <a:avLst/>
          </a:prstGeom>
          <a:noFill/>
        </p:spPr>
        <p:txBody>
          <a:bodyPr wrap="square" rtlCol="0">
            <a:spAutoFit/>
          </a:bodyPr>
          <a:lstStyle/>
          <a:p>
            <a:r>
              <a:rPr lang="en-US" sz="3200" kern="1200" dirty="0" err="1">
                <a:solidFill>
                  <a:srgbClr val="F5CB21"/>
                </a:solidFill>
                <a:latin typeface="+mn-lt"/>
                <a:ea typeface="+mn-ea"/>
                <a:cs typeface="+mn-cs"/>
              </a:rPr>
              <a:t>facebook.com</a:t>
            </a:r>
            <a:r>
              <a:rPr lang="en-US" sz="3200" kern="1200" dirty="0">
                <a:solidFill>
                  <a:srgbClr val="F5CB21"/>
                </a:solidFill>
                <a:latin typeface="+mn-lt"/>
                <a:ea typeface="+mn-ea"/>
                <a:cs typeface="+mn-cs"/>
              </a:rPr>
              <a:t>/</a:t>
            </a:r>
            <a:endParaRPr lang="en-US" sz="3200" dirty="0">
              <a:solidFill>
                <a:srgbClr val="F5CB21"/>
              </a:solidFill>
            </a:endParaRPr>
          </a:p>
        </p:txBody>
      </p:sp>
      <p:sp>
        <p:nvSpPr>
          <p:cNvPr id="8" name="TextBox 7"/>
          <p:cNvSpPr txBox="1"/>
          <p:nvPr userDrawn="1"/>
        </p:nvSpPr>
        <p:spPr>
          <a:xfrm>
            <a:off x="5620328" y="2838642"/>
            <a:ext cx="4031672" cy="584775"/>
          </a:xfrm>
          <a:prstGeom prst="rect">
            <a:avLst/>
          </a:prstGeom>
          <a:noFill/>
        </p:spPr>
        <p:txBody>
          <a:bodyPr wrap="square" rtlCol="0">
            <a:spAutoFit/>
          </a:bodyPr>
          <a:lstStyle/>
          <a:p>
            <a:r>
              <a:rPr lang="en-US" sz="3200" kern="1200" dirty="0" err="1">
                <a:solidFill>
                  <a:schemeClr val="bg2"/>
                </a:solidFill>
                <a:latin typeface="+mn-lt"/>
                <a:ea typeface="+mn-ea"/>
                <a:cs typeface="+mn-cs"/>
              </a:rPr>
              <a:t>NationalInstruments</a:t>
            </a:r>
            <a:endParaRPr lang="en-US" sz="3200" dirty="0">
              <a:solidFill>
                <a:schemeClr val="bg2"/>
              </a:solidFill>
            </a:endParaRPr>
          </a:p>
        </p:txBody>
      </p:sp>
      <p:sp>
        <p:nvSpPr>
          <p:cNvPr id="9" name="TextBox 8"/>
          <p:cNvSpPr txBox="1"/>
          <p:nvPr userDrawn="1"/>
        </p:nvSpPr>
        <p:spPr>
          <a:xfrm>
            <a:off x="2910995" y="3566776"/>
            <a:ext cx="2482272" cy="584775"/>
          </a:xfrm>
          <a:prstGeom prst="rect">
            <a:avLst/>
          </a:prstGeom>
          <a:noFill/>
        </p:spPr>
        <p:txBody>
          <a:bodyPr wrap="square" rtlCol="0">
            <a:spAutoFit/>
          </a:bodyPr>
          <a:lstStyle/>
          <a:p>
            <a:r>
              <a:rPr lang="en-US" sz="3200" kern="1200" dirty="0" err="1">
                <a:solidFill>
                  <a:srgbClr val="F5CB21"/>
                </a:solidFill>
                <a:latin typeface="+mn-lt"/>
                <a:ea typeface="+mn-ea"/>
                <a:cs typeface="+mn-cs"/>
              </a:rPr>
              <a:t>twitter.com</a:t>
            </a:r>
            <a:r>
              <a:rPr lang="en-US" sz="3200" kern="1200" dirty="0">
                <a:solidFill>
                  <a:srgbClr val="F5CB21"/>
                </a:solidFill>
                <a:latin typeface="+mn-lt"/>
                <a:ea typeface="+mn-ea"/>
                <a:cs typeface="+mn-cs"/>
              </a:rPr>
              <a:t>/</a:t>
            </a:r>
            <a:endParaRPr lang="en-US" sz="3200" dirty="0">
              <a:solidFill>
                <a:srgbClr val="F5CB21"/>
              </a:solidFill>
            </a:endParaRPr>
          </a:p>
        </p:txBody>
      </p:sp>
      <p:sp>
        <p:nvSpPr>
          <p:cNvPr id="10" name="TextBox 9"/>
          <p:cNvSpPr txBox="1"/>
          <p:nvPr userDrawn="1"/>
        </p:nvSpPr>
        <p:spPr>
          <a:xfrm>
            <a:off x="5137728" y="3566776"/>
            <a:ext cx="1720272" cy="584775"/>
          </a:xfrm>
          <a:prstGeom prst="rect">
            <a:avLst/>
          </a:prstGeom>
          <a:noFill/>
        </p:spPr>
        <p:txBody>
          <a:bodyPr wrap="square" rtlCol="0">
            <a:spAutoFit/>
          </a:bodyPr>
          <a:lstStyle/>
          <a:p>
            <a:r>
              <a:rPr lang="en-US" sz="3200" kern="1200" dirty="0" err="1">
                <a:solidFill>
                  <a:schemeClr val="bg2"/>
                </a:solidFill>
                <a:latin typeface="+mn-lt"/>
                <a:ea typeface="+mn-ea"/>
                <a:cs typeface="+mn-cs"/>
              </a:rPr>
              <a:t>niglobal</a:t>
            </a:r>
            <a:endParaRPr lang="en-US" sz="3200" dirty="0">
              <a:solidFill>
                <a:schemeClr val="bg2"/>
              </a:solidFill>
            </a:endParaRPr>
          </a:p>
        </p:txBody>
      </p:sp>
      <p:sp>
        <p:nvSpPr>
          <p:cNvPr id="11" name="TextBox 10"/>
          <p:cNvSpPr txBox="1"/>
          <p:nvPr userDrawn="1"/>
        </p:nvSpPr>
        <p:spPr>
          <a:xfrm>
            <a:off x="2910995" y="4294909"/>
            <a:ext cx="2854805" cy="584775"/>
          </a:xfrm>
          <a:prstGeom prst="rect">
            <a:avLst/>
          </a:prstGeom>
          <a:noFill/>
        </p:spPr>
        <p:txBody>
          <a:bodyPr wrap="square" rtlCol="0">
            <a:spAutoFit/>
          </a:bodyPr>
          <a:lstStyle/>
          <a:p>
            <a:r>
              <a:rPr lang="en-US" sz="3200" kern="1200" dirty="0">
                <a:solidFill>
                  <a:srgbClr val="F5CB21"/>
                </a:solidFill>
                <a:latin typeface="+mn-lt"/>
                <a:ea typeface="+mn-ea"/>
                <a:cs typeface="+mn-cs"/>
              </a:rPr>
              <a:t>youtube.com/</a:t>
            </a:r>
            <a:endParaRPr lang="en-US" sz="3200" dirty="0">
              <a:solidFill>
                <a:srgbClr val="F5CB21"/>
              </a:solidFill>
            </a:endParaRPr>
          </a:p>
        </p:txBody>
      </p:sp>
      <p:sp>
        <p:nvSpPr>
          <p:cNvPr id="12" name="TextBox 11"/>
          <p:cNvSpPr txBox="1"/>
          <p:nvPr userDrawn="1"/>
        </p:nvSpPr>
        <p:spPr>
          <a:xfrm>
            <a:off x="5425595" y="4294909"/>
            <a:ext cx="3896205" cy="584775"/>
          </a:xfrm>
          <a:prstGeom prst="rect">
            <a:avLst/>
          </a:prstGeom>
          <a:noFill/>
        </p:spPr>
        <p:txBody>
          <a:bodyPr wrap="square" rtlCol="0">
            <a:spAutoFit/>
          </a:bodyPr>
          <a:lstStyle/>
          <a:p>
            <a:r>
              <a:rPr lang="en-US" sz="3200" kern="1200" dirty="0" err="1">
                <a:solidFill>
                  <a:schemeClr val="bg2"/>
                </a:solidFill>
                <a:latin typeface="+mn-lt"/>
                <a:ea typeface="+mn-ea"/>
                <a:cs typeface="+mn-cs"/>
              </a:rPr>
              <a:t>national</a:t>
            </a:r>
            <a:r>
              <a:rPr lang="en-US" sz="3200" kern="1200" baseline="0" dirty="0" err="1">
                <a:solidFill>
                  <a:schemeClr val="bg2"/>
                </a:solidFill>
                <a:latin typeface="+mn-lt"/>
                <a:ea typeface="+mn-ea"/>
                <a:cs typeface="+mn-cs"/>
              </a:rPr>
              <a:t>instruments</a:t>
            </a:r>
            <a:endParaRPr lang="en-US" sz="3200" dirty="0">
              <a:solidFill>
                <a:schemeClr val="bg2"/>
              </a:solidFill>
            </a:endParaRPr>
          </a:p>
        </p:txBody>
      </p:sp>
    </p:spTree>
    <p:extLst>
      <p:ext uri="{BB962C8B-B14F-4D97-AF65-F5344CB8AC3E}">
        <p14:creationId xmlns:p14="http://schemas.microsoft.com/office/powerpoint/2010/main" val="2672380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15532775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92728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29485231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64848130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573089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2028899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06661534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82065851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0710249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6426177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7046363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755215"/>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62801855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537432674"/>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0063146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37584413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47299860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88602479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538025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7196890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42585273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94283306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ustomer 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5"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38979284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12"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86334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399094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ustomer 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10"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510806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ustomer 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324773509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92927202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ustomer 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313005684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ustomer 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317380616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Customer 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393086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Customer 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3363852"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95485684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6767545"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6171481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Customer 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6900844"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12000277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363851"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196221981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29721072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Customer 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6767545"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14317082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4763012"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3648917901"/>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ustomer 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9" name="Footer Placeholder 3"/>
          <p:cNvSpPr txBox="1">
            <a:spLocks/>
          </p:cNvSpPr>
          <p:nvPr/>
        </p:nvSpPr>
        <p:spPr>
          <a:xfrm>
            <a:off x="4763012"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5961279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Customer 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12" name="Footer Placeholder 3"/>
          <p:cNvSpPr txBox="1">
            <a:spLocks/>
          </p:cNvSpPr>
          <p:nvPr/>
        </p:nvSpPr>
        <p:spPr>
          <a:xfrm>
            <a:off x="4763012"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27531893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ustomer 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10" name="Footer Placeholder 3"/>
          <p:cNvSpPr txBox="1">
            <a:spLocks/>
          </p:cNvSpPr>
          <p:nvPr/>
        </p:nvSpPr>
        <p:spPr>
          <a:xfrm>
            <a:off x="4763012"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3006690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ustomer 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10" name="Footer Placeholder 3"/>
          <p:cNvSpPr txBox="1">
            <a:spLocks/>
          </p:cNvSpPr>
          <p:nvPr/>
        </p:nvSpPr>
        <p:spPr>
          <a:xfrm>
            <a:off x="4763012" y="6405933"/>
            <a:ext cx="2665973"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a:solidFill>
                  <a:schemeClr val="accent5"/>
                </a:solidFill>
              </a:rPr>
              <a:t>NI CUSTOMER CONFIDENTIAL</a:t>
            </a:r>
            <a:endParaRPr lang="en-US" sz="1333" dirty="0">
              <a:solidFill>
                <a:schemeClr val="accent5"/>
              </a:solidFill>
            </a:endParaRPr>
          </a:p>
        </p:txBody>
      </p:sp>
    </p:spTree>
    <p:extLst>
      <p:ext uri="{BB962C8B-B14F-4D97-AF65-F5344CB8AC3E}">
        <p14:creationId xmlns:p14="http://schemas.microsoft.com/office/powerpoint/2010/main" val="23254120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33401778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648685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33344003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94095369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502873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94051315"/>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3176679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23207431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5472226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733105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843860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6031079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08389549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249696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55159060"/>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211441871"/>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6188916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93181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59621078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9307212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6504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a:t>Click to edit subtitle</a:t>
            </a:r>
          </a:p>
        </p:txBody>
      </p:sp>
      <p:sp>
        <p:nvSpPr>
          <p:cNvPr id="5" name="TextBox 4"/>
          <p:cNvSpPr txBox="1"/>
          <p:nvPr/>
        </p:nvSpPr>
        <p:spPr>
          <a:xfrm>
            <a:off x="467319" y="6330951"/>
            <a:ext cx="644728" cy="276999"/>
          </a:xfrm>
          <a:prstGeom prst="rect">
            <a:avLst/>
          </a:prstGeom>
          <a:noFill/>
        </p:spPr>
        <p:txBody>
          <a:bodyPr wrap="none" rtlCol="0">
            <a:spAutoFit/>
          </a:bodyPr>
          <a:lstStyle/>
          <a:p>
            <a:r>
              <a:rPr lang="en-US" sz="1200" dirty="0">
                <a:solidFill>
                  <a:prstClr val="black"/>
                </a:solidFill>
              </a:rPr>
              <a:t>ni.com</a:t>
            </a:r>
          </a:p>
        </p:txBody>
      </p:sp>
    </p:spTree>
    <p:extLst>
      <p:ext uri="{BB962C8B-B14F-4D97-AF65-F5344CB8AC3E}">
        <p14:creationId xmlns:p14="http://schemas.microsoft.com/office/powerpoint/2010/main" val="369316983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190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08379146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065163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9111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5.jp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image" Target="../media/image1.emf"/><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theme" Target="../theme/theme4.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image" Target="../media/image1.emf"/><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image" Target="../media/image1.emf"/><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theme" Target="../theme/theme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image" Target="../media/image1.emf"/><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theme" Target="../theme/theme7.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slideLayout" Target="../slideLayouts/slideLayout159.xml"/><Relationship Id="rId3" Type="http://schemas.openxmlformats.org/officeDocument/2006/relationships/slideLayout" Target="../slideLayouts/slideLayout144.xml"/><Relationship Id="rId21" Type="http://schemas.openxmlformats.org/officeDocument/2006/relationships/image" Target="../media/image1.emf"/><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20" Type="http://schemas.openxmlformats.org/officeDocument/2006/relationships/theme" Target="../theme/theme8.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10" Type="http://schemas.openxmlformats.org/officeDocument/2006/relationships/slideLayout" Target="../slideLayouts/slideLayout151.xml"/><Relationship Id="rId19" Type="http://schemas.openxmlformats.org/officeDocument/2006/relationships/slideLayout" Target="../slideLayouts/slideLayout160.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722095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6" r:id="rId25"/>
    <p:sldLayoutId id="2147483687" r:id="rId26"/>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 corporate background 16x9_b.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31916" y="142830"/>
            <a:ext cx="10893337" cy="964092"/>
          </a:xfrm>
          <a:prstGeom prst="rect">
            <a:avLst/>
          </a:prstGeom>
        </p:spPr>
        <p:txBody>
          <a:bodyPr vert="horz" lIns="0" tIns="45717" rIns="0" bIns="45717" rtlCol="0" anchor="ctr">
            <a:noAutofit/>
          </a:bodyPr>
          <a:lstStyle/>
          <a:p>
            <a:r>
              <a:rPr lang="en-US" dirty="0"/>
              <a:t>Master title style</a:t>
            </a:r>
          </a:p>
        </p:txBody>
      </p:sp>
      <p:sp>
        <p:nvSpPr>
          <p:cNvPr id="3" name="Text Placeholder 2"/>
          <p:cNvSpPr>
            <a:spLocks noGrp="1"/>
          </p:cNvSpPr>
          <p:nvPr>
            <p:ph type="body" idx="1"/>
          </p:nvPr>
        </p:nvSpPr>
        <p:spPr>
          <a:xfrm>
            <a:off x="637780" y="1121384"/>
            <a:ext cx="10887473" cy="4949008"/>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4" name="TextBox 3"/>
          <p:cNvSpPr txBox="1"/>
          <p:nvPr/>
        </p:nvSpPr>
        <p:spPr>
          <a:xfrm>
            <a:off x="5858545" y="6344219"/>
            <a:ext cx="474916" cy="276999"/>
          </a:xfrm>
          <a:prstGeom prst="rect">
            <a:avLst/>
          </a:prstGeom>
        </p:spPr>
        <p:txBody>
          <a:bodyPr vert="horz" lIns="121913" tIns="60956" rIns="121913" bIns="60956"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467" smtClean="0">
                <a:solidFill>
                  <a:schemeClr val="bg1"/>
                </a:solidFill>
              </a:rPr>
              <a:pPr/>
              <a:t>‹#›</a:t>
            </a:fld>
            <a:endParaRPr lang="en-US" sz="1467" dirty="0">
              <a:solidFill>
                <a:schemeClr val="bg1"/>
              </a:solidFill>
            </a:endParaRPr>
          </a:p>
        </p:txBody>
      </p:sp>
      <p:sp>
        <p:nvSpPr>
          <p:cNvPr id="10" name="TextBox 9"/>
          <p:cNvSpPr txBox="1"/>
          <p:nvPr/>
        </p:nvSpPr>
        <p:spPr>
          <a:xfrm>
            <a:off x="467319" y="6330951"/>
            <a:ext cx="861979" cy="369332"/>
          </a:xfrm>
          <a:prstGeom prst="rect">
            <a:avLst/>
          </a:prstGeom>
          <a:noFill/>
        </p:spPr>
        <p:txBody>
          <a:bodyPr wrap="none" rtlCol="0">
            <a:noAutofit/>
          </a:bodyPr>
          <a:lstStyle/>
          <a:p>
            <a:r>
              <a:rPr lang="en-US" sz="16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56596035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609550" rtl="0" eaLnBrk="1" latinLnBrk="0" hangingPunct="1">
        <a:spcBef>
          <a:spcPct val="0"/>
        </a:spcBef>
        <a:buNone/>
        <a:defRPr sz="3733" b="0" i="0" u="none" kern="1200" spc="-67">
          <a:solidFill>
            <a:schemeClr val="accent1"/>
          </a:solidFill>
          <a:latin typeface="+mn-lt"/>
          <a:ea typeface="+mj-ea"/>
          <a:cs typeface="Univers LT Std 45 Light"/>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2667" b="0" i="0" kern="1200">
          <a:solidFill>
            <a:schemeClr val="bg2">
              <a:lumMod val="25000"/>
            </a:schemeClr>
          </a:solidFill>
          <a:latin typeface="+mn-lt"/>
          <a:ea typeface="+mn-ea"/>
          <a:cs typeface="Univers LT Std 45 Light"/>
        </a:defRPr>
      </a:lvl1pPr>
      <a:lvl2pPr marL="856832" indent="-248422" algn="l" defTabSz="609550" rtl="0" eaLnBrk="1" latinLnBrk="0" hangingPunct="1">
        <a:spcBef>
          <a:spcPct val="20000"/>
        </a:spcBef>
        <a:buClr>
          <a:schemeClr val="bg1">
            <a:lumMod val="50000"/>
          </a:schemeClr>
        </a:buClr>
        <a:buSzPct val="70000"/>
        <a:buFont typeface="Arial"/>
        <a:buChar char="•"/>
        <a:defRPr sz="2400" b="0" i="0" kern="1200">
          <a:solidFill>
            <a:schemeClr val="bg2">
              <a:lumMod val="25000"/>
            </a:schemeClr>
          </a:solidFill>
          <a:latin typeface="+mn-lt"/>
          <a:ea typeface="+mn-ea"/>
          <a:cs typeface="Univers LT Std 45 Light"/>
        </a:defRPr>
      </a:lvl2pPr>
      <a:lvl3pPr marL="1442929" indent="-223133" algn="l" defTabSz="609550" rtl="0" eaLnBrk="1" latinLnBrk="0" hangingPunct="1">
        <a:spcBef>
          <a:spcPct val="20000"/>
        </a:spcBef>
        <a:buClr>
          <a:schemeClr val="bg1">
            <a:lumMod val="50000"/>
          </a:schemeClr>
        </a:buClr>
        <a:buSzPct val="70000"/>
        <a:buFont typeface="Courier New"/>
        <a:buChar char="o"/>
        <a:defRPr sz="2133" b="0" i="0" kern="1200">
          <a:solidFill>
            <a:schemeClr val="bg2">
              <a:lumMod val="25000"/>
            </a:schemeClr>
          </a:solidFill>
          <a:latin typeface="+mn-lt"/>
          <a:ea typeface="+mn-ea"/>
          <a:cs typeface="Univers LT Std 45 Light"/>
        </a:defRPr>
      </a:lvl3pPr>
      <a:lvl4pPr marL="2133427" indent="-304775" algn="l" defTabSz="609550" rtl="0" eaLnBrk="1" latinLnBrk="0" hangingPunct="1">
        <a:spcBef>
          <a:spcPct val="20000"/>
        </a:spcBef>
        <a:buClr>
          <a:schemeClr val="bg1">
            <a:lumMod val="50000"/>
          </a:schemeClr>
        </a:buClr>
        <a:buSzPct val="70000"/>
        <a:buFont typeface="Arial"/>
        <a:buChar char="–"/>
        <a:defRPr sz="1733" b="0" i="0" kern="1200">
          <a:solidFill>
            <a:schemeClr val="bg2">
              <a:lumMod val="25000"/>
            </a:schemeClr>
          </a:solidFill>
          <a:latin typeface="+mn-lt"/>
          <a:ea typeface="+mn-ea"/>
          <a:cs typeface="Univers LT Std 45 Light"/>
        </a:defRPr>
      </a:lvl4pPr>
      <a:lvl5pPr marL="2438203" indent="0" algn="l" defTabSz="609550" rtl="0" eaLnBrk="1" latinLnBrk="0" hangingPunct="1">
        <a:spcBef>
          <a:spcPct val="20000"/>
        </a:spcBef>
        <a:buClr>
          <a:schemeClr val="bg1">
            <a:lumMod val="50000"/>
          </a:schemeClr>
        </a:buClr>
        <a:buSzPct val="70000"/>
        <a:buFont typeface="Arial"/>
        <a:buNone/>
        <a:defRPr sz="2667" kern="1200">
          <a:solidFill>
            <a:schemeClr val="tx1"/>
          </a:solidFill>
          <a:latin typeface="Arial"/>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28893739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4629713" y="6405933"/>
            <a:ext cx="2932571"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CUSTOMER CONFIDENTIAL</a:t>
            </a:r>
          </a:p>
        </p:txBody>
      </p:sp>
    </p:spTree>
    <p:extLst>
      <p:ext uri="{BB962C8B-B14F-4D97-AF65-F5344CB8AC3E}">
        <p14:creationId xmlns:p14="http://schemas.microsoft.com/office/powerpoint/2010/main" val="243542019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90263992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3" r:id="rId21"/>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6473034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162310845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7" r:id="rId23"/>
    <p:sldLayoutId id="2147483809" r:id="rId24"/>
    <p:sldLayoutId id="2147483810" r:id="rId25"/>
    <p:sldLayoutId id="2147483831" r:id="rId26"/>
    <p:sldLayoutId id="2147483832" r:id="rId27"/>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8196871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141.xml"/><Relationship Id="rId1" Type="http://schemas.openxmlformats.org/officeDocument/2006/relationships/tags" Target="../tags/tag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40.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0.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0.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30.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6.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36.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3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6.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6.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6.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6.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6.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6.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3.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36.xml"/><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21.png"/><Relationship Id="rId3" Type="http://schemas.openxmlformats.org/officeDocument/2006/relationships/tags" Target="../tags/tag11.xml"/><Relationship Id="rId7" Type="http://schemas.openxmlformats.org/officeDocument/2006/relationships/slideLayout" Target="../slideLayouts/slideLayout136.xml"/><Relationship Id="rId12" Type="http://schemas.openxmlformats.org/officeDocument/2006/relationships/image" Target="../media/image20.jpeg"/><Relationship Id="rId2" Type="http://schemas.openxmlformats.org/officeDocument/2006/relationships/tags" Target="../tags/tag10.xml"/><Relationship Id="rId16" Type="http://schemas.openxmlformats.org/officeDocument/2006/relationships/image" Target="../media/image24.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9.jpeg"/><Relationship Id="rId5" Type="http://schemas.openxmlformats.org/officeDocument/2006/relationships/tags" Target="../tags/tag13.xml"/><Relationship Id="rId15" Type="http://schemas.openxmlformats.org/officeDocument/2006/relationships/image" Target="../media/image23.png"/><Relationship Id="rId10" Type="http://schemas.openxmlformats.org/officeDocument/2006/relationships/image" Target="../media/image18.jpeg"/><Relationship Id="rId4" Type="http://schemas.openxmlformats.org/officeDocument/2006/relationships/tags" Target="../tags/tag12.xml"/><Relationship Id="rId9" Type="http://schemas.openxmlformats.org/officeDocument/2006/relationships/image" Target="../media/image17.jpe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lstStyle/>
          <a:p>
            <a:r>
              <a:rPr lang="en-US" dirty="0"/>
              <a:t>Matt Pollock</a:t>
            </a:r>
          </a:p>
        </p:txBody>
      </p:sp>
      <p:sp>
        <p:nvSpPr>
          <p:cNvPr id="5" name="Text Placeholder 4"/>
          <p:cNvSpPr>
            <a:spLocks noGrp="1"/>
          </p:cNvSpPr>
          <p:nvPr>
            <p:ph type="body" sz="quarter" idx="13"/>
          </p:nvPr>
        </p:nvSpPr>
        <p:spPr/>
        <p:txBody>
          <a:bodyPr/>
          <a:lstStyle/>
          <a:p>
            <a:r>
              <a:rPr lang="en-US" dirty="0"/>
              <a:t>Sr Systems Engineer | Embedded Systems | National Instruments</a:t>
            </a:r>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346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nvPr>
        </p:nvGraphicFramePr>
        <p:xfrm>
          <a:off x="-600364" y="100599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Not a Global</a:t>
            </a:r>
          </a:p>
          <a:p>
            <a:r>
              <a:rPr lang="en-US" dirty="0"/>
              <a:t>Data Protection</a:t>
            </a:r>
          </a:p>
          <a:p>
            <a:r>
              <a:rPr lang="en-US" dirty="0"/>
              <a:t>Fast</a:t>
            </a:r>
          </a:p>
          <a:p>
            <a:r>
              <a:rPr lang="en-US" dirty="0"/>
              <a:t>Reduced memory </a:t>
            </a:r>
          </a:p>
          <a:p>
            <a:r>
              <a:rPr lang="en-US" dirty="0"/>
              <a:t>Filtering</a:t>
            </a:r>
          </a:p>
          <a:p>
            <a:r>
              <a:rPr lang="en-US" dirty="0"/>
              <a:t>Tag Manipulation</a:t>
            </a:r>
          </a:p>
          <a:p>
            <a:r>
              <a:rPr lang="en-US" dirty="0"/>
              <a:t>Tags are Objects </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4074253" y="108585"/>
            <a:ext cx="7315200" cy="866775"/>
          </a:xfrm>
          <a:prstGeom prst="rect">
            <a:avLst/>
          </a:prstGeom>
        </p:spPr>
      </p:pic>
      <p:pic>
        <p:nvPicPr>
          <p:cNvPr id="10" name="Picture 9"/>
          <p:cNvPicPr>
            <a:picLocks noChangeAspect="1"/>
          </p:cNvPicPr>
          <p:nvPr/>
        </p:nvPicPr>
        <p:blipFill>
          <a:blip r:embed="rId3"/>
          <a:stretch>
            <a:fillRect/>
          </a:stretch>
        </p:blipFill>
        <p:spPr>
          <a:xfrm>
            <a:off x="4215293" y="1001010"/>
            <a:ext cx="7258050" cy="2767041"/>
          </a:xfrm>
          <a:prstGeom prst="rect">
            <a:avLst/>
          </a:prstGeom>
        </p:spPr>
      </p:pic>
      <p:pic>
        <p:nvPicPr>
          <p:cNvPr id="11" name="Picture 10"/>
          <p:cNvPicPr>
            <a:picLocks noChangeAspect="1"/>
          </p:cNvPicPr>
          <p:nvPr/>
        </p:nvPicPr>
        <p:blipFill>
          <a:blip r:embed="rId4"/>
          <a:stretch>
            <a:fillRect/>
          </a:stretch>
        </p:blipFill>
        <p:spPr>
          <a:xfrm>
            <a:off x="4771786" y="3768051"/>
            <a:ext cx="6909127" cy="2412062"/>
          </a:xfrm>
          <a:prstGeom prst="rect">
            <a:avLst/>
          </a:prstGeom>
        </p:spPr>
      </p:pic>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7718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Between </a:t>
            </a:r>
            <a:r>
              <a:rPr lang="en-US" dirty="0" err="1"/>
              <a:t>TagBus</a:t>
            </a:r>
            <a:endParaRPr lang="en-US" dirty="0"/>
          </a:p>
        </p:txBody>
      </p:sp>
      <p:pic>
        <p:nvPicPr>
          <p:cNvPr id="4" name="Content Placeholder 3"/>
          <p:cNvPicPr>
            <a:picLocks noGrp="1" noChangeAspect="1"/>
          </p:cNvPicPr>
          <p:nvPr>
            <p:ph idx="1"/>
          </p:nvPr>
        </p:nvPicPr>
        <p:blipFill>
          <a:blip r:embed="rId2"/>
          <a:stretch>
            <a:fillRect/>
          </a:stretch>
        </p:blipFill>
        <p:spPr>
          <a:xfrm>
            <a:off x="1630435" y="1404887"/>
            <a:ext cx="8276963" cy="495510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0782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
        <p:nvSpPr>
          <p:cNvPr id="50" name="Oval 49"/>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Engine</a:t>
            </a:r>
          </a:p>
        </p:txBody>
      </p:sp>
      <p:pic>
        <p:nvPicPr>
          <p:cNvPr id="4" name="Content Placeholder 3"/>
          <p:cNvPicPr>
            <a:picLocks noGrp="1" noChangeAspect="1"/>
          </p:cNvPicPr>
          <p:nvPr>
            <p:ph idx="1"/>
          </p:nvPr>
        </p:nvPicPr>
        <p:blipFill>
          <a:blip r:embed="rId2"/>
          <a:stretch>
            <a:fillRect/>
          </a:stretch>
        </p:blipFill>
        <p:spPr>
          <a:xfrm>
            <a:off x="212302" y="1540933"/>
            <a:ext cx="11365865" cy="397894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22207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pic>
        <p:nvPicPr>
          <p:cNvPr id="4" name="Content Placeholder 3"/>
          <p:cNvPicPr>
            <a:picLocks noGrp="1" noChangeAspect="1"/>
          </p:cNvPicPr>
          <p:nvPr>
            <p:ph idx="1"/>
          </p:nvPr>
        </p:nvPicPr>
        <p:blipFill>
          <a:blip r:embed="rId2"/>
          <a:stretch>
            <a:fillRect/>
          </a:stretch>
        </p:blipFill>
        <p:spPr>
          <a:xfrm>
            <a:off x="638175" y="1416111"/>
            <a:ext cx="10887075" cy="4359153"/>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4300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8" name="Content Placeholder 7"/>
          <p:cNvPicPr>
            <a:picLocks noGrp="1" noChangeAspect="1"/>
          </p:cNvPicPr>
          <p:nvPr>
            <p:ph idx="1"/>
          </p:nvPr>
        </p:nvPicPr>
        <p:blipFill>
          <a:blip r:embed="rId2"/>
          <a:stretch>
            <a:fillRect/>
          </a:stretch>
        </p:blipFill>
        <p:spPr>
          <a:xfrm>
            <a:off x="1519768" y="975360"/>
            <a:ext cx="8452908" cy="5044695"/>
          </a:xfrm>
          <a:prstGeom prst="rect">
            <a:avLst/>
          </a:prstGeom>
        </p:spPr>
      </p:pic>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83413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sz="1600" dirty="0"/>
              <a:t>Introduction</a:t>
            </a:r>
          </a:p>
          <a:p>
            <a:pPr lvl="1"/>
            <a:r>
              <a:rPr lang="en-US" sz="1600" dirty="0"/>
              <a:t>Protocol Getaway</a:t>
            </a:r>
          </a:p>
          <a:p>
            <a:r>
              <a:rPr lang="en-US" sz="1600" dirty="0"/>
              <a:t>Runtime:</a:t>
            </a:r>
          </a:p>
          <a:p>
            <a:pPr lvl="1"/>
            <a:r>
              <a:rPr lang="en-US" sz="1600" dirty="0"/>
              <a:t>Tag Bus</a:t>
            </a:r>
          </a:p>
          <a:p>
            <a:pPr lvl="1"/>
            <a:r>
              <a:rPr lang="en-US" sz="1600" dirty="0"/>
              <a:t>Engine</a:t>
            </a:r>
          </a:p>
          <a:p>
            <a:pPr lvl="1"/>
            <a:r>
              <a:rPr lang="en-US" sz="1600" dirty="0"/>
              <a:t>Error Handling</a:t>
            </a:r>
          </a:p>
          <a:p>
            <a:pPr lvl="2"/>
            <a:r>
              <a:rPr lang="en-US" sz="1600" dirty="0"/>
              <a:t>Classification</a:t>
            </a:r>
          </a:p>
          <a:p>
            <a:pPr lvl="2"/>
            <a:r>
              <a:rPr lang="en-US" sz="1600" dirty="0"/>
              <a:t>Syslog</a:t>
            </a:r>
          </a:p>
          <a:p>
            <a:r>
              <a:rPr lang="en-US" sz="1600" dirty="0"/>
              <a:t>Configuration</a:t>
            </a:r>
          </a:p>
          <a:p>
            <a:pPr lvl="1"/>
            <a:r>
              <a:rPr lang="en-US" sz="1600" dirty="0"/>
              <a:t>CEF</a:t>
            </a:r>
          </a:p>
          <a:p>
            <a:r>
              <a:rPr lang="en-US" sz="1867" dirty="0"/>
              <a:t>Project Development</a:t>
            </a:r>
          </a:p>
          <a:p>
            <a:pPr lvl="1"/>
            <a:r>
              <a:rPr lang="en-US" sz="1600" dirty="0"/>
              <a:t>Scripting and templates</a:t>
            </a:r>
          </a:p>
          <a:p>
            <a:pPr lvl="1"/>
            <a:r>
              <a:rPr lang="en-US" sz="1600" dirty="0"/>
              <a:t>Continues integration</a:t>
            </a:r>
          </a:p>
          <a:p>
            <a:pPr lvl="1"/>
            <a:r>
              <a:rPr lang="en-US" sz="1600" dirty="0"/>
              <a:t>Open Source Projects</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4" name="Content Placeholder 3"/>
          <p:cNvPicPr>
            <a:picLocks noGrp="1" noChangeAspect="1"/>
          </p:cNvPicPr>
          <p:nvPr>
            <p:ph idx="1"/>
          </p:nvPr>
        </p:nvPicPr>
        <p:blipFill>
          <a:blip r:embed="rId2"/>
          <a:stretch>
            <a:fillRect/>
          </a:stretch>
        </p:blipFill>
        <p:spPr>
          <a:xfrm>
            <a:off x="0" y="1636283"/>
            <a:ext cx="11739981" cy="3782384"/>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3224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Management</a:t>
            </a:r>
            <a:endParaRPr lang="en-US" dirty="0"/>
          </a:p>
        </p:txBody>
      </p:sp>
      <p:pic>
        <p:nvPicPr>
          <p:cNvPr id="4" name="Content Placeholder 3"/>
          <p:cNvPicPr>
            <a:picLocks noGrp="1" noChangeAspect="1"/>
          </p:cNvPicPr>
          <p:nvPr>
            <p:ph idx="1"/>
          </p:nvPr>
        </p:nvPicPr>
        <p:blipFill>
          <a:blip r:embed="rId2"/>
          <a:stretch>
            <a:fillRect/>
          </a:stretch>
        </p:blipFill>
        <p:spPr>
          <a:xfrm>
            <a:off x="7417441" y="1628600"/>
            <a:ext cx="3133725" cy="3514725"/>
          </a:xfrm>
          <a:prstGeom prst="rect">
            <a:avLst/>
          </a:prstGeom>
        </p:spPr>
      </p:pic>
      <p:pic>
        <p:nvPicPr>
          <p:cNvPr id="5" name="Picture 4"/>
          <p:cNvPicPr>
            <a:picLocks noChangeAspect="1"/>
          </p:cNvPicPr>
          <p:nvPr/>
        </p:nvPicPr>
        <p:blipFill>
          <a:blip r:embed="rId3"/>
          <a:stretch>
            <a:fillRect/>
          </a:stretch>
        </p:blipFill>
        <p:spPr>
          <a:xfrm>
            <a:off x="2584070" y="1249855"/>
            <a:ext cx="2762250" cy="2447925"/>
          </a:xfrm>
          <a:prstGeom prst="rect">
            <a:avLst/>
          </a:prstGeom>
        </p:spPr>
      </p:pic>
      <p:pic>
        <p:nvPicPr>
          <p:cNvPr id="6" name="Picture 5"/>
          <p:cNvPicPr>
            <a:picLocks noChangeAspect="1"/>
          </p:cNvPicPr>
          <p:nvPr/>
        </p:nvPicPr>
        <p:blipFill>
          <a:blip r:embed="rId4"/>
          <a:stretch>
            <a:fillRect/>
          </a:stretch>
        </p:blipFill>
        <p:spPr>
          <a:xfrm>
            <a:off x="845758" y="3886113"/>
            <a:ext cx="6238875" cy="1809750"/>
          </a:xfrm>
          <a:prstGeom prst="rect">
            <a:avLst/>
          </a:prstGeom>
        </p:spPr>
      </p:pic>
    </p:spTree>
    <p:extLst>
      <p:ext uri="{BB962C8B-B14F-4D97-AF65-F5344CB8AC3E}">
        <p14:creationId xmlns:p14="http://schemas.microsoft.com/office/powerpoint/2010/main" val="12425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a:t>
            </a:r>
          </a:p>
        </p:txBody>
      </p:sp>
      <p:sp>
        <p:nvSpPr>
          <p:cNvPr id="3" name="Content Placeholder 2"/>
          <p:cNvSpPr>
            <a:spLocks noGrp="1"/>
          </p:cNvSpPr>
          <p:nvPr>
            <p:ph idx="1"/>
          </p:nvPr>
        </p:nvSpPr>
        <p:spPr/>
        <p:txBody>
          <a:bodyPr/>
          <a:lstStyle/>
          <a:p>
            <a:r>
              <a:rPr lang="en-US" dirty="0"/>
              <a:t>Available on all Linux RT Targets</a:t>
            </a:r>
          </a:p>
          <a:p>
            <a:r>
              <a:rPr lang="en-US" dirty="0"/>
              <a:t>Event sent to Log:</a:t>
            </a:r>
          </a:p>
          <a:p>
            <a:pPr lvl="1"/>
            <a:r>
              <a:rPr lang="en-US" dirty="0"/>
              <a:t>Initialization and shutdown of all software modules</a:t>
            </a:r>
          </a:p>
          <a:p>
            <a:pPr lvl="1"/>
            <a:r>
              <a:rPr lang="en-US" dirty="0"/>
              <a:t>Any error reported to the engine</a:t>
            </a:r>
          </a:p>
          <a:p>
            <a:pPr lvl="1"/>
            <a:r>
              <a:rPr lang="en-US" dirty="0"/>
              <a:t>Any module trace messages added via the API</a:t>
            </a:r>
          </a:p>
          <a:p>
            <a:endParaRPr lang="en-US" dirty="0"/>
          </a:p>
        </p:txBody>
      </p:sp>
      <p:pic>
        <p:nvPicPr>
          <p:cNvPr id="5" name="Picture 4"/>
          <p:cNvPicPr>
            <a:picLocks noChangeAspect="1"/>
          </p:cNvPicPr>
          <p:nvPr/>
        </p:nvPicPr>
        <p:blipFill>
          <a:blip r:embed="rId2"/>
          <a:stretch>
            <a:fillRect/>
          </a:stretch>
        </p:blipFill>
        <p:spPr>
          <a:xfrm>
            <a:off x="756543" y="3826647"/>
            <a:ext cx="9376010" cy="1875202"/>
          </a:xfrm>
          <a:prstGeom prst="rect">
            <a:avLst/>
          </a:prstGeom>
        </p:spPr>
      </p:pic>
    </p:spTree>
    <p:extLst>
      <p:ext uri="{BB962C8B-B14F-4D97-AF65-F5344CB8AC3E}">
        <p14:creationId xmlns:p14="http://schemas.microsoft.com/office/powerpoint/2010/main" val="29242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1026" name="Picture 2" descr="wi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229" y="1139038"/>
            <a:ext cx="10887075" cy="40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25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Log View</a:t>
            </a:r>
          </a:p>
        </p:txBody>
      </p:sp>
      <p:pic>
        <p:nvPicPr>
          <p:cNvPr id="5" name="Picture 4" descr="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3625"/>
            <a:ext cx="12192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8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5" name="Picture 4"/>
          <p:cNvPicPr>
            <a:picLocks noChangeAspect="1"/>
          </p:cNvPicPr>
          <p:nvPr/>
        </p:nvPicPr>
        <p:blipFill>
          <a:blip r:embed="rId3"/>
          <a:stretch>
            <a:fillRect/>
          </a:stretch>
        </p:blipFill>
        <p:spPr>
          <a:xfrm>
            <a:off x="2773647" y="975360"/>
            <a:ext cx="7148455" cy="5638800"/>
          </a:xfrm>
          <a:prstGeom prst="rect">
            <a:avLst/>
          </a:prstGeom>
        </p:spPr>
      </p:pic>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endParaRPr lang="en-US" dirty="0"/>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18300" y="3657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3" name="Content Placeholder 2"/>
          <p:cNvSpPr>
            <a:spLocks noGrp="1"/>
          </p:cNvSpPr>
          <p:nvPr>
            <p:ph idx="1"/>
          </p:nvPr>
        </p:nvSpPr>
        <p:spPr>
          <a:xfrm>
            <a:off x="5589452" y="1239924"/>
            <a:ext cx="6348885" cy="4774992"/>
          </a:xfrm>
        </p:spPr>
        <p:txBody>
          <a:bodyPr anchor="ctr"/>
          <a:lstStyle/>
          <a:p>
            <a:r>
              <a:rPr lang="en-US" dirty="0"/>
              <a:t>RT, FPGA, and user interface programming</a:t>
            </a:r>
          </a:p>
          <a:p>
            <a:r>
              <a:rPr lang="en-US" dirty="0"/>
              <a:t>Distributed I/O and execution </a:t>
            </a:r>
          </a:p>
          <a:p>
            <a:r>
              <a:rPr lang="en-US" dirty="0"/>
              <a:t>High cost of failure</a:t>
            </a:r>
          </a:p>
          <a:p>
            <a:pPr lvl="1"/>
            <a:r>
              <a:rPr lang="en-US" dirty="0"/>
              <a:t>Execution guarantees </a:t>
            </a:r>
          </a:p>
          <a:p>
            <a:pPr lvl="1"/>
            <a:r>
              <a:rPr lang="en-US" dirty="0"/>
              <a:t>Understand failure root cause </a:t>
            </a:r>
          </a:p>
          <a:p>
            <a:r>
              <a:rPr lang="en-US" dirty="0"/>
              <a:t>High availability </a:t>
            </a:r>
          </a:p>
          <a:p>
            <a:r>
              <a:rPr lang="en-US" dirty="0"/>
              <a:t>System commissioning </a:t>
            </a:r>
          </a:p>
          <a:p>
            <a:r>
              <a:rPr lang="en-US" dirty="0"/>
              <a:t>Software updates and deployments</a:t>
            </a:r>
          </a:p>
          <a:p>
            <a:r>
              <a:rPr lang="en-US" dirty="0"/>
              <a:t>Multi-developer teams</a:t>
            </a:r>
          </a:p>
          <a:p>
            <a:r>
              <a:rPr lang="en-US"/>
              <a:t>Error Handling</a:t>
            </a:r>
            <a:endParaRPr lang="en-US" dirty="0"/>
          </a:p>
          <a:p>
            <a:r>
              <a:rPr lang="en-US" dirty="0"/>
              <a:t>Plus the crazy things it actually has to do!</a:t>
            </a:r>
          </a:p>
        </p:txBody>
      </p:sp>
      <p:sp>
        <p:nvSpPr>
          <p:cNvPr id="4" name="Rounded Rectangle 3"/>
          <p:cNvSpPr/>
          <p:nvPr>
            <p:custDataLst>
              <p:tags r:id="rId1"/>
            </p:custDataLst>
          </p:nvPr>
        </p:nvSpPr>
        <p:spPr>
          <a:xfrm>
            <a:off x="631916" y="3827642"/>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31916" y="5255539"/>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39000"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715202" y="2717802"/>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936717" y="1575469"/>
            <a:ext cx="1533436" cy="1028983"/>
          </a:xfrm>
          <a:prstGeom prst="rect">
            <a:avLst/>
          </a:prstGeom>
          <a:noFill/>
        </p:spPr>
      </p:pic>
      <p:sp>
        <p:nvSpPr>
          <p:cNvPr id="10" name="Rounded Rectangle 9"/>
          <p:cNvSpPr/>
          <p:nvPr>
            <p:custDataLst>
              <p:tags r:id="rId5"/>
            </p:custDataLst>
          </p:nvPr>
        </p:nvSpPr>
        <p:spPr>
          <a:xfrm>
            <a:off x="2917916"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2994118" y="2717800"/>
            <a:ext cx="1981199" cy="584775"/>
          </a:xfrm>
          <a:prstGeom prst="rect">
            <a:avLst/>
          </a:prstGeom>
          <a:noFill/>
          <a:effectLst/>
        </p:spPr>
        <p:txBody>
          <a:bodyPr wrap="square" rtlCol="0">
            <a:spAutoFit/>
          </a:bodyPr>
          <a:lstStyle/>
          <a:p>
            <a:pPr algn="ctr"/>
            <a:r>
              <a:rPr lang="en-US" sz="1600" dirty="0">
                <a:solidFill>
                  <a:prstClr val="white"/>
                </a:solidFill>
              </a:rPr>
              <a:t>Heavy Machinery </a:t>
            </a:r>
            <a:br>
              <a:rPr lang="en-US" sz="1600" dirty="0">
                <a:solidFill>
                  <a:prstClr val="white"/>
                </a:solidFill>
              </a:rPr>
            </a:br>
            <a:r>
              <a:rPr lang="en-US" sz="1600" dirty="0">
                <a:solidFill>
                  <a:prstClr val="white"/>
                </a:solidFill>
              </a:rPr>
              <a:t>and Equipment</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216367" y="1575467"/>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2897988" y="3838138"/>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2974188" y="5255539"/>
            <a:ext cx="1981200" cy="584775"/>
          </a:xfrm>
          <a:prstGeom prst="rect">
            <a:avLst/>
          </a:prstGeom>
          <a:noFill/>
          <a:effectLst/>
        </p:spPr>
        <p:txBody>
          <a:bodyPr wrap="square" rtlCol="0">
            <a:spAutoFit/>
          </a:bodyPr>
          <a:lstStyle/>
          <a:p>
            <a:pPr algn="ctr"/>
            <a:r>
              <a:rPr lang="en-US" sz="1600" dirty="0">
                <a:solidFill>
                  <a:prstClr val="white"/>
                </a:solidFill>
              </a:rPr>
              <a:t>Medical</a:t>
            </a:r>
            <a:br>
              <a:rPr lang="en-US" sz="1600" dirty="0">
                <a:solidFill>
                  <a:prstClr val="white"/>
                </a:solidFill>
              </a:rPr>
            </a:br>
            <a:r>
              <a:rPr lang="en-US" sz="1600" dirty="0">
                <a:solidFill>
                  <a:prstClr val="white"/>
                </a:solidFill>
              </a:rPr>
              <a:t>Devices</a:t>
            </a:r>
          </a:p>
        </p:txBody>
      </p:sp>
      <p:pic>
        <p:nvPicPr>
          <p:cNvPr id="15" name="Picture 1"/>
          <p:cNvPicPr>
            <a:picLocks noChangeAspect="1" noChangeArrowheads="1"/>
          </p:cNvPicPr>
          <p:nvPr/>
        </p:nvPicPr>
        <p:blipFill rotWithShape="1">
          <a:blip r:embed="rId13" cstate="print"/>
          <a:srcRect t="6379" b="6889"/>
          <a:stretch/>
        </p:blipFill>
        <p:spPr bwMode="auto">
          <a:xfrm>
            <a:off x="3216367" y="4104751"/>
            <a:ext cx="1536700" cy="1032215"/>
          </a:xfrm>
          <a:prstGeom prst="roundRect">
            <a:avLst>
              <a:gd name="adj" fmla="val 0"/>
            </a:avLst>
          </a:prstGeom>
          <a:solidFill>
            <a:srgbClr val="FFFFFF">
              <a:shade val="85000"/>
            </a:srgbClr>
          </a:solidFill>
          <a:ln>
            <a:noFill/>
          </a:ln>
          <a:effectLst/>
        </p:spPr>
      </p:pic>
      <p:pic>
        <p:nvPicPr>
          <p:cNvPr id="16" name="Picture 6"/>
          <p:cNvPicPr>
            <a:picLocks noChangeAspect="1" noChangeArrowheads="1"/>
          </p:cNvPicPr>
          <p:nvPr/>
        </p:nvPicPr>
        <p:blipFill>
          <a:blip r:embed="rId14" cstate="print"/>
          <a:srcRect/>
          <a:stretch>
            <a:fillRect/>
          </a:stretch>
        </p:blipFill>
        <p:spPr bwMode="auto">
          <a:xfrm>
            <a:off x="936717" y="4091065"/>
            <a:ext cx="1533436" cy="1033051"/>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23598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How?</a:t>
            </a:r>
          </a:p>
        </p:txBody>
      </p:sp>
      <p:sp>
        <p:nvSpPr>
          <p:cNvPr id="4" name="Rounded Rectangle 3"/>
          <p:cNvSpPr/>
          <p:nvPr/>
        </p:nvSpPr>
        <p:spPr>
          <a:xfrm>
            <a:off x="6271442" y="20725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1336994" y="20845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1336994" y="3328041"/>
            <a:ext cx="8081239"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45279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881534" y="1036320"/>
            <a:ext cx="2696633" cy="5201073"/>
          </a:xfrm>
        </p:spPr>
        <p:txBody>
          <a:bodyPr/>
          <a:lstStyle/>
          <a:p>
            <a:pPr marL="0" indent="0">
              <a:buNone/>
            </a:pPr>
            <a:r>
              <a:rPr lang="en-US" b="1" dirty="0"/>
              <a:t>Existing</a:t>
            </a:r>
          </a:p>
          <a:p>
            <a:r>
              <a:rPr lang="en-US" dirty="0"/>
              <a:t>Scan Engine</a:t>
            </a:r>
          </a:p>
          <a:p>
            <a:r>
              <a:rPr lang="en-US" dirty="0"/>
              <a:t>Modbus</a:t>
            </a:r>
          </a:p>
          <a:p>
            <a:r>
              <a:rPr lang="en-US" dirty="0"/>
              <a:t>TDMS</a:t>
            </a:r>
          </a:p>
          <a:p>
            <a:r>
              <a:rPr lang="en-US" dirty="0"/>
              <a:t>LED</a:t>
            </a:r>
          </a:p>
          <a:p>
            <a:r>
              <a:rPr lang="en-US" dirty="0" err="1"/>
              <a:t>Profibus</a:t>
            </a:r>
            <a:endParaRPr lang="en-US" dirty="0"/>
          </a:p>
          <a:p>
            <a:r>
              <a:rPr lang="en-US" dirty="0" err="1"/>
              <a:t>Profinet</a:t>
            </a:r>
            <a:endParaRPr lang="en-US" dirty="0"/>
          </a:p>
          <a:p>
            <a:r>
              <a:rPr lang="en-US" dirty="0"/>
              <a:t>E/IP</a:t>
            </a:r>
          </a:p>
          <a:p>
            <a:r>
              <a:rPr lang="en-US" dirty="0"/>
              <a:t>J1939</a:t>
            </a:r>
          </a:p>
          <a:p>
            <a:r>
              <a:rPr lang="en-US" dirty="0"/>
              <a:t>Scaling</a:t>
            </a:r>
          </a:p>
          <a:p>
            <a:r>
              <a:rPr lang="en-US" dirty="0"/>
              <a:t>CVT</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926042" y="1036321"/>
            <a:ext cx="2857500" cy="5201073"/>
          </a:xfrm>
        </p:spPr>
        <p:txBody>
          <a:bodyPr/>
          <a:lstStyle/>
          <a:p>
            <a:r>
              <a:rPr lang="en-US" b="1" dirty="0"/>
              <a:t>In Work</a:t>
            </a:r>
          </a:p>
          <a:p>
            <a:pPr marL="342900" indent="-342900">
              <a:buFont typeface="Arial" panose="020B0604020202020204" pitchFamily="34" charset="0"/>
              <a:buChar char="•"/>
            </a:pPr>
            <a:r>
              <a:rPr lang="en-US" dirty="0"/>
              <a:t>SQLite</a:t>
            </a:r>
          </a:p>
          <a:p>
            <a:pPr marL="342900" indent="-342900">
              <a:buFont typeface="Arial" panose="020B0604020202020204" pitchFamily="34" charset="0"/>
              <a:buChar char="•"/>
            </a:pPr>
            <a:r>
              <a:rPr lang="en-US" dirty="0" err="1"/>
              <a:t>SystemLink</a:t>
            </a:r>
            <a:endParaRPr lang="en-US" dirty="0"/>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TSN</a:t>
            </a:r>
          </a:p>
          <a:p>
            <a:pPr marL="342900" indent="-342900">
              <a:buFont typeface="Arial" panose="020B0604020202020204" pitchFamily="34" charset="0"/>
              <a:buChar char="•"/>
            </a:pPr>
            <a:r>
              <a:rPr lang="en-US" dirty="0"/>
              <a:t>Host Memory Buffer</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r>
              <a:rPr lang="en-US" b="1" dirty="0"/>
              <a:t>New</a:t>
            </a:r>
          </a:p>
          <a:p>
            <a:r>
              <a:rPr lang="en-US" dirty="0"/>
              <a:t>DDS</a:t>
            </a:r>
          </a:p>
          <a:p>
            <a:r>
              <a:rPr lang="en-US" dirty="0"/>
              <a:t>Shared Memory</a:t>
            </a:r>
          </a:p>
          <a:p>
            <a:r>
              <a:rPr lang="en-US" dirty="0"/>
              <a:t>PID</a:t>
            </a:r>
          </a:p>
          <a:p>
            <a:r>
              <a:rPr lang="en-US" dirty="0"/>
              <a:t>FPGA</a:t>
            </a:r>
          </a:p>
          <a:p>
            <a:r>
              <a:rPr lang="en-US" dirty="0"/>
              <a:t>OPC UA</a:t>
            </a: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8399" y="1214323"/>
            <a:ext cx="5668003" cy="5015797"/>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a:t>
            </a:r>
            <a:r>
              <a:rPr lang="en-US" sz="2133" dirty="0" err="1"/>
              <a:t>unserialization</a:t>
            </a:r>
            <a:r>
              <a:rPr lang="en-US" sz="2133" dirty="0"/>
              <a:t>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p:txBody>
      </p:sp>
    </p:spTree>
    <p:extLst>
      <p:ext uri="{BB962C8B-B14F-4D97-AF65-F5344CB8AC3E}">
        <p14:creationId xmlns:p14="http://schemas.microsoft.com/office/powerpoint/2010/main" val="317249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82433" y="299321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14696" y="2917507"/>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47436" y="3017116"/>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79705" y="2925481"/>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16361" y="3017125"/>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40652" y="2933449"/>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10103" y="284180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80" y="1367439"/>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2"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8"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21"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5" y="213922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30" y="414669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90"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6"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8"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4" y="361359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3"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7" y="359912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22850" y="289857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21467" y="2938427"/>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 Corporate 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 Corporate Template" id="{C59E7B3E-0DC5-40CA-9FC1-3CF41A35804D}" vid="{E1E4D7F8-96F4-4E8E-98B0-58D3A1A9EB21}"/>
    </a:ext>
  </a:extLst>
</a:theme>
</file>

<file path=ppt/theme/theme2.xml><?xml version="1.0" encoding="utf-8"?>
<a:theme xmlns:a="http://schemas.openxmlformats.org/drawingml/2006/main" name="21258_NIWeek_2015_PPT_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E2057DC8-8785-254E-9C0C-653777D9794C}"/>
    </a:ext>
  </a:extLst>
</a:theme>
</file>

<file path=ppt/theme/theme4.xml><?xml version="1.0" encoding="utf-8"?>
<a:theme xmlns:a="http://schemas.openxmlformats.org/drawingml/2006/main" name="Customer 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lIns="0" rIns="0" rtlCol="0" anchor="ct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30FC5668-B3BA-A94D-BF65-6BF071A27FDF}"/>
    </a:ext>
  </a:extLst>
</a:theme>
</file>

<file path=ppt/theme/theme5.xml><?xml version="1.0" encoding="utf-8"?>
<a:theme xmlns:a="http://schemas.openxmlformats.org/drawingml/2006/main" name="NICorp201716x9">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Corp201716x9" id="{7DFDE012-DD64-4420-BEFC-C19CDEBF3333}" vid="{F783E282-8006-433A-BF7F-65817CACC350}"/>
    </a:ext>
  </a:extLst>
</a:theme>
</file>

<file path=ppt/theme/theme6.xml><?xml version="1.0" encoding="utf-8"?>
<a:theme xmlns:a="http://schemas.openxmlformats.org/drawingml/2006/main" name="1_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9E4538D6-3249-C341-907C-32409AB87AD7}" vid="{223C9C47-2A29-644A-BDD6-33FDD71785B8}"/>
    </a:ext>
  </a:extLst>
</a:theme>
</file>

<file path=ppt/theme/theme7.xml><?xml version="1.0" encoding="utf-8"?>
<a:theme xmlns:a="http://schemas.openxmlformats.org/drawingml/2006/main" name="Corporate Template_2016">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3" id="{83849F29-9337-3144-8459-655ABC8EB322}" vid="{9D2C9A26-672A-7C49-BB05-FE5030E4DEE7}"/>
    </a:ext>
  </a:extLst>
</a:theme>
</file>

<file path=ppt/theme/theme8.xml><?xml version="1.0" encoding="utf-8"?>
<a:theme xmlns:a="http://schemas.openxmlformats.org/drawingml/2006/main" name="Corporate Template_2016 Confidential">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3" id="{83849F29-9337-3144-8459-655ABC8EB322}" vid="{69BA7A02-72C5-D741-8B3D-C31E002F9F0D}"/>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Building Scalable Distributed Control Systems with DCAF</Template>
  <TotalTime>9259</TotalTime>
  <Words>1179</Words>
  <Application>Microsoft Office PowerPoint</Application>
  <PresentationFormat>Widescreen</PresentationFormat>
  <Paragraphs>291</Paragraphs>
  <Slides>28</Slides>
  <Notes>8</Notes>
  <HiddenSlides>2</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28</vt:i4>
      </vt:variant>
    </vt:vector>
  </HeadingPairs>
  <TitlesOfParts>
    <vt:vector size="43" baseType="lpstr">
      <vt:lpstr>Arial</vt:lpstr>
      <vt:lpstr>Calibri</vt:lpstr>
      <vt:lpstr>Courier New</vt:lpstr>
      <vt:lpstr>Helvetica Neue Light</vt:lpstr>
      <vt:lpstr>Univers Com 45 Light</vt:lpstr>
      <vt:lpstr>Univers LT Std 45 Light</vt:lpstr>
      <vt:lpstr>Wingdings</vt:lpstr>
      <vt:lpstr>NI Corporate Template</vt:lpstr>
      <vt:lpstr>21258_NIWeek_2015_PPT_Template</vt:lpstr>
      <vt:lpstr>Confidential_Corporate Template_2017</vt:lpstr>
      <vt:lpstr>Customer Confidential_Corporate Template_2017</vt:lpstr>
      <vt:lpstr>NICorp201716x9</vt:lpstr>
      <vt:lpstr>1_Confidential_Corporate Template_2017</vt:lpstr>
      <vt:lpstr>Corporate Template_2016</vt:lpstr>
      <vt:lpstr>Corporate Template_2016 Confidential</vt:lpstr>
      <vt:lpstr>Distributed Control and Automation Framework (DCAF)</vt:lpstr>
      <vt:lpstr>Agenda</vt:lpstr>
      <vt:lpstr>Programming Embedded Control Applications is Hard</vt:lpstr>
      <vt:lpstr>Distributed Control and Automation Framework (DCAF) Overview</vt:lpstr>
      <vt:lpstr>Who should use the framework?</vt:lpstr>
      <vt:lpstr>How?</vt:lpstr>
      <vt:lpstr>DCAF Modules</vt:lpstr>
      <vt:lpstr>Anatomy of a Module</vt:lpstr>
      <vt:lpstr>DCAF Engine</vt:lpstr>
      <vt:lpstr>Demo</vt:lpstr>
      <vt:lpstr>Who is DCAF for?</vt:lpstr>
      <vt:lpstr>DCAF Package Dependency Diagram</vt:lpstr>
      <vt:lpstr>Tag Bus </vt:lpstr>
      <vt:lpstr>Transfer Between TagBus</vt:lpstr>
      <vt:lpstr>Engine Execution Model</vt:lpstr>
      <vt:lpstr>Simplified Engine</vt:lpstr>
      <vt:lpstr>DCAF Execution Engine</vt:lpstr>
      <vt:lpstr>Input</vt:lpstr>
      <vt:lpstr>Execute Asynchronously?</vt:lpstr>
      <vt:lpstr>Execute Asynchronously?</vt:lpstr>
      <vt:lpstr>Configuration Editor Framework (CEF)</vt:lpstr>
      <vt:lpstr>Error Management</vt:lpstr>
      <vt:lpstr>Syslog</vt:lpstr>
      <vt:lpstr>System Log View</vt:lpstr>
      <vt:lpstr>System Log View</vt:lpstr>
      <vt:lpstr>DCAF Project Templates</vt:lpstr>
      <vt:lpstr>Which Template to Choose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Control and Automation Framework (DCAF)</dc:title>
  <dc:creator>Benjamin Celis</dc:creator>
  <cp:lastModifiedBy>Matthew Pollock</cp:lastModifiedBy>
  <cp:revision>49</cp:revision>
  <dcterms:created xsi:type="dcterms:W3CDTF">2017-05-08T20:22:59Z</dcterms:created>
  <dcterms:modified xsi:type="dcterms:W3CDTF">2017-09-21T17:39:50Z</dcterms:modified>
</cp:coreProperties>
</file>