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321" r:id="rId2"/>
    <p:sldId id="322" r:id="rId3"/>
    <p:sldId id="256" r:id="rId4"/>
    <p:sldId id="263" r:id="rId5"/>
    <p:sldId id="257" r:id="rId6"/>
    <p:sldId id="259" r:id="rId7"/>
    <p:sldId id="314" r:id="rId8"/>
    <p:sldId id="315" r:id="rId9"/>
    <p:sldId id="316" r:id="rId10"/>
    <p:sldId id="261" r:id="rId11"/>
    <p:sldId id="268" r:id="rId12"/>
    <p:sldId id="320" r:id="rId13"/>
    <p:sldId id="277" r:id="rId14"/>
    <p:sldId id="264" r:id="rId15"/>
    <p:sldId id="265" r:id="rId16"/>
    <p:sldId id="266" r:id="rId17"/>
    <p:sldId id="318" r:id="rId18"/>
    <p:sldId id="278" r:id="rId19"/>
    <p:sldId id="271" r:id="rId20"/>
    <p:sldId id="276" r:id="rId21"/>
    <p:sldId id="319" r:id="rId22"/>
    <p:sldId id="279" r:id="rId23"/>
    <p:sldId id="280" r:id="rId24"/>
    <p:sldId id="317" r:id="rId25"/>
    <p:sldId id="270" r:id="rId26"/>
    <p:sldId id="282" r:id="rId27"/>
    <p:sldId id="283" r:id="rId28"/>
    <p:sldId id="287" r:id="rId29"/>
    <p:sldId id="258" r:id="rId30"/>
    <p:sldId id="272" r:id="rId31"/>
    <p:sldId id="284" r:id="rId32"/>
    <p:sldId id="286" r:id="rId33"/>
    <p:sldId id="288" r:id="rId34"/>
    <p:sldId id="289" r:id="rId35"/>
    <p:sldId id="292" r:id="rId36"/>
    <p:sldId id="290" r:id="rId37"/>
    <p:sldId id="291" r:id="rId38"/>
    <p:sldId id="293" r:id="rId39"/>
    <p:sldId id="294" r:id="rId40"/>
    <p:sldId id="295" r:id="rId41"/>
    <p:sldId id="296" r:id="rId42"/>
    <p:sldId id="297" r:id="rId43"/>
    <p:sldId id="285" r:id="rId44"/>
    <p:sldId id="298" r:id="rId45"/>
    <p:sldId id="299" r:id="rId46"/>
    <p:sldId id="309" r:id="rId47"/>
    <p:sldId id="300" r:id="rId48"/>
    <p:sldId id="302" r:id="rId49"/>
    <p:sldId id="305" r:id="rId50"/>
    <p:sldId id="310" r:id="rId51"/>
    <p:sldId id="311" r:id="rId52"/>
    <p:sldId id="313" r:id="rId53"/>
    <p:sldId id="31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73072" autoAdjust="0"/>
  </p:normalViewPr>
  <p:slideViewPr>
    <p:cSldViewPr snapToGrid="0">
      <p:cViewPr varScale="1">
        <p:scale>
          <a:sx n="81" d="100"/>
          <a:sy n="81" d="100"/>
        </p:scale>
        <p:origin x="9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LV Class</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Private Data</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Methods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82867" custLinFactNeighborY="895"/>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3438BE71-2848-4891-B6E0-4566B3A7D6BC}" type="presOf" srcId="{C4B5FDCB-4892-4DA8-AB82-321B99B3D3C4}" destId="{7F2BD6B0-0CF5-4BD1-8D5C-2246FD06DD38}" srcOrd="0"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5AC564D2-5A44-4601-AD0D-F3A09007BEA2}" srcId="{BCC7F72E-DD0B-42EC-97CB-227BF35BD080}" destId="{BB118830-5EB5-4B8A-8E42-C85385B94B27}" srcOrd="0" destOrd="0" parTransId="{4A4D3117-B357-4755-A23E-EE0BF3345F51}" sibTransId="{5608BF96-EDAE-412A-ADDE-0B1F19BEC700}"/>
    <dgm:cxn modelId="{62C6FFE1-CE44-43DE-B24B-BA51A57808D9}" srcId="{BB118830-5EB5-4B8A-8E42-C85385B94B27}" destId="{088A8390-36A5-4713-ABD9-795EDBBAA604}" srcOrd="0" destOrd="0" parTransId="{D11CF304-D45D-42CB-AA1C-C6E10CBF1AFB}" sibTransId="{223E9719-63DC-4E3B-9C9D-0BE651354377}"/>
    <dgm:cxn modelId="{5A87B9EF-D1E8-43D4-84A1-DE1B49B5AF9F}" type="presOf" srcId="{BB118830-5EB5-4B8A-8E42-C85385B94B27}" destId="{7FCE5356-F670-4180-AA39-E8BE7EA353D5}" srcOrd="0" destOrd="0" presId="urn:microsoft.com/office/officeart/2005/8/layout/lProcess2"/>
    <dgm:cxn modelId="{B88341F7-BE8F-4148-85B2-149224026F6C}" type="presOf" srcId="{BB118830-5EB5-4B8A-8E42-C85385B94B27}" destId="{31797B9D-3EE4-4C54-86C2-3B1F8AAE784A}" srcOrd="1" destOrd="0" presId="urn:microsoft.com/office/officeart/2005/8/layout/lProcess2"/>
    <dgm:cxn modelId="{30D576FA-24F6-4D6B-A956-5575F92F7F71}" type="presOf" srcId="{088A8390-36A5-4713-ABD9-795EDBBAA604}" destId="{7B7EF1F5-3BE9-4790-BBE5-A8117E318087}" srcOrd="0" destOrd="0" presId="urn:microsoft.com/office/officeart/2005/8/layout/lProcess2"/>
    <dgm:cxn modelId="{C23268FD-0121-4942-8D06-03F3CC2D7CDC}" type="presOf" srcId="{BCC7F72E-DD0B-42EC-97CB-227BF35BD080}" destId="{B5A3D5EB-BDB4-40B2-977C-30EB55F61581}" srcOrd="0" destOrd="0" presId="urn:microsoft.com/office/officeart/2005/8/layout/lProcess2"/>
    <dgm:cxn modelId="{D3154C3B-80FE-42BC-8CCE-AA28F4AF6021}" type="presParOf" srcId="{B5A3D5EB-BDB4-40B2-977C-30EB55F61581}" destId="{ED721234-E9FB-4A27-9EEC-88C07B3F489A}" srcOrd="0" destOrd="0" presId="urn:microsoft.com/office/officeart/2005/8/layout/lProcess2"/>
    <dgm:cxn modelId="{F7E4728B-3FDF-48F6-B07E-F8385D6094F7}" type="presParOf" srcId="{ED721234-E9FB-4A27-9EEC-88C07B3F489A}" destId="{7FCE5356-F670-4180-AA39-E8BE7EA353D5}" srcOrd="0" destOrd="0" presId="urn:microsoft.com/office/officeart/2005/8/layout/lProcess2"/>
    <dgm:cxn modelId="{8B9F1CFD-CB3E-4BCD-810E-59C3569A721E}" type="presParOf" srcId="{ED721234-E9FB-4A27-9EEC-88C07B3F489A}" destId="{31797B9D-3EE4-4C54-86C2-3B1F8AAE784A}" srcOrd="1" destOrd="0" presId="urn:microsoft.com/office/officeart/2005/8/layout/lProcess2"/>
    <dgm:cxn modelId="{76459296-3545-46E0-8BA2-1E9ED5C5BA77}" type="presParOf" srcId="{ED721234-E9FB-4A27-9EEC-88C07B3F489A}" destId="{CC972EA6-7507-4C76-A800-F53BB1C8B904}" srcOrd="2" destOrd="0" presId="urn:microsoft.com/office/officeart/2005/8/layout/lProcess2"/>
    <dgm:cxn modelId="{484B32C5-C1F6-4E14-A0EC-00103ABB88E7}" type="presParOf" srcId="{CC972EA6-7507-4C76-A800-F53BB1C8B904}" destId="{6F7B4044-08FF-4DAE-B8E4-2A45735DEBA6}" srcOrd="0" destOrd="0" presId="urn:microsoft.com/office/officeart/2005/8/layout/lProcess2"/>
    <dgm:cxn modelId="{66870DD8-0A2F-4717-8110-13AE3D8B7D5C}" type="presParOf" srcId="{6F7B4044-08FF-4DAE-B8E4-2A45735DEBA6}" destId="{7B7EF1F5-3BE9-4790-BBE5-A8117E318087}" srcOrd="0" destOrd="0" presId="urn:microsoft.com/office/officeart/2005/8/layout/lProcess2"/>
    <dgm:cxn modelId="{105710BE-A512-4E8A-999B-7384A63F9C5D}" type="presParOf" srcId="{6F7B4044-08FF-4DAE-B8E4-2A45735DEBA6}" destId="{036E9C26-7CDF-4EA7-8CD6-D79F95277136}" srcOrd="1" destOrd="0" presId="urn:microsoft.com/office/officeart/2005/8/layout/lProcess2"/>
    <dgm:cxn modelId="{CA138958-5DC4-4A99-B71B-AF9E090DA4B8}"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Library</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Cluster</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VIs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22113"/>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10A4FD36-6C74-41BB-8BC2-BDD5A6B22A66}" type="presOf" srcId="{BB118830-5EB5-4B8A-8E42-C85385B94B27}" destId="{7FCE5356-F670-4180-AA39-E8BE7EA353D5}" srcOrd="0" destOrd="0" presId="urn:microsoft.com/office/officeart/2005/8/layout/lProcess2"/>
    <dgm:cxn modelId="{59970754-D056-43C3-825B-A49B8D638957}" type="presOf" srcId="{BB118830-5EB5-4B8A-8E42-C85385B94B27}" destId="{31797B9D-3EE4-4C54-86C2-3B1F8AAE784A}" srcOrd="1"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B8AC1CA3-306A-421D-BAE8-D10C1CD8C7BA}" type="presOf" srcId="{C4B5FDCB-4892-4DA8-AB82-321B99B3D3C4}" destId="{7F2BD6B0-0CF5-4BD1-8D5C-2246FD06DD38}" srcOrd="0" destOrd="0" presId="urn:microsoft.com/office/officeart/2005/8/layout/lProcess2"/>
    <dgm:cxn modelId="{5AC564D2-5A44-4601-AD0D-F3A09007BEA2}" srcId="{BCC7F72E-DD0B-42EC-97CB-227BF35BD080}" destId="{BB118830-5EB5-4B8A-8E42-C85385B94B27}" srcOrd="0" destOrd="0" parTransId="{4A4D3117-B357-4755-A23E-EE0BF3345F51}" sibTransId="{5608BF96-EDAE-412A-ADDE-0B1F19BEC700}"/>
    <dgm:cxn modelId="{6B81EADB-7A7B-42DC-AFF7-6ED1DDA2B8A8}" type="presOf" srcId="{088A8390-36A5-4713-ABD9-795EDBBAA604}" destId="{7B7EF1F5-3BE9-4790-BBE5-A8117E318087}" srcOrd="0" destOrd="0" presId="urn:microsoft.com/office/officeart/2005/8/layout/lProcess2"/>
    <dgm:cxn modelId="{62C6FFE1-CE44-43DE-B24B-BA51A57808D9}" srcId="{BB118830-5EB5-4B8A-8E42-C85385B94B27}" destId="{088A8390-36A5-4713-ABD9-795EDBBAA604}" srcOrd="0" destOrd="0" parTransId="{D11CF304-D45D-42CB-AA1C-C6E10CBF1AFB}" sibTransId="{223E9719-63DC-4E3B-9C9D-0BE651354377}"/>
    <dgm:cxn modelId="{8D6B85FE-3019-43AA-A4FC-4FC2BD954205}" type="presOf" srcId="{BCC7F72E-DD0B-42EC-97CB-227BF35BD080}" destId="{B5A3D5EB-BDB4-40B2-977C-30EB55F61581}" srcOrd="0" destOrd="0" presId="urn:microsoft.com/office/officeart/2005/8/layout/lProcess2"/>
    <dgm:cxn modelId="{D6893F17-58FB-471C-B637-BDD92717343B}" type="presParOf" srcId="{B5A3D5EB-BDB4-40B2-977C-30EB55F61581}" destId="{ED721234-E9FB-4A27-9EEC-88C07B3F489A}" srcOrd="0" destOrd="0" presId="urn:microsoft.com/office/officeart/2005/8/layout/lProcess2"/>
    <dgm:cxn modelId="{58D181CC-3963-4232-88DE-39AD279C025F}" type="presParOf" srcId="{ED721234-E9FB-4A27-9EEC-88C07B3F489A}" destId="{7FCE5356-F670-4180-AA39-E8BE7EA353D5}" srcOrd="0" destOrd="0" presId="urn:microsoft.com/office/officeart/2005/8/layout/lProcess2"/>
    <dgm:cxn modelId="{3F3C2CCE-6DC4-4507-965A-DC84D224A386}" type="presParOf" srcId="{ED721234-E9FB-4A27-9EEC-88C07B3F489A}" destId="{31797B9D-3EE4-4C54-86C2-3B1F8AAE784A}" srcOrd="1" destOrd="0" presId="urn:microsoft.com/office/officeart/2005/8/layout/lProcess2"/>
    <dgm:cxn modelId="{C5FBDD8D-C9BD-4A5D-9DC6-DA6E4BE6D8B9}" type="presParOf" srcId="{ED721234-E9FB-4A27-9EEC-88C07B3F489A}" destId="{CC972EA6-7507-4C76-A800-F53BB1C8B904}" srcOrd="2" destOrd="0" presId="urn:microsoft.com/office/officeart/2005/8/layout/lProcess2"/>
    <dgm:cxn modelId="{096364D2-61AA-492E-A3B8-4F0985AE343F}" type="presParOf" srcId="{CC972EA6-7507-4C76-A800-F53BB1C8B904}" destId="{6F7B4044-08FF-4DAE-B8E4-2A45735DEBA6}" srcOrd="0" destOrd="0" presId="urn:microsoft.com/office/officeart/2005/8/layout/lProcess2"/>
    <dgm:cxn modelId="{99004000-AE76-4166-8273-B3A7FDAF6B9E}" type="presParOf" srcId="{6F7B4044-08FF-4DAE-B8E4-2A45735DEBA6}" destId="{7B7EF1F5-3BE9-4790-BBE5-A8117E318087}" srcOrd="0" destOrd="0" presId="urn:microsoft.com/office/officeart/2005/8/layout/lProcess2"/>
    <dgm:cxn modelId="{09E31551-7B7A-4BEB-9E25-349B1477B319}" type="presParOf" srcId="{6F7B4044-08FF-4DAE-B8E4-2A45735DEBA6}" destId="{036E9C26-7CDF-4EA7-8CD6-D79F95277136}" srcOrd="1" destOrd="0" presId="urn:microsoft.com/office/officeart/2005/8/layout/lProcess2"/>
    <dgm:cxn modelId="{2CA80ED7-DE72-4858-ACC8-6ED52E86807F}"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LV Class</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Private Data</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Methods</a:t>
          </a:r>
        </a:p>
      </dsp:txBody>
      <dsp:txXfrm>
        <a:off x="273456" y="2386443"/>
        <a:ext cx="1866891" cy="1031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Library</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Cluster</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VIs</a:t>
          </a:r>
        </a:p>
      </dsp:txBody>
      <dsp:txXfrm>
        <a:off x="273456" y="2386443"/>
        <a:ext cx="1866891" cy="103100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47A0C-230E-40BC-9856-13A0F7404925}" type="datetimeFigureOut">
              <a:rPr lang="en-US" smtClean="0"/>
              <a:t>2018-06-14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2E245-D56D-43C6-BFF0-7EB1C14DD4DA}" type="slidenum">
              <a:rPr lang="en-US" smtClean="0"/>
              <a:t>‹#›</a:t>
            </a:fld>
            <a:endParaRPr lang="en-US" dirty="0"/>
          </a:p>
        </p:txBody>
      </p:sp>
    </p:spTree>
    <p:extLst>
      <p:ext uri="{BB962C8B-B14F-4D97-AF65-F5344CB8AC3E}">
        <p14:creationId xmlns:p14="http://schemas.microsoft.com/office/powerpoint/2010/main" val="302606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content is taken from a session given at the Dev Days in 2016</a:t>
            </a:r>
          </a:p>
        </p:txBody>
      </p:sp>
      <p:sp>
        <p:nvSpPr>
          <p:cNvPr id="4" name="Slide Number Placeholder 3"/>
          <p:cNvSpPr>
            <a:spLocks noGrp="1"/>
          </p:cNvSpPr>
          <p:nvPr>
            <p:ph type="sldNum" sz="quarter" idx="10"/>
          </p:nvPr>
        </p:nvSpPr>
        <p:spPr/>
        <p:txBody>
          <a:bodyPr/>
          <a:lstStyle/>
          <a:p>
            <a:fld id="{07B2E245-D56D-43C6-BFF0-7EB1C14DD4DA}" type="slidenum">
              <a:rPr lang="en-US" smtClean="0"/>
              <a:t>1</a:t>
            </a:fld>
            <a:endParaRPr lang="en-US" dirty="0"/>
          </a:p>
        </p:txBody>
      </p:sp>
    </p:spTree>
    <p:extLst>
      <p:ext uri="{BB962C8B-B14F-4D97-AF65-F5344CB8AC3E}">
        <p14:creationId xmlns:p14="http://schemas.microsoft.com/office/powerpoint/2010/main" val="267554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This is</a:t>
            </a:r>
            <a:r>
              <a:rPr lang="en-US" baseline="0" dirty="0"/>
              <a:t> a data handler. This app is not using objects it just has a cluster and some sub VI. This is to compare the code between the 2 applications in a more complex application.</a:t>
            </a:r>
          </a:p>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14</a:t>
            </a:fld>
            <a:endParaRPr lang="en-US" dirty="0"/>
          </a:p>
        </p:txBody>
      </p:sp>
    </p:spTree>
    <p:extLst>
      <p:ext uri="{BB962C8B-B14F-4D97-AF65-F5344CB8AC3E}">
        <p14:creationId xmlns:p14="http://schemas.microsoft.com/office/powerpoint/2010/main" val="13582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a:t>This screenshot is from Actor Framework. It wont be covered in this presentation but its good to know what it is.</a:t>
            </a:r>
          </a:p>
          <a:p>
            <a:r>
              <a:rPr lang="en-US" baseline="0" dirty="0"/>
              <a:t>Still the idea here is that a code with or without classes looks similar. Except it looks cleaner with classes and we can expand it latter.</a:t>
            </a:r>
          </a:p>
          <a:p>
            <a:endParaRPr lang="en-US" baseline="0"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15</a:t>
            </a:fld>
            <a:endParaRPr lang="en-US" dirty="0"/>
          </a:p>
        </p:txBody>
      </p:sp>
    </p:spTree>
    <p:extLst>
      <p:ext uri="{BB962C8B-B14F-4D97-AF65-F5344CB8AC3E}">
        <p14:creationId xmlns:p14="http://schemas.microsoft.com/office/powerpoint/2010/main" val="1134152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Notes Placeholder 2"/>
          <p:cNvSpPr>
            <a:spLocks noGrp="1"/>
          </p:cNvSpPr>
          <p:nvPr>
            <p:ph type="body" idx="1"/>
          </p:nvPr>
        </p:nvSpPr>
        <p:spPr/>
        <p:txBody>
          <a:bodyPr>
            <a:normAutofit/>
          </a:bodyPr>
          <a:lstStyle/>
          <a:p>
            <a:r>
              <a:rPr lang="en-US" altLang="ko-KR" b="1" dirty="0">
                <a:latin typeface="Helvetica Condensed" pitchFamily="34" charset="0"/>
              </a:rPr>
              <a:t>Class as a Data Type</a:t>
            </a:r>
            <a:endParaRPr lang="en-US" b="1" dirty="0">
              <a:latin typeface="Helvetica Condensed" pitchFamily="34" charset="0"/>
            </a:endParaRPr>
          </a:p>
          <a:p>
            <a:pPr>
              <a:spcBef>
                <a:spcPts val="589"/>
              </a:spcBef>
            </a:pPr>
            <a:r>
              <a:rPr lang="en-US" dirty="0"/>
              <a:t>A class is a collection of data bundled together with the set of methods (or functions) which interact with that data.</a:t>
            </a:r>
          </a:p>
          <a:p>
            <a:pPr>
              <a:spcBef>
                <a:spcPts val="589"/>
              </a:spcBef>
            </a:pPr>
            <a:r>
              <a:rPr lang="en-US" dirty="0"/>
              <a:t>An class treats these two components as an inseparable whole (a concept known as encapsulation). When you pass an class around, you are passing both data and a way to use the data.</a:t>
            </a:r>
          </a:p>
          <a:p>
            <a:endParaRPr lang="en-US" dirty="0"/>
          </a:p>
          <a:p>
            <a:endParaRPr lang="en-US" dirty="0"/>
          </a:p>
          <a:p>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752563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Adding a new shape brings</a:t>
            </a:r>
            <a:r>
              <a:rPr lang="en-US" baseline="0" dirty="0"/>
              <a:t> new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Should I use a second cluster? If we go with 2 clusters that means that I need 2 different Vis for Set color as they have a different cluster for input.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With the internal</a:t>
            </a:r>
            <a:r>
              <a:rPr lang="en-US" baseline="0" dirty="0"/>
              <a:t> data </a:t>
            </a:r>
            <a:r>
              <a:rPr lang="en-US" dirty="0"/>
              <a:t>Either make a generic cluster hard to use. Or have to use different arrays one for Squares.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NOT make arrays of different</a:t>
            </a:r>
            <a:r>
              <a:rPr lang="en-US" baseline="0" dirty="0"/>
              <a:t> clusters.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I add triangle. I have to modify the top level VI affecting the case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Note: Point</a:t>
            </a:r>
            <a:r>
              <a:rPr lang="en-US" baseline="0" dirty="0"/>
              <a:t> that is always important to make Enums Type definitions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18</a:t>
            </a:fld>
            <a:endParaRPr lang="en-US" dirty="0"/>
          </a:p>
        </p:txBody>
      </p:sp>
    </p:spTree>
    <p:extLst>
      <p:ext uri="{BB962C8B-B14F-4D97-AF65-F5344CB8AC3E}">
        <p14:creationId xmlns:p14="http://schemas.microsoft.com/office/powerpoint/2010/main" val="2739265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create a top level class called shape.</a:t>
            </a:r>
          </a:p>
          <a:p>
            <a:r>
              <a:rPr lang="en-US" baseline="0" dirty="0"/>
              <a:t>This class contains all the properties common to all classes. As well as its methods. You can point to Read ID and Write ID</a:t>
            </a:r>
          </a:p>
          <a:p>
            <a:r>
              <a:rPr lang="en-US" baseline="0" dirty="0"/>
              <a:t>The child class just need to implements the specifics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19</a:t>
            </a:fld>
            <a:endParaRPr lang="en-US" dirty="0"/>
          </a:p>
        </p:txBody>
      </p:sp>
    </p:spTree>
    <p:extLst>
      <p:ext uri="{BB962C8B-B14F-4D97-AF65-F5344CB8AC3E}">
        <p14:creationId xmlns:p14="http://schemas.microsoft.com/office/powerpoint/2010/main" val="1314636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the wire changes to orange at the bundle array. That</a:t>
            </a:r>
            <a:r>
              <a:rPr lang="en-US" baseline="0" dirty="0"/>
              <a:t> is because it is changing to the parent class.</a:t>
            </a:r>
          </a:p>
          <a:p>
            <a:r>
              <a:rPr lang="en-US" dirty="0"/>
              <a:t>Dynamic</a:t>
            </a:r>
            <a:r>
              <a:rPr lang="en-US" baseline="0" dirty="0"/>
              <a:t> dispatch selects which area I am calling. I don’t need additional identifiers, or case structures. Also I don’t need to modify the code inside the for loop to add additional shapes.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20</a:t>
            </a:fld>
            <a:endParaRPr lang="en-US" dirty="0"/>
          </a:p>
        </p:txBody>
      </p:sp>
    </p:spTree>
    <p:extLst>
      <p:ext uri="{BB962C8B-B14F-4D97-AF65-F5344CB8AC3E}">
        <p14:creationId xmlns:p14="http://schemas.microsoft.com/office/powerpoint/2010/main" val="136221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general most of the programs using LVOOP</a:t>
            </a:r>
            <a:r>
              <a:rPr lang="en-US" baseline="0" dirty="0"/>
              <a:t> will have more VIs </a:t>
            </a:r>
            <a:endParaRPr lang="en-US" dirty="0"/>
          </a:p>
          <a:p>
            <a:pPr algn="l"/>
            <a:endParaRPr lang="en-US" dirty="0"/>
          </a:p>
          <a:p>
            <a:pPr algn="l"/>
            <a:r>
              <a:rPr lang="en-US" dirty="0"/>
              <a:t>Not everything is nice with objects.</a:t>
            </a:r>
            <a:r>
              <a:rPr lang="en-US" baseline="0" dirty="0"/>
              <a:t> As with any architecture decision using objects has some drawbacks.</a:t>
            </a:r>
          </a:p>
          <a:p>
            <a:pPr algn="l"/>
            <a:endParaRPr lang="en-US" baseline="0" dirty="0"/>
          </a:p>
          <a:p>
            <a:pPr algn="l"/>
            <a:r>
              <a:rPr lang="en-US" baseline="0" dirty="0"/>
              <a:t>There are more Vis but Vis are smaller and more modular.</a:t>
            </a:r>
          </a:p>
          <a:p>
            <a:pPr algn="l"/>
            <a:endParaRPr lang="en-US" baseline="0" dirty="0"/>
          </a:p>
          <a:p>
            <a:pPr algn="l"/>
            <a:r>
              <a:rPr lang="en-US" baseline="0" dirty="0"/>
              <a:t>Even if you only have 1 class, the overhead of calling the methods is a larger than just using a cluster, as it needs to make identify the right class, even if there is one. This overhead is small considering the advantages OOP provides, still you should be careful not to overuse objects. If we have 2 Methods Add, and </a:t>
            </a:r>
            <a:r>
              <a:rPr lang="en-US" baseline="0" dirty="0" err="1"/>
              <a:t>substract</a:t>
            </a:r>
            <a:r>
              <a:rPr lang="en-US" baseline="0" dirty="0"/>
              <a:t>, and we have 100 elements, its better to have a dynamic dispatch method that works with an array inside, than calling 100 times method that only does one operation. </a:t>
            </a:r>
          </a:p>
          <a:p>
            <a:pPr algn="l"/>
            <a:endParaRPr lang="en-US" baseline="0" dirty="0"/>
          </a:p>
          <a:p>
            <a:pPr algn="l"/>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21</a:t>
            </a:fld>
            <a:endParaRPr lang="en-US" dirty="0"/>
          </a:p>
        </p:txBody>
      </p:sp>
    </p:spTree>
    <p:extLst>
      <p:ext uri="{BB962C8B-B14F-4D97-AF65-F5344CB8AC3E}">
        <p14:creationId xmlns:p14="http://schemas.microsoft.com/office/powerpoint/2010/main" val="4162463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basics, and understand that an object is cluster</a:t>
            </a:r>
            <a:r>
              <a:rPr lang="en-US" baseline="0" dirty="0"/>
              <a:t> with a library and Dynamic dispatch allows us to call methods specific to the child we can talk about working with an architecture built with objects</a:t>
            </a:r>
          </a:p>
          <a:p>
            <a:r>
              <a:rPr lang="en-US" baseline="0" dirty="0"/>
              <a:t>As we mentioned before the idea of this presentation is helping the developers that have to face </a:t>
            </a:r>
            <a:endParaRPr lang="en-US" dirty="0"/>
          </a:p>
          <a:p>
            <a:endParaRPr lang="en-US" dirty="0"/>
          </a:p>
          <a:p>
            <a:r>
              <a:rPr lang="en-US" dirty="0"/>
              <a:t>Script is at the end of the slides.</a:t>
            </a:r>
            <a:r>
              <a:rPr lang="en-US" baseline="0" dirty="0"/>
              <a:t> The 2 options for the demo is using the CEF example (Recommended) or just adding the triangle. The script is as slides, so if you are not comfortable showing it in LabVIEW you can present with the slides. Still It is simple enough that I Recommend a live demo.</a:t>
            </a:r>
          </a:p>
          <a:p>
            <a:r>
              <a:rPr lang="en-US" dirty="0"/>
              <a:t>The Architect already defined the classes</a:t>
            </a:r>
          </a:p>
          <a:p>
            <a:r>
              <a:rPr lang="en-US" dirty="0"/>
              <a:t>The Top Level VIs exist. </a:t>
            </a:r>
          </a:p>
          <a:p>
            <a:r>
              <a:rPr lang="en-US" dirty="0"/>
              <a:t>We need to extend and work with the Architecture provided.</a:t>
            </a:r>
          </a:p>
          <a:p>
            <a:endParaRPr lang="en-US" dirty="0"/>
          </a:p>
          <a:p>
            <a:pPr marL="0" indent="0">
              <a:buFont typeface="Arial" panose="020B0604020202020204" pitchFamily="34" charset="0"/>
              <a:buNone/>
            </a:pPr>
            <a:r>
              <a:rPr lang="en-US" dirty="0"/>
              <a:t>The basic procedure is </a:t>
            </a:r>
            <a:br>
              <a:rPr lang="en-US" dirty="0"/>
            </a:br>
            <a:r>
              <a:rPr lang="en-US" dirty="0"/>
              <a:t>Create a new class</a:t>
            </a:r>
          </a:p>
          <a:p>
            <a:pPr marL="171450" indent="-171450">
              <a:buFont typeface="Arial" panose="020B0604020202020204" pitchFamily="34" charset="0"/>
              <a:buChar char="•"/>
            </a:pPr>
            <a:r>
              <a:rPr lang="en-US" dirty="0"/>
              <a:t>Inherit from parent</a:t>
            </a:r>
          </a:p>
          <a:p>
            <a:pPr marL="171450" indent="-171450">
              <a:buFont typeface="Arial" panose="020B0604020202020204" pitchFamily="34" charset="0"/>
              <a:buChar char="•"/>
            </a:pPr>
            <a:r>
              <a:rPr lang="en-US" dirty="0"/>
              <a:t>Customize</a:t>
            </a:r>
            <a:r>
              <a:rPr lang="en-US" baseline="0" dirty="0"/>
              <a:t> the class: add properties and methods</a:t>
            </a:r>
          </a:p>
          <a:p>
            <a:pPr marL="171450" indent="-171450">
              <a:buFont typeface="Arial" panose="020B0604020202020204" pitchFamily="34" charset="0"/>
              <a:buChar char="•"/>
            </a:pPr>
            <a:r>
              <a:rPr lang="en-US" baseline="0" dirty="0"/>
              <a:t>Add class to main application</a:t>
            </a:r>
            <a:endParaRPr lang="en-US" dirty="0"/>
          </a:p>
          <a:p>
            <a:endParaRPr lang="en-US" dirty="0"/>
          </a:p>
          <a:p>
            <a:endParaRPr lang="en-US" dirty="0"/>
          </a:p>
          <a:p>
            <a:endParaRPr lang="en-US" dirty="0"/>
          </a:p>
          <a:p>
            <a:endParaRPr lang="en-US" dirty="0"/>
          </a:p>
          <a:p>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22</a:t>
            </a:fld>
            <a:endParaRPr lang="en-US" dirty="0"/>
          </a:p>
        </p:txBody>
      </p:sp>
    </p:spTree>
    <p:extLst>
      <p:ext uri="{BB962C8B-B14F-4D97-AF65-F5344CB8AC3E}">
        <p14:creationId xmlns:p14="http://schemas.microsoft.com/office/powerpoint/2010/main" val="3032387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 new child, create a new class</a:t>
            </a:r>
            <a:r>
              <a:rPr lang="en-US" baseline="0" dirty="0"/>
              <a:t> file and change inheritance to point to the parent class.</a:t>
            </a:r>
          </a:p>
          <a:p>
            <a:r>
              <a:rPr lang="en-US" dirty="0"/>
              <a:t>Name space with the libraries, work</a:t>
            </a:r>
            <a:r>
              <a:rPr lang="en-US" baseline="0" dirty="0"/>
              <a:t> inside of LabVIEW but not at the OS level, you cant have 2 Vis from different classes with the same name</a:t>
            </a:r>
          </a:p>
          <a:p>
            <a:r>
              <a:rPr lang="en-US" baseline="0" dirty="0"/>
              <a:t>You must override all the methods marked as Required, and the ones that have different behavior on the specific class.</a:t>
            </a:r>
          </a:p>
          <a:p>
            <a:endParaRPr lang="en-US" baseline="0" dirty="0"/>
          </a:p>
          <a:p>
            <a:r>
              <a:rPr lang="en-US" baseline="0" dirty="0"/>
              <a:t>How you add the class to the program will vary depending on the main VI architecture. In some cases you just need to add the children on a folder, and the main program will load into memory any plug in in there. In some cases you need to add the class constant in the initialization VI of the application, or in some cases you need to modify the part of the code that will call the class. In the CEF example we need to modify the Group&gt;&gt;Edit Options Vis to include he new channel.</a:t>
            </a:r>
          </a:p>
        </p:txBody>
      </p:sp>
      <p:sp>
        <p:nvSpPr>
          <p:cNvPr id="4" name="Slide Number Placeholder 3"/>
          <p:cNvSpPr>
            <a:spLocks noGrp="1"/>
          </p:cNvSpPr>
          <p:nvPr>
            <p:ph type="sldNum" sz="quarter" idx="10"/>
          </p:nvPr>
        </p:nvSpPr>
        <p:spPr/>
        <p:txBody>
          <a:bodyPr/>
          <a:lstStyle/>
          <a:p>
            <a:fld id="{07B2E245-D56D-43C6-BFF0-7EB1C14DD4DA}" type="slidenum">
              <a:rPr lang="en-US" smtClean="0"/>
              <a:t>23</a:t>
            </a:fld>
            <a:endParaRPr lang="en-US" dirty="0"/>
          </a:p>
        </p:txBody>
      </p:sp>
    </p:spTree>
    <p:extLst>
      <p:ext uri="{BB962C8B-B14F-4D97-AF65-F5344CB8AC3E}">
        <p14:creationId xmlns:p14="http://schemas.microsoft.com/office/powerpoint/2010/main" val="3969856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problems with classes is that it</a:t>
            </a:r>
            <a:r>
              <a:rPr lang="en-US" baseline="0" dirty="0"/>
              <a:t> has a broken run arrow, even if everything is fine in the VI. This overwhelms new class users and confuses them.</a:t>
            </a:r>
          </a:p>
          <a:p>
            <a:r>
              <a:rPr lang="en-US" baseline="0" dirty="0"/>
              <a:t> This happens because the parent class knows one method of one child is broken and is preventing you run by dynamic dispatch that vi.</a:t>
            </a:r>
          </a:p>
          <a:p>
            <a:r>
              <a:rPr lang="en-US" baseline="0" dirty="0"/>
              <a:t>To fix it search the vis with the X which are the ones with the actual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25</a:t>
            </a:fld>
            <a:endParaRPr lang="en-US" dirty="0"/>
          </a:p>
        </p:txBody>
      </p:sp>
    </p:spTree>
    <p:extLst>
      <p:ext uri="{BB962C8B-B14F-4D97-AF65-F5344CB8AC3E}">
        <p14:creationId xmlns:p14="http://schemas.microsoft.com/office/powerpoint/2010/main" val="169516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a:t>
            </a:r>
            <a:r>
              <a:rPr lang="en-US" baseline="0" dirty="0"/>
              <a:t> behind this presentation is allow new LabVIEW users to understand how LabVIEW objects work, based on the concepts they are already familiar. Once they realize that Objects are nice clusters inside of a library we will talk about the advantages of using them </a:t>
            </a:r>
          </a:p>
          <a:p>
            <a:endParaRPr lang="en-US" baseline="0" dirty="0"/>
          </a:p>
          <a:p>
            <a:endParaRPr lang="en-US" baseline="0" dirty="0"/>
          </a:p>
          <a:p>
            <a:r>
              <a:rPr lang="en-US" baseline="0" dirty="0"/>
              <a:t>There are many examples to explain Object Oriented. In this presentation we are going to use the Shape example having a square and a circle. </a:t>
            </a:r>
          </a:p>
          <a:p>
            <a:endParaRPr lang="en-US" baseline="0" dirty="0"/>
          </a:p>
          <a:p>
            <a:r>
              <a:rPr lang="en-US" baseline="0" dirty="0"/>
              <a:t>For the Advance demo we are using CEF. This is not cover in the application. And is just shown in how to override a method. The same demo can be done just with the classes, In the slides I am using the screenshots from the CEF. But can be replaced with the Shape. I attached the slides for shape at the end of the slides. </a:t>
            </a:r>
          </a:p>
        </p:txBody>
      </p:sp>
      <p:sp>
        <p:nvSpPr>
          <p:cNvPr id="4" name="Slide Number Placeholder 3"/>
          <p:cNvSpPr>
            <a:spLocks noGrp="1"/>
          </p:cNvSpPr>
          <p:nvPr>
            <p:ph type="sldNum" sz="quarter" idx="10"/>
          </p:nvPr>
        </p:nvSpPr>
        <p:spPr/>
        <p:txBody>
          <a:bodyPr/>
          <a:lstStyle/>
          <a:p>
            <a:fld id="{07B2E245-D56D-43C6-BFF0-7EB1C14DD4DA}" type="slidenum">
              <a:rPr lang="en-US" smtClean="0"/>
              <a:t>5</a:t>
            </a:fld>
            <a:endParaRPr lang="en-US" dirty="0"/>
          </a:p>
        </p:txBody>
      </p:sp>
    </p:spTree>
    <p:extLst>
      <p:ext uri="{BB962C8B-B14F-4D97-AF65-F5344CB8AC3E}">
        <p14:creationId xmlns:p14="http://schemas.microsoft.com/office/powerpoint/2010/main" val="816801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when I double</a:t>
            </a:r>
            <a:r>
              <a:rPr lang="en-US" baseline="0" dirty="0"/>
              <a:t> Click on the area VI it wont open a block diagram directly</a:t>
            </a:r>
          </a:p>
          <a:p>
            <a:r>
              <a:rPr lang="en-US" baseline="0" dirty="0"/>
              <a:t>It will give me a list of possible implementations. In here I can select which of this implementations I want to see.</a:t>
            </a:r>
          </a:p>
          <a:p>
            <a:r>
              <a:rPr lang="en-US" baseline="0" dirty="0"/>
              <a:t>If a method is in gray that means that child class has no implementation of it and is using the parent method.</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26</a:t>
            </a:fld>
            <a:endParaRPr lang="en-US" dirty="0"/>
          </a:p>
        </p:txBody>
      </p:sp>
    </p:spTree>
    <p:extLst>
      <p:ext uri="{BB962C8B-B14F-4D97-AF65-F5344CB8AC3E}">
        <p14:creationId xmlns:p14="http://schemas.microsoft.com/office/powerpoint/2010/main" val="2728012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how</a:t>
            </a:r>
            <a:r>
              <a:rPr lang="en-US" baseline="0" dirty="0"/>
              <a:t> the wire changes between orange and blue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27</a:t>
            </a:fld>
            <a:endParaRPr lang="en-US" dirty="0"/>
          </a:p>
        </p:txBody>
      </p:sp>
    </p:spTree>
    <p:extLst>
      <p:ext uri="{BB962C8B-B14F-4D97-AF65-F5344CB8AC3E}">
        <p14:creationId xmlns:p14="http://schemas.microsoft.com/office/powerpoint/2010/main" val="33478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create </a:t>
            </a:r>
            <a:r>
              <a:rPr lang="en-US" dirty="0" err="1"/>
              <a:t>Accesor</a:t>
            </a:r>
            <a:r>
              <a:rPr lang="en-US" dirty="0"/>
              <a:t>,</a:t>
            </a:r>
            <a:r>
              <a:rPr lang="en-US" baseline="0" dirty="0"/>
              <a:t> </a:t>
            </a:r>
            <a:r>
              <a:rPr lang="en-US" baseline="0" dirty="0" err="1"/>
              <a:t>Labview</a:t>
            </a:r>
            <a:r>
              <a:rPr lang="en-US" baseline="0" dirty="0"/>
              <a:t> creates methods to </a:t>
            </a:r>
            <a:r>
              <a:rPr lang="en-US" baseline="0" dirty="0" err="1"/>
              <a:t>acces</a:t>
            </a:r>
            <a:r>
              <a:rPr lang="en-US" baseline="0" dirty="0"/>
              <a:t> the properties in the private data. LabVIEW also allows us to represent them as property nodes.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28</a:t>
            </a:fld>
            <a:endParaRPr lang="en-US" dirty="0"/>
          </a:p>
        </p:txBody>
      </p:sp>
    </p:spTree>
    <p:extLst>
      <p:ext uri="{BB962C8B-B14F-4D97-AF65-F5344CB8AC3E}">
        <p14:creationId xmlns:p14="http://schemas.microsoft.com/office/powerpoint/2010/main" val="1768820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Object-Oriented Design and Programming in LabVIEW</a:t>
            </a:r>
            <a:r>
              <a:rPr lang="en-US" dirty="0"/>
              <a:t> is a Custed</a:t>
            </a:r>
            <a:r>
              <a:rPr lang="en-US" baseline="0" dirty="0"/>
              <a:t> Class that goes into more detail for Using Object Oriented.</a:t>
            </a:r>
          </a:p>
          <a:p>
            <a:r>
              <a:rPr lang="en-US" baseline="0" dirty="0"/>
              <a:t>Regardless of the implementation example CEF is an example of a Object Oriented Framework you can point people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30</a:t>
            </a:fld>
            <a:endParaRPr lang="en-US" dirty="0"/>
          </a:p>
        </p:txBody>
      </p:sp>
    </p:spTree>
    <p:extLst>
      <p:ext uri="{BB962C8B-B14F-4D97-AF65-F5344CB8AC3E}">
        <p14:creationId xmlns:p14="http://schemas.microsoft.com/office/powerpoint/2010/main" val="1997698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33</a:t>
            </a:fld>
            <a:endParaRPr lang="en-US" dirty="0"/>
          </a:p>
        </p:txBody>
      </p:sp>
    </p:spTree>
    <p:extLst>
      <p:ext uri="{BB962C8B-B14F-4D97-AF65-F5344CB8AC3E}">
        <p14:creationId xmlns:p14="http://schemas.microsoft.com/office/powerpoint/2010/main" val="3700008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a:t>
            </a:r>
            <a:r>
              <a:rPr lang="en-US" baseline="0" dirty="0"/>
              <a:t> the wire is optional. It is a good practice to do this with toplevel classes this allows to see upcast and downcast on the wires.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34</a:t>
            </a:fld>
            <a:endParaRPr lang="en-US" dirty="0"/>
          </a:p>
        </p:txBody>
      </p:sp>
    </p:spTree>
    <p:extLst>
      <p:ext uri="{BB962C8B-B14F-4D97-AF65-F5344CB8AC3E}">
        <p14:creationId xmlns:p14="http://schemas.microsoft.com/office/powerpoint/2010/main" val="1047451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The select to inherit from Shape.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35</a:t>
            </a:fld>
            <a:endParaRPr lang="en-US" dirty="0"/>
          </a:p>
        </p:txBody>
      </p:sp>
    </p:spTree>
    <p:extLst>
      <p:ext uri="{BB962C8B-B14F-4D97-AF65-F5344CB8AC3E}">
        <p14:creationId xmlns:p14="http://schemas.microsoft.com/office/powerpoint/2010/main" val="1316572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here we specify what properties we want. This allows us</a:t>
            </a:r>
            <a:r>
              <a:rPr lang="en-US" baseline="0" dirty="0"/>
              <a:t> to auto generate the Vis to read and write to them</a:t>
            </a:r>
          </a:p>
          <a:p>
            <a:r>
              <a:rPr lang="en-US" baseline="0" dirty="0"/>
              <a:t>Also if we add the make available through property nodes allows us to use property nodes.</a:t>
            </a:r>
          </a:p>
          <a:p>
            <a:r>
              <a:rPr lang="en-US" baseline="0" dirty="0"/>
              <a:t>After created save the 4 new Vis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37</a:t>
            </a:fld>
            <a:endParaRPr lang="en-US" dirty="0"/>
          </a:p>
        </p:txBody>
      </p:sp>
    </p:spTree>
    <p:extLst>
      <p:ext uri="{BB962C8B-B14F-4D97-AF65-F5344CB8AC3E}">
        <p14:creationId xmlns:p14="http://schemas.microsoft.com/office/powerpoint/2010/main" val="1034398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ones with the * are</a:t>
            </a:r>
            <a:r>
              <a:rPr lang="en-US" baseline="0" dirty="0"/>
              <a:t> required. The ones without it are not. </a:t>
            </a:r>
          </a:p>
          <a:p>
            <a:r>
              <a:rPr lang="en-US" baseline="0" dirty="0"/>
              <a:t>In this case we need to override both so select both of them and click OK</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38</a:t>
            </a:fld>
            <a:endParaRPr lang="en-US" dirty="0"/>
          </a:p>
        </p:txBody>
      </p:sp>
    </p:spTree>
    <p:extLst>
      <p:ext uri="{BB962C8B-B14F-4D97-AF65-F5344CB8AC3E}">
        <p14:creationId xmlns:p14="http://schemas.microsoft.com/office/powerpoint/2010/main" val="968909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don’t need anything from the parent</a:t>
            </a:r>
            <a:r>
              <a:rPr lang="en-US" baseline="0" dirty="0"/>
              <a:t> method so we can delete  the VI</a:t>
            </a:r>
          </a:p>
          <a:p>
            <a:r>
              <a:rPr lang="en-US" baseline="0" dirty="0"/>
              <a:t>The implementation should look like the one on the left</a:t>
            </a:r>
          </a:p>
          <a:p>
            <a:endParaRPr lang="en-US" baseline="0" dirty="0"/>
          </a:p>
          <a:p>
            <a:r>
              <a:rPr lang="en-US" baseline="0" dirty="0"/>
              <a:t>Its important to make sure the object is passed through and also the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39</a:t>
            </a:fld>
            <a:endParaRPr lang="en-US" dirty="0"/>
          </a:p>
        </p:txBody>
      </p:sp>
    </p:spTree>
    <p:extLst>
      <p:ext uri="{BB962C8B-B14F-4D97-AF65-F5344CB8AC3E}">
        <p14:creationId xmlns:p14="http://schemas.microsoft.com/office/powerpoint/2010/main" val="295808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when working with LabVIEW object oriented we</a:t>
            </a:r>
            <a:r>
              <a:rPr lang="en-US" baseline="0" dirty="0"/>
              <a:t> work with them at 2 different levels:</a:t>
            </a:r>
          </a:p>
          <a:p>
            <a:r>
              <a:rPr lang="en-US" baseline="0" dirty="0"/>
              <a:t> Object Oriented Designer</a:t>
            </a:r>
          </a:p>
          <a:p>
            <a:r>
              <a:rPr lang="en-US" baseline="0" dirty="0"/>
              <a:t> Object user.</a:t>
            </a:r>
          </a:p>
          <a:p>
            <a:endParaRPr lang="en-US" baseline="0" dirty="0"/>
          </a:p>
          <a:p>
            <a:r>
              <a:rPr lang="en-US" baseline="0" dirty="0"/>
              <a:t>The purpose of this presentation is to help LabVIEW objects users to get familiar with objects and rip the benefits of working with them . In this slide is intentional the use of terms they will hear when talking about when talking about objects but they might be not familiar. During the presentation they will realize that in many cases they just know it with a different name.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6</a:t>
            </a:fld>
            <a:endParaRPr lang="en-US" dirty="0"/>
          </a:p>
        </p:txBody>
      </p:sp>
    </p:spTree>
    <p:extLst>
      <p:ext uri="{BB962C8B-B14F-4D97-AF65-F5344CB8AC3E}">
        <p14:creationId xmlns:p14="http://schemas.microsoft.com/office/powerpoint/2010/main" val="2412142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simple math I am  considering an equilateral</a:t>
            </a:r>
            <a:r>
              <a:rPr lang="en-US" baseline="0" dirty="0"/>
              <a:t> triangle. So the base is the same length that the other sides.</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40</a:t>
            </a:fld>
            <a:endParaRPr lang="en-US" dirty="0"/>
          </a:p>
        </p:txBody>
      </p:sp>
    </p:spTree>
    <p:extLst>
      <p:ext uri="{BB962C8B-B14F-4D97-AF65-F5344CB8AC3E}">
        <p14:creationId xmlns:p14="http://schemas.microsoft.com/office/powerpoint/2010/main" val="3043085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42</a:t>
            </a:fld>
            <a:endParaRPr lang="en-US" dirty="0"/>
          </a:p>
        </p:txBody>
      </p:sp>
    </p:spTree>
    <p:extLst>
      <p:ext uri="{BB962C8B-B14F-4D97-AF65-F5344CB8AC3E}">
        <p14:creationId xmlns:p14="http://schemas.microsoft.com/office/powerpoint/2010/main" val="4214215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prefer this demo as its closer to what they will have to do also it</a:t>
            </a:r>
            <a:r>
              <a:rPr lang="en-US" baseline="0" dirty="0"/>
              <a:t> is a real example.</a:t>
            </a:r>
          </a:p>
          <a:p>
            <a:r>
              <a:rPr lang="en-US" baseline="0" dirty="0"/>
              <a:t>To prepare for this demo you have to download CEF, you can find it in VI Package manager.</a:t>
            </a:r>
          </a:p>
          <a:p>
            <a:endParaRPr lang="en-US" baseline="0" dirty="0"/>
          </a:p>
          <a:p>
            <a:r>
              <a:rPr lang="en-US" baseline="0" dirty="0"/>
              <a:t>To prepare for this demo create a simple configurator editor</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43</a:t>
            </a:fld>
            <a:endParaRPr lang="en-US" dirty="0"/>
          </a:p>
        </p:txBody>
      </p:sp>
    </p:spTree>
    <p:extLst>
      <p:ext uri="{BB962C8B-B14F-4D97-AF65-F5344CB8AC3E}">
        <p14:creationId xmlns:p14="http://schemas.microsoft.com/office/powerpoint/2010/main" val="4247281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Project From Template</a:t>
            </a:r>
          </a:p>
          <a:p>
            <a:endParaRPr lang="en-US" dirty="0"/>
          </a:p>
          <a:p>
            <a:r>
              <a:rPr lang="en-US" dirty="0"/>
              <a:t>I recommend doing this before the presentation and have it already on disk/.</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44</a:t>
            </a:fld>
            <a:endParaRPr lang="en-US" dirty="0"/>
          </a:p>
        </p:txBody>
      </p:sp>
    </p:spTree>
    <p:extLst>
      <p:ext uri="{BB962C8B-B14F-4D97-AF65-F5344CB8AC3E}">
        <p14:creationId xmlns:p14="http://schemas.microsoft.com/office/powerpoint/2010/main" val="814314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project</a:t>
            </a:r>
            <a:r>
              <a:rPr lang="en-US" baseline="0" dirty="0"/>
              <a:t> is created, run it and give a quick demo so they see the current functionality</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45</a:t>
            </a:fld>
            <a:endParaRPr lang="en-US" dirty="0"/>
          </a:p>
        </p:txBody>
      </p:sp>
    </p:spTree>
    <p:extLst>
      <p:ext uri="{BB962C8B-B14F-4D97-AF65-F5344CB8AC3E}">
        <p14:creationId xmlns:p14="http://schemas.microsoft.com/office/powerpoint/2010/main" val="400185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Configuration Tool Main VI</a:t>
            </a:r>
          </a:p>
          <a:p>
            <a:r>
              <a:rPr lang="en-US" dirty="0"/>
              <a:t>Add some groups and some channels</a:t>
            </a:r>
            <a:r>
              <a:rPr lang="en-US" baseline="0" dirty="0"/>
              <a:t> so the audience can see how it is working</a:t>
            </a:r>
          </a:p>
          <a:p>
            <a:r>
              <a:rPr lang="en-US" baseline="0" dirty="0"/>
              <a:t>Them mentioned we now want to have temperature channels too.</a:t>
            </a:r>
          </a:p>
          <a:p>
            <a:endParaRPr lang="en-US" baseline="0" dirty="0"/>
          </a:p>
          <a:p>
            <a:r>
              <a:rPr lang="en-US" baseline="0" dirty="0"/>
              <a:t>There are many changes we can do including changing the UI, but for this demo we are just changing the Channel name that get initialized and the ICON. Almost every behavior can be change by some override.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46</a:t>
            </a:fld>
            <a:endParaRPr lang="en-US" dirty="0"/>
          </a:p>
        </p:txBody>
      </p:sp>
    </p:spTree>
    <p:extLst>
      <p:ext uri="{BB962C8B-B14F-4D97-AF65-F5344CB8AC3E}">
        <p14:creationId xmlns:p14="http://schemas.microsoft.com/office/powerpoint/2010/main" val="866734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47</a:t>
            </a:fld>
            <a:endParaRPr lang="en-US" dirty="0"/>
          </a:p>
        </p:txBody>
      </p:sp>
    </p:spTree>
    <p:extLst>
      <p:ext uri="{BB962C8B-B14F-4D97-AF65-F5344CB8AC3E}">
        <p14:creationId xmlns:p14="http://schemas.microsoft.com/office/powerpoint/2010/main" val="54180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Inherit from Channel</a:t>
            </a:r>
          </a:p>
          <a:p>
            <a:endParaRPr lang="en-US" baseline="0" dirty="0"/>
          </a:p>
          <a:p>
            <a:r>
              <a:rPr lang="en-US" baseline="0" dirty="0"/>
              <a:t>In this case we are not changing internal Data just the Icon and the name so we are modifying some properties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48</a:t>
            </a:fld>
            <a:endParaRPr lang="en-US" dirty="0"/>
          </a:p>
        </p:txBody>
      </p:sp>
    </p:spTree>
    <p:extLst>
      <p:ext uri="{BB962C8B-B14F-4D97-AF65-F5344CB8AC3E}">
        <p14:creationId xmlns:p14="http://schemas.microsoft.com/office/powerpoint/2010/main" val="1896123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Vis we can override for the purpose of this demo we only care</a:t>
            </a:r>
            <a:r>
              <a:rPr lang="en-US" baseline="0" dirty="0"/>
              <a:t> about </a:t>
            </a:r>
          </a:p>
          <a:p>
            <a:r>
              <a:rPr lang="en-US" baseline="0" dirty="0"/>
              <a:t>What methods we need to override depends from the creators of the objects. If they have an * means you have to override.</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49</a:t>
            </a:fld>
            <a:endParaRPr lang="en-US" dirty="0"/>
          </a:p>
        </p:txBody>
      </p:sp>
    </p:spTree>
    <p:extLst>
      <p:ext uri="{BB962C8B-B14F-4D97-AF65-F5344CB8AC3E}">
        <p14:creationId xmlns:p14="http://schemas.microsoft.com/office/powerpoint/2010/main" val="1727362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are keeping</a:t>
            </a:r>
            <a:r>
              <a:rPr lang="en-US" baseline="0" dirty="0"/>
              <a:t> the parent implementation we are just changing the glyph it will take.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50</a:t>
            </a:fld>
            <a:endParaRPr lang="en-US" dirty="0"/>
          </a:p>
        </p:txBody>
      </p:sp>
    </p:spTree>
    <p:extLst>
      <p:ext uri="{BB962C8B-B14F-4D97-AF65-F5344CB8AC3E}">
        <p14:creationId xmlns:p14="http://schemas.microsoft.com/office/powerpoint/2010/main" val="1165940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 Only LabVIEW files (controls, Vis and libraries) can be inside of a library</a:t>
            </a:r>
          </a:p>
          <a:p>
            <a:endParaRPr lang="en-US" dirty="0"/>
          </a:p>
          <a:p>
            <a:r>
              <a:rPr lang="en-US" dirty="0"/>
              <a:t>Name</a:t>
            </a:r>
            <a:r>
              <a:rPr lang="en-US" baseline="0" dirty="0"/>
              <a:t> Space:  A VI is loaded into LabVIEW memory using the Library name as part of its name. For example VI save in library File, would be read as File:Save. This allows me to also have a </a:t>
            </a:r>
            <a:r>
              <a:rPr lang="en-US" baseline="0" dirty="0" err="1"/>
              <a:t>si</a:t>
            </a:r>
            <a:r>
              <a:rPr lang="en-US" baseline="0" dirty="0"/>
              <a:t> called Save in a Configuration library because it will appear as </a:t>
            </a:r>
            <a:r>
              <a:rPr lang="en-US" baseline="0" dirty="0" err="1"/>
              <a:t>Configuration:Save</a:t>
            </a:r>
            <a:r>
              <a:rPr lang="en-US" baseline="0" dirty="0"/>
              <a:t>. </a:t>
            </a:r>
          </a:p>
          <a:p>
            <a:r>
              <a:rPr lang="en-US" baseline="0" dirty="0"/>
              <a:t>You still cant have both files in the same folder. You should always create a folder for each class.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7</a:t>
            </a:fld>
            <a:endParaRPr lang="en-US" dirty="0"/>
          </a:p>
        </p:txBody>
      </p:sp>
    </p:spTree>
    <p:extLst>
      <p:ext uri="{BB962C8B-B14F-4D97-AF65-F5344CB8AC3E}">
        <p14:creationId xmlns:p14="http://schemas.microsoft.com/office/powerpoint/2010/main" val="19694258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framework require the parent node</a:t>
            </a:r>
            <a:r>
              <a:rPr lang="en-US" baseline="0" dirty="0"/>
              <a:t> to know which children to ADD.</a:t>
            </a:r>
          </a:p>
          <a:p>
            <a:r>
              <a:rPr lang="en-US" baseline="0" dirty="0"/>
              <a:t>Just Add Temperature to both arrays.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52</a:t>
            </a:fld>
            <a:endParaRPr lang="en-US" dirty="0"/>
          </a:p>
        </p:txBody>
      </p:sp>
    </p:spTree>
    <p:extLst>
      <p:ext uri="{BB962C8B-B14F-4D97-AF65-F5344CB8AC3E}">
        <p14:creationId xmlns:p14="http://schemas.microsoft.com/office/powerpoint/2010/main" val="362947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Again and show we now have temperature</a:t>
            </a:r>
            <a:r>
              <a:rPr lang="en-US" baseline="0" dirty="0"/>
              <a:t> channels</a:t>
            </a:r>
          </a:p>
          <a:p>
            <a:r>
              <a:rPr lang="en-US" baseline="0" dirty="0"/>
              <a:t>Explain that we didn't change any on the top level VI, just added a new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53</a:t>
            </a:fld>
            <a:endParaRPr lang="en-US" dirty="0"/>
          </a:p>
        </p:txBody>
      </p:sp>
    </p:spTree>
    <p:extLst>
      <p:ext uri="{BB962C8B-B14F-4D97-AF65-F5344CB8AC3E}">
        <p14:creationId xmlns:p14="http://schemas.microsoft.com/office/powerpoint/2010/main" val="2761679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a:t>
            </a:r>
          </a:p>
          <a:p>
            <a:endParaRPr lang="en-US" baseline="0" dirty="0"/>
          </a:p>
          <a:p>
            <a:r>
              <a:rPr lang="en-US" baseline="0" dirty="0"/>
              <a:t>Talk about the benefit of Data Encapsulation.</a:t>
            </a:r>
          </a:p>
        </p:txBody>
      </p:sp>
      <p:sp>
        <p:nvSpPr>
          <p:cNvPr id="4" name="Slide Number Placeholder 3"/>
          <p:cNvSpPr>
            <a:spLocks noGrp="1"/>
          </p:cNvSpPr>
          <p:nvPr>
            <p:ph type="sldNum" sz="quarter" idx="10"/>
          </p:nvPr>
        </p:nvSpPr>
        <p:spPr/>
        <p:txBody>
          <a:bodyPr/>
          <a:lstStyle/>
          <a:p>
            <a:fld id="{07B2E245-D56D-43C6-BFF0-7EB1C14DD4DA}" type="slidenum">
              <a:rPr lang="en-US" smtClean="0"/>
              <a:t>8</a:t>
            </a:fld>
            <a:endParaRPr lang="en-US" dirty="0"/>
          </a:p>
        </p:txBody>
      </p:sp>
    </p:spTree>
    <p:extLst>
      <p:ext uri="{BB962C8B-B14F-4D97-AF65-F5344CB8AC3E}">
        <p14:creationId xmlns:p14="http://schemas.microsoft.com/office/powerpoint/2010/main" val="3538591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same as with the Class Private Data slide. It is almost the same expect for the Dynamic Dispatch. WE are going to talk about that in the second part of the presentation.</a:t>
            </a:r>
          </a:p>
          <a:p>
            <a:r>
              <a:rPr lang="en-US" dirty="0"/>
              <a:t>Property nodes are</a:t>
            </a:r>
            <a:r>
              <a:rPr lang="en-US" baseline="0" dirty="0"/>
              <a:t> methods that can be accessed using the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9</a:t>
            </a:fld>
            <a:endParaRPr lang="en-US" dirty="0"/>
          </a:p>
        </p:txBody>
      </p:sp>
    </p:spTree>
    <p:extLst>
      <p:ext uri="{BB962C8B-B14F-4D97-AF65-F5344CB8AC3E}">
        <p14:creationId xmlns:p14="http://schemas.microsoft.com/office/powerpoint/2010/main" val="549754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Clusters are basic data structures in LabVIEW</a:t>
            </a:r>
          </a:p>
          <a:p>
            <a:r>
              <a:rPr lang="en-US" dirty="0"/>
              <a:t>They allow us to bundle multiple wires and values in a single LabVIEW wire simplifying our block diagram and organizing data in a logical way.</a:t>
            </a:r>
          </a:p>
          <a:p>
            <a:r>
              <a:rPr lang="en-US" dirty="0"/>
              <a:t>Whenever</a:t>
            </a:r>
            <a:r>
              <a:rPr lang="en-US" baseline="0" dirty="0"/>
              <a:t> we create a cluster is a good practice to make it a Type def.</a:t>
            </a:r>
          </a:p>
          <a:p>
            <a:pPr marL="228600" indent="-228600">
              <a:buFont typeface="Arial" pitchFamily="34" charset="0"/>
              <a:buChar char="•"/>
            </a:pPr>
            <a:r>
              <a:rPr lang="en-US" dirty="0"/>
              <a:t> Most clusters on the block diagram have a pink wire and data type terminal.</a:t>
            </a:r>
          </a:p>
          <a:p>
            <a:pPr marL="228600" indent="-228600">
              <a:buFont typeface="Arial" pitchFamily="34" charset="0"/>
              <a:buChar char="•"/>
            </a:pPr>
            <a:r>
              <a:rPr lang="en-US" dirty="0"/>
              <a:t> Clusters of numeric values, sometimes referred to as points, have a brown wire and data type terminal.</a:t>
            </a:r>
          </a:p>
          <a:p>
            <a:pPr marL="228600" indent="-228600">
              <a:buFont typeface="Arial" pitchFamily="34" charset="0"/>
              <a:buChar char="•"/>
            </a:pPr>
            <a:r>
              <a:rPr lang="en-US" dirty="0"/>
              <a:t> You can wire brown numeric clusters to Numeric functions to perform the same operation simultaneously on all elements of the cluster.</a:t>
            </a:r>
          </a:p>
          <a:p>
            <a:pPr marL="228600" indent="-228600">
              <a:buFont typeface="Arial" pitchFamily="34" charset="0"/>
              <a:buChar char="•"/>
            </a:pPr>
            <a:r>
              <a:rPr lang="en-US" dirty="0"/>
              <a:t> Error</a:t>
            </a:r>
            <a:r>
              <a:rPr lang="en-US" baseline="0" dirty="0"/>
              <a:t> wire is a cluster.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10</a:t>
            </a:fld>
            <a:endParaRPr lang="en-US" dirty="0"/>
          </a:p>
        </p:txBody>
      </p:sp>
    </p:spTree>
    <p:extLst>
      <p:ext uri="{BB962C8B-B14F-4D97-AF65-F5344CB8AC3E}">
        <p14:creationId xmlns:p14="http://schemas.microsoft.com/office/powerpoint/2010/main" val="148610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private Data of a class is just a cluster, that behaves like a cluster but is private to the class library. </a:t>
            </a:r>
            <a:r>
              <a:rPr lang="en-US" dirty="0"/>
              <a:t>This means </a:t>
            </a:r>
            <a:r>
              <a:rPr lang="en-US" baseline="0" dirty="0"/>
              <a:t>it can only be bundle and unbundled by Vis that belong to the class. That will be explain with the libraries.</a:t>
            </a:r>
          </a:p>
          <a:p>
            <a:r>
              <a:rPr lang="en-US" baseline="0" dirty="0"/>
              <a:t>The Private class data define the properties of a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11</a:t>
            </a:fld>
            <a:endParaRPr lang="en-US" dirty="0"/>
          </a:p>
        </p:txBody>
      </p:sp>
    </p:spTree>
    <p:extLst>
      <p:ext uri="{BB962C8B-B14F-4D97-AF65-F5344CB8AC3E}">
        <p14:creationId xmlns:p14="http://schemas.microsoft.com/office/powerpoint/2010/main" val="269421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the comparison between our class implementation is identical between the cluster and the Object. As long as I only have Circles. But the Square makes everything more complicated. How can I calculate the area of the Square and the circle.</a:t>
            </a:r>
          </a:p>
          <a:p>
            <a:endParaRPr lang="en-US" dirty="0"/>
          </a:p>
          <a:p>
            <a:r>
              <a:rPr lang="en-US" dirty="0"/>
              <a:t> The</a:t>
            </a:r>
            <a:r>
              <a:rPr lang="en-US" baseline="0" dirty="0"/>
              <a:t> sub VIs that belong to a class are named Methods.</a:t>
            </a:r>
            <a:endParaRPr lang="en-US" dirty="0"/>
          </a:p>
          <a:p>
            <a:r>
              <a:rPr lang="en-US" dirty="0"/>
              <a:t>We</a:t>
            </a:r>
            <a:r>
              <a:rPr lang="en-US" baseline="0" dirty="0"/>
              <a:t> are using Vis (Methods) to change the values in the cluster (properties)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13</a:t>
            </a:fld>
            <a:endParaRPr lang="en-US" dirty="0"/>
          </a:p>
        </p:txBody>
      </p:sp>
    </p:spTree>
    <p:extLst>
      <p:ext uri="{BB962C8B-B14F-4D97-AF65-F5344CB8AC3E}">
        <p14:creationId xmlns:p14="http://schemas.microsoft.com/office/powerpoint/2010/main" val="2689622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4" name="Picture 3"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67319" y="6330951"/>
            <a:ext cx="788999" cy="338554"/>
          </a:xfrm>
          <a:prstGeom prst="rect">
            <a:avLst/>
          </a:prstGeom>
          <a:noFill/>
        </p:spPr>
        <p:txBody>
          <a:bodyPr wrap="none" rtlCol="0">
            <a:spAutoFit/>
          </a:bodyPr>
          <a:lstStyle/>
          <a:p>
            <a:r>
              <a:rPr lang="en-US" sz="1600" b="0" i="0" dirty="0">
                <a:solidFill>
                  <a:prstClr val="black"/>
                </a:solidFill>
                <a:latin typeface="Univers LT Std 45 Light"/>
                <a:cs typeface="Univers LT Std 45 Light"/>
              </a:rPr>
              <a:t>ni.com</a:t>
            </a:r>
          </a:p>
        </p:txBody>
      </p:sp>
    </p:spTree>
    <p:extLst>
      <p:ext uri="{BB962C8B-B14F-4D97-AF65-F5344CB8AC3E}">
        <p14:creationId xmlns:p14="http://schemas.microsoft.com/office/powerpoint/2010/main" val="145642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31916" y="2805982"/>
            <a:ext cx="10893337" cy="964092"/>
          </a:xfrm>
        </p:spPr>
        <p:txBody>
          <a:bodyPr/>
          <a:lstStyle>
            <a:lvl1pPr algn="ctr">
              <a:defRPr>
                <a:solidFill>
                  <a:schemeClr val="bg1"/>
                </a:solidFill>
              </a:defRPr>
            </a:lvl1pPr>
          </a:lstStyle>
          <a:p>
            <a:r>
              <a:rPr lang="en-US"/>
              <a:t>Click to edit Master title style</a:t>
            </a:r>
            <a:endParaRPr lang="en-US" dirty="0"/>
          </a:p>
        </p:txBody>
      </p:sp>
      <p:pic>
        <p:nvPicPr>
          <p:cNvPr id="3" name="Picture 2" descr="21258 NIWeek Presenter PPT_blan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235373" cy="6878593"/>
          </a:xfrm>
          <a:prstGeom prst="rect">
            <a:avLst/>
          </a:prstGeom>
        </p:spPr>
      </p:pic>
    </p:spTree>
    <p:extLst>
      <p:ext uri="{BB962C8B-B14F-4D97-AF65-F5344CB8AC3E}">
        <p14:creationId xmlns:p14="http://schemas.microsoft.com/office/powerpoint/2010/main" val="283663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235373" cy="6878592"/>
          </a:xfrm>
          <a:prstGeom prst="rect">
            <a:avLst/>
          </a:prstGeom>
        </p:spPr>
      </p:pic>
    </p:spTree>
    <p:extLst>
      <p:ext uri="{BB962C8B-B14F-4D97-AF65-F5344CB8AC3E}">
        <p14:creationId xmlns:p14="http://schemas.microsoft.com/office/powerpoint/2010/main" val="294184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6E45710A-4519-41B6-B07B-35488FDACA05}" type="datetimeFigureOut">
              <a:rPr lang="en-US" smtClean="0"/>
              <a:t>2018-06-14</a:t>
            </a:fld>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D3F7266E-74CF-4B6F-B71E-E486F3C5BCD2}" type="slidenum">
              <a:rPr lang="en-US" smtClean="0"/>
              <a:t>‹#›</a:t>
            </a:fld>
            <a:endParaRPr lang="en-US" dirty="0"/>
          </a:p>
        </p:txBody>
      </p:sp>
    </p:spTree>
    <p:extLst>
      <p:ext uri="{BB962C8B-B14F-4D97-AF65-F5344CB8AC3E}">
        <p14:creationId xmlns:p14="http://schemas.microsoft.com/office/powerpoint/2010/main" val="1689639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51755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3_External Title Slide">
    <p:spTree>
      <p:nvGrpSpPr>
        <p:cNvPr id="1" name=""/>
        <p:cNvGrpSpPr/>
        <p:nvPr/>
      </p:nvGrpSpPr>
      <p:grpSpPr>
        <a:xfrm>
          <a:off x="0" y="0"/>
          <a:ext cx="0" cy="0"/>
          <a:chOff x="0" y="0"/>
          <a:chExt cx="0" cy="0"/>
        </a:xfrm>
      </p:grpSpPr>
      <p:pic>
        <p:nvPicPr>
          <p:cNvPr id="6" name="Picture 5" descr="PPT corporate background 16x9.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609601" y="921221"/>
            <a:ext cx="10972799" cy="2498255"/>
          </a:xfrm>
        </p:spPr>
        <p:txBody>
          <a:bodyPr anchor="b">
            <a:noAutofit/>
          </a:bodyPr>
          <a:lstStyle>
            <a:lvl1pPr algn="ctr">
              <a:lnSpc>
                <a:spcPts val="5997"/>
              </a:lnSpc>
              <a:defRPr sz="4667" b="0" i="0" spc="-200">
                <a:solidFill>
                  <a:schemeClr val="tx2"/>
                </a:solidFill>
                <a:latin typeface="+mn-lt"/>
                <a:cs typeface="Univers LT Std 45 Light"/>
              </a:defRPr>
            </a:lvl1pPr>
          </a:lstStyle>
          <a:p>
            <a:r>
              <a:rPr lang="en-US" dirty="0"/>
              <a:t>Click to edit title</a:t>
            </a:r>
          </a:p>
        </p:txBody>
      </p:sp>
      <p:sp>
        <p:nvSpPr>
          <p:cNvPr id="3" name="Subtitle 2"/>
          <p:cNvSpPr>
            <a:spLocks noGrp="1"/>
          </p:cNvSpPr>
          <p:nvPr>
            <p:ph type="subTitle" idx="1" hasCustomPrompt="1"/>
          </p:nvPr>
        </p:nvSpPr>
        <p:spPr>
          <a:xfrm>
            <a:off x="609600" y="3431449"/>
            <a:ext cx="10972800" cy="771275"/>
          </a:xfrm>
        </p:spPr>
        <p:txBody>
          <a:bodyPr>
            <a:noAutofit/>
          </a:bodyPr>
          <a:lstStyle>
            <a:lvl1pPr marL="0" indent="0" algn="ctr">
              <a:buNone/>
              <a:defRPr sz="2667">
                <a:solidFill>
                  <a:schemeClr val="bg2">
                    <a:lumMod val="50000"/>
                  </a:schemeClr>
                </a:solidFill>
                <a:latin typeface="+mn-lt"/>
              </a:defRPr>
            </a:lvl1pPr>
            <a:lvl2pPr marL="609550" indent="0" algn="ctr">
              <a:buNone/>
              <a:defRPr>
                <a:solidFill>
                  <a:schemeClr val="tx1">
                    <a:tint val="75000"/>
                  </a:schemeClr>
                </a:solidFill>
              </a:defRPr>
            </a:lvl2pPr>
            <a:lvl3pPr marL="1219100" indent="0" algn="ctr">
              <a:buNone/>
              <a:defRPr>
                <a:solidFill>
                  <a:schemeClr val="tx1">
                    <a:tint val="75000"/>
                  </a:schemeClr>
                </a:solidFill>
              </a:defRPr>
            </a:lvl3pPr>
            <a:lvl4pPr marL="1828652" indent="0" algn="ctr">
              <a:buNone/>
              <a:defRPr>
                <a:solidFill>
                  <a:schemeClr val="tx1">
                    <a:tint val="75000"/>
                  </a:schemeClr>
                </a:solidFill>
              </a:defRPr>
            </a:lvl4pPr>
            <a:lvl5pPr marL="2438203" indent="0" algn="ctr">
              <a:buNone/>
              <a:defRPr>
                <a:solidFill>
                  <a:schemeClr val="tx1">
                    <a:tint val="75000"/>
                  </a:schemeClr>
                </a:solidFill>
              </a:defRPr>
            </a:lvl5pPr>
            <a:lvl6pPr marL="3047753" indent="0" algn="ctr">
              <a:buNone/>
              <a:defRPr>
                <a:solidFill>
                  <a:schemeClr val="tx1">
                    <a:tint val="75000"/>
                  </a:schemeClr>
                </a:solidFill>
              </a:defRPr>
            </a:lvl6pPr>
            <a:lvl7pPr marL="3657303" indent="0" algn="ctr">
              <a:buNone/>
              <a:defRPr>
                <a:solidFill>
                  <a:schemeClr val="tx1">
                    <a:tint val="75000"/>
                  </a:schemeClr>
                </a:solidFill>
              </a:defRPr>
            </a:lvl7pPr>
            <a:lvl8pPr marL="4266853" indent="0" algn="ctr">
              <a:buNone/>
              <a:defRPr>
                <a:solidFill>
                  <a:schemeClr val="tx1">
                    <a:tint val="75000"/>
                  </a:schemeClr>
                </a:solidFill>
              </a:defRPr>
            </a:lvl8pPr>
            <a:lvl9pPr marL="4876403" indent="0" algn="ctr">
              <a:buNone/>
              <a:defRPr>
                <a:solidFill>
                  <a:schemeClr val="tx1">
                    <a:tint val="75000"/>
                  </a:schemeClr>
                </a:solidFill>
              </a:defRPr>
            </a:lvl9pPr>
          </a:lstStyle>
          <a:p>
            <a:r>
              <a:rPr lang="en-US" dirty="0"/>
              <a:t>Click to edit subtitle</a:t>
            </a:r>
          </a:p>
        </p:txBody>
      </p:sp>
      <p:sp>
        <p:nvSpPr>
          <p:cNvPr id="5" name="TextBox 4"/>
          <p:cNvSpPr txBox="1"/>
          <p:nvPr/>
        </p:nvSpPr>
        <p:spPr>
          <a:xfrm>
            <a:off x="467319" y="6330951"/>
            <a:ext cx="788999" cy="338554"/>
          </a:xfrm>
          <a:prstGeom prst="rect">
            <a:avLst/>
          </a:prstGeom>
          <a:noFill/>
        </p:spPr>
        <p:txBody>
          <a:bodyPr wrap="none" rtlCol="0">
            <a:spAutoFit/>
          </a:bodyPr>
          <a:lstStyle/>
          <a:p>
            <a:r>
              <a:rPr lang="en-US" sz="1600" b="0" i="0" dirty="0">
                <a:solidFill>
                  <a:prstClr val="black"/>
                </a:solidFill>
                <a:latin typeface="Univers LT Std 45 Light"/>
                <a:cs typeface="Univers LT Std 45 Light"/>
              </a:rPr>
              <a:t>ni.com</a:t>
            </a:r>
          </a:p>
        </p:txBody>
      </p:sp>
    </p:spTree>
    <p:extLst>
      <p:ext uri="{BB962C8B-B14F-4D97-AF65-F5344CB8AC3E}">
        <p14:creationId xmlns:p14="http://schemas.microsoft.com/office/powerpoint/2010/main" val="201687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3176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3" y="142830"/>
            <a:ext cx="10965304" cy="964092"/>
          </a:xfrm>
        </p:spPr>
        <p:txBody>
          <a:bodyPr/>
          <a:lstStyle/>
          <a:p>
            <a:r>
              <a:rPr lang="en-US" dirty="0"/>
              <a:t>Master title style</a:t>
            </a:r>
          </a:p>
        </p:txBody>
      </p:sp>
      <p:sp>
        <p:nvSpPr>
          <p:cNvPr id="3" name="Content Placeholder 2"/>
          <p:cNvSpPr>
            <a:spLocks noGrp="1"/>
          </p:cNvSpPr>
          <p:nvPr>
            <p:ph sz="half" idx="1" hasCustomPrompt="1"/>
          </p:nvPr>
        </p:nvSpPr>
        <p:spPr>
          <a:xfrm>
            <a:off x="637777" y="1124712"/>
            <a:ext cx="5370904" cy="4949008"/>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7600" y="1124712"/>
            <a:ext cx="5384800" cy="4949008"/>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859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3" name="Content Placeholder 2"/>
          <p:cNvSpPr>
            <a:spLocks noGrp="1"/>
          </p:cNvSpPr>
          <p:nvPr>
            <p:ph idx="1" hasCustomPrompt="1"/>
          </p:nvPr>
        </p:nvSpPr>
        <p:spPr>
          <a:xfrm>
            <a:off x="637778" y="1749778"/>
            <a:ext cx="10887473" cy="4320615"/>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21443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637777" y="1743138"/>
            <a:ext cx="5370904"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hasCustomPrompt="1"/>
          </p:nvPr>
        </p:nvSpPr>
        <p:spPr>
          <a:xfrm>
            <a:off x="6197600" y="1743138"/>
            <a:ext cx="5384800"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13"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10543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Tree>
    <p:extLst>
      <p:ext uri="{BB962C8B-B14F-4D97-AF65-F5344CB8AC3E}">
        <p14:creationId xmlns:p14="http://schemas.microsoft.com/office/powerpoint/2010/main" val="42665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626262" y="448733"/>
            <a:ext cx="10970956" cy="5621659"/>
          </a:xfrm>
        </p:spPr>
        <p:txBody>
          <a:bodyPr/>
          <a:lstStyle>
            <a:lvl1pPr marL="0" indent="0">
              <a:buNone/>
              <a:defRPr b="0" i="0">
                <a:latin typeface="+mn-lt"/>
                <a:cs typeface="Univers LT Std 45 Light"/>
              </a:defRPr>
            </a:lvl1pPr>
            <a:lvl2pPr>
              <a:defRPr>
                <a:latin typeface="+mn-lt"/>
              </a:defRPr>
            </a:lvl2pPr>
            <a:lvl3pPr>
              <a:defRPr>
                <a:latin typeface="+mn-lt"/>
              </a:defRPr>
            </a:lvl3pPr>
            <a:lvl4pPr>
              <a:defRPr sz="1867">
                <a:latin typeface="+mn-lt"/>
              </a:defRPr>
            </a:lvl4pPr>
            <a:lvl5pPr>
              <a:defRPr sz="1867">
                <a:latin typeface="+mn-lt"/>
              </a:defRPr>
            </a:lvl5pPr>
          </a:lstStyle>
          <a:p>
            <a:pPr lvl="0"/>
            <a:r>
              <a:rPr lang="en-US"/>
              <a:t>Click to edit Master text styles</a:t>
            </a:r>
          </a:p>
        </p:txBody>
      </p:sp>
    </p:spTree>
    <p:extLst>
      <p:ext uri="{BB962C8B-B14F-4D97-AF65-F5344CB8AC3E}">
        <p14:creationId xmlns:p14="http://schemas.microsoft.com/office/powerpoint/2010/main" val="377312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2" descr="21258 NIWeek Presenter PPT_bumpe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235373" cy="6878593"/>
          </a:xfrm>
          <a:prstGeom prst="rect">
            <a:avLst/>
          </a:prstGeom>
        </p:spPr>
      </p:pic>
    </p:spTree>
    <p:extLst>
      <p:ext uri="{BB962C8B-B14F-4D97-AF65-F5344CB8AC3E}">
        <p14:creationId xmlns:p14="http://schemas.microsoft.com/office/powerpoint/2010/main" val="38767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 corporate background 16x9_b.jp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31916" y="142830"/>
            <a:ext cx="10893337" cy="964092"/>
          </a:xfrm>
          <a:prstGeom prst="rect">
            <a:avLst/>
          </a:prstGeom>
        </p:spPr>
        <p:txBody>
          <a:bodyPr vert="horz" lIns="0" tIns="45717" rIns="0" bIns="45717" rtlCol="0" anchor="ctr">
            <a:noAutofit/>
          </a:bodyPr>
          <a:lstStyle/>
          <a:p>
            <a:r>
              <a:rPr lang="en-US" dirty="0"/>
              <a:t>Master title style</a:t>
            </a:r>
          </a:p>
        </p:txBody>
      </p:sp>
      <p:sp>
        <p:nvSpPr>
          <p:cNvPr id="3" name="Text Placeholder 2"/>
          <p:cNvSpPr>
            <a:spLocks noGrp="1"/>
          </p:cNvSpPr>
          <p:nvPr>
            <p:ph type="body" idx="1"/>
          </p:nvPr>
        </p:nvSpPr>
        <p:spPr>
          <a:xfrm>
            <a:off x="637780" y="1121384"/>
            <a:ext cx="10887473" cy="4949008"/>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4" name="TextBox 3"/>
          <p:cNvSpPr txBox="1"/>
          <p:nvPr/>
        </p:nvSpPr>
        <p:spPr>
          <a:xfrm>
            <a:off x="5858545" y="6344219"/>
            <a:ext cx="474916" cy="276999"/>
          </a:xfrm>
          <a:prstGeom prst="rect">
            <a:avLst/>
          </a:prstGeom>
        </p:spPr>
        <p:txBody>
          <a:bodyPr vert="horz" lIns="121913" tIns="60956" rIns="121913" bIns="60956"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467" smtClean="0">
                <a:solidFill>
                  <a:schemeClr val="bg1"/>
                </a:solidFill>
              </a:rPr>
              <a:pPr/>
              <a:t>‹#›</a:t>
            </a:fld>
            <a:endParaRPr lang="en-US" sz="1467" dirty="0">
              <a:solidFill>
                <a:schemeClr val="bg1"/>
              </a:solidFill>
            </a:endParaRPr>
          </a:p>
        </p:txBody>
      </p:sp>
      <p:sp>
        <p:nvSpPr>
          <p:cNvPr id="10" name="TextBox 9"/>
          <p:cNvSpPr txBox="1"/>
          <p:nvPr/>
        </p:nvSpPr>
        <p:spPr>
          <a:xfrm>
            <a:off x="467319" y="6330951"/>
            <a:ext cx="861979" cy="369332"/>
          </a:xfrm>
          <a:prstGeom prst="rect">
            <a:avLst/>
          </a:prstGeom>
          <a:noFill/>
        </p:spPr>
        <p:txBody>
          <a:bodyPr wrap="none" rtlCol="0">
            <a:noAutofit/>
          </a:bodyPr>
          <a:lstStyle/>
          <a:p>
            <a:r>
              <a:rPr lang="en-US" sz="1600" b="0" i="0" dirty="0">
                <a:solidFill>
                  <a:prstClr val="black"/>
                </a:solidFill>
                <a:latin typeface="Univers LT Std 45 Light"/>
                <a:cs typeface="Univers LT Std 45 Light"/>
              </a:rPr>
              <a:t>ni.com</a:t>
            </a:r>
          </a:p>
        </p:txBody>
      </p:sp>
    </p:spTree>
    <p:extLst>
      <p:ext uri="{BB962C8B-B14F-4D97-AF65-F5344CB8AC3E}">
        <p14:creationId xmlns:p14="http://schemas.microsoft.com/office/powerpoint/2010/main" val="4051462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609550" rtl="0" eaLnBrk="1" latinLnBrk="0" hangingPunct="1">
        <a:spcBef>
          <a:spcPct val="0"/>
        </a:spcBef>
        <a:buNone/>
        <a:defRPr sz="3733" b="0" i="0" kern="1200" spc="-67">
          <a:solidFill>
            <a:schemeClr val="accent1"/>
          </a:solidFill>
          <a:latin typeface="+mn-lt"/>
          <a:ea typeface="+mj-ea"/>
          <a:cs typeface="Univers LT Std 45 Light"/>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2667" b="0" i="0" kern="1200">
          <a:solidFill>
            <a:schemeClr val="bg2">
              <a:lumMod val="25000"/>
            </a:schemeClr>
          </a:solidFill>
          <a:latin typeface="+mn-lt"/>
          <a:ea typeface="+mn-ea"/>
          <a:cs typeface="Univers LT Std 45 Light"/>
        </a:defRPr>
      </a:lvl1pPr>
      <a:lvl2pPr marL="856832" indent="-248422" algn="l" defTabSz="609550" rtl="0" eaLnBrk="1" latinLnBrk="0" hangingPunct="1">
        <a:spcBef>
          <a:spcPct val="20000"/>
        </a:spcBef>
        <a:buClr>
          <a:schemeClr val="bg1">
            <a:lumMod val="50000"/>
          </a:schemeClr>
        </a:buClr>
        <a:buSzPct val="70000"/>
        <a:buFont typeface="Arial"/>
        <a:buChar char="•"/>
        <a:defRPr sz="2400" b="0" i="0" kern="1200">
          <a:solidFill>
            <a:schemeClr val="bg2">
              <a:lumMod val="25000"/>
            </a:schemeClr>
          </a:solidFill>
          <a:latin typeface="+mn-lt"/>
          <a:ea typeface="+mn-ea"/>
          <a:cs typeface="Univers LT Std 45 Light"/>
        </a:defRPr>
      </a:lvl2pPr>
      <a:lvl3pPr marL="1442929" indent="-223133" algn="l" defTabSz="609550" rtl="0" eaLnBrk="1" latinLnBrk="0" hangingPunct="1">
        <a:spcBef>
          <a:spcPct val="20000"/>
        </a:spcBef>
        <a:buClr>
          <a:schemeClr val="bg1">
            <a:lumMod val="50000"/>
          </a:schemeClr>
        </a:buClr>
        <a:buSzPct val="70000"/>
        <a:buFont typeface="Courier New"/>
        <a:buChar char="o"/>
        <a:defRPr sz="2133" b="0" i="0" kern="1200">
          <a:solidFill>
            <a:schemeClr val="bg2">
              <a:lumMod val="25000"/>
            </a:schemeClr>
          </a:solidFill>
          <a:latin typeface="+mn-lt"/>
          <a:ea typeface="+mn-ea"/>
          <a:cs typeface="Univers LT Std 45 Light"/>
        </a:defRPr>
      </a:lvl3pPr>
      <a:lvl4pPr marL="2133427" indent="-304775" algn="l" defTabSz="609550" rtl="0" eaLnBrk="1" latinLnBrk="0" hangingPunct="1">
        <a:spcBef>
          <a:spcPct val="20000"/>
        </a:spcBef>
        <a:buClr>
          <a:schemeClr val="bg1">
            <a:lumMod val="50000"/>
          </a:schemeClr>
        </a:buClr>
        <a:buSzPct val="70000"/>
        <a:buFont typeface="Arial"/>
        <a:buChar char="–"/>
        <a:defRPr sz="1733" b="0" i="0" kern="1200">
          <a:solidFill>
            <a:schemeClr val="bg2">
              <a:lumMod val="25000"/>
            </a:schemeClr>
          </a:solidFill>
          <a:latin typeface="+mn-lt"/>
          <a:ea typeface="+mn-ea"/>
          <a:cs typeface="Univers LT Std 45 Light"/>
        </a:defRPr>
      </a:lvl4pPr>
      <a:lvl5pPr marL="2438203" indent="0" algn="l" defTabSz="609550" rtl="0" eaLnBrk="1" latinLnBrk="0" hangingPunct="1">
        <a:spcBef>
          <a:spcPct val="20000"/>
        </a:spcBef>
        <a:buClr>
          <a:schemeClr val="bg1">
            <a:lumMod val="50000"/>
          </a:schemeClr>
        </a:buClr>
        <a:buSzPct val="70000"/>
        <a:buFont typeface="Arial"/>
        <a:buNone/>
        <a:defRPr sz="2667" kern="1200">
          <a:solidFill>
            <a:schemeClr val="tx1"/>
          </a:solidFill>
          <a:latin typeface="Arial"/>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1.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www.ni.com/example/51881/en/" TargetMode="External"/><Relationship Id="rId5" Type="http://schemas.openxmlformats.org/officeDocument/2006/relationships/hyperlink" Target="http://www.ni.com/white-paper/3574/en/" TargetMode="External"/><Relationship Id="rId4" Type="http://schemas.openxmlformats.org/officeDocument/2006/relationships/hyperlink" Target="ni.com/reference%20design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Demystifying LabVIEW Objects</a:t>
            </a:r>
          </a:p>
        </p:txBody>
      </p:sp>
      <p:sp>
        <p:nvSpPr>
          <p:cNvPr id="4" name="Text Placeholder 3"/>
          <p:cNvSpPr>
            <a:spLocks noGrp="1"/>
          </p:cNvSpPr>
          <p:nvPr>
            <p:ph type="body" sz="quarter" idx="12"/>
          </p:nvPr>
        </p:nvSpPr>
        <p:spPr/>
        <p:txBody>
          <a:bodyPr>
            <a:normAutofit lnSpcReduction="10000"/>
          </a:bodyPr>
          <a:lstStyle/>
          <a:p>
            <a:r>
              <a:rPr lang="en-US" dirty="0"/>
              <a:t>Benjamin Celis, Mathew Pollock, Simon Perez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a:t>
            </a:r>
          </a:p>
        </p:txBody>
      </p:sp>
      <p:sp>
        <p:nvSpPr>
          <p:cNvPr id="7" name="Content Placeholder 6"/>
          <p:cNvSpPr>
            <a:spLocks noGrp="1"/>
          </p:cNvSpPr>
          <p:nvPr>
            <p:ph sz="half" idx="2"/>
          </p:nvPr>
        </p:nvSpPr>
        <p:spPr>
          <a:xfrm>
            <a:off x="552832" y="1106922"/>
            <a:ext cx="5384800" cy="4949008"/>
          </a:xfrm>
        </p:spPr>
        <p:txBody>
          <a:bodyPr/>
          <a:lstStyle/>
          <a:p>
            <a:r>
              <a:rPr lang="en-US" dirty="0"/>
              <a:t>It’s a data structure</a:t>
            </a:r>
          </a:p>
          <a:p>
            <a:r>
              <a:rPr lang="en-US" dirty="0"/>
              <a:t>Clusters group data elements of mixed types</a:t>
            </a:r>
          </a:p>
          <a:p>
            <a:r>
              <a:rPr lang="en-US" dirty="0"/>
              <a:t>Bundle and unbundle</a:t>
            </a:r>
          </a:p>
          <a:p>
            <a:r>
              <a:rPr lang="en-US" dirty="0"/>
              <a:t>Pink, brown or beer yellow </a:t>
            </a:r>
          </a:p>
          <a:p>
            <a:endParaRPr lang="en-US" dirty="0"/>
          </a:p>
        </p:txBody>
      </p:sp>
      <p:pic>
        <p:nvPicPr>
          <p:cNvPr id="8" name="Picture 7"/>
          <p:cNvPicPr>
            <a:picLocks noChangeAspect="1"/>
          </p:cNvPicPr>
          <p:nvPr/>
        </p:nvPicPr>
        <p:blipFill>
          <a:blip r:embed="rId3"/>
          <a:stretch>
            <a:fillRect/>
          </a:stretch>
        </p:blipFill>
        <p:spPr>
          <a:xfrm>
            <a:off x="9421508" y="1106922"/>
            <a:ext cx="1133475" cy="2266950"/>
          </a:xfrm>
          <a:prstGeom prst="rect">
            <a:avLst/>
          </a:prstGeom>
        </p:spPr>
      </p:pic>
      <p:pic>
        <p:nvPicPr>
          <p:cNvPr id="3" name="Picture 2"/>
          <p:cNvPicPr>
            <a:picLocks noChangeAspect="1"/>
          </p:cNvPicPr>
          <p:nvPr/>
        </p:nvPicPr>
        <p:blipFill>
          <a:blip r:embed="rId4"/>
          <a:stretch>
            <a:fillRect/>
          </a:stretch>
        </p:blipFill>
        <p:spPr>
          <a:xfrm>
            <a:off x="5453592" y="4301217"/>
            <a:ext cx="6143625" cy="1390650"/>
          </a:xfrm>
          <a:prstGeom prst="rect">
            <a:avLst/>
          </a:prstGeom>
        </p:spPr>
      </p:pic>
    </p:spTree>
    <p:extLst>
      <p:ext uri="{BB962C8B-B14F-4D97-AF65-F5344CB8AC3E}">
        <p14:creationId xmlns:p14="http://schemas.microsoft.com/office/powerpoint/2010/main" val="356975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Private Data</a:t>
            </a:r>
          </a:p>
        </p:txBody>
      </p:sp>
      <p:sp>
        <p:nvSpPr>
          <p:cNvPr id="3" name="Content Placeholder 2"/>
          <p:cNvSpPr>
            <a:spLocks noGrp="1"/>
          </p:cNvSpPr>
          <p:nvPr>
            <p:ph sz="half" idx="1"/>
          </p:nvPr>
        </p:nvSpPr>
        <p:spPr/>
        <p:txBody>
          <a:bodyPr/>
          <a:lstStyle/>
          <a:p>
            <a:r>
              <a:rPr lang="en-US" dirty="0"/>
              <a:t>It’s a data structure</a:t>
            </a:r>
          </a:p>
          <a:p>
            <a:r>
              <a:rPr lang="en-US" dirty="0"/>
              <a:t>Clusters group data elements of mixed types</a:t>
            </a:r>
          </a:p>
          <a:p>
            <a:r>
              <a:rPr lang="en-US" dirty="0"/>
              <a:t>Bundle and unbundle</a:t>
            </a:r>
            <a:endParaRPr lang="en-US" dirty="0">
              <a:solidFill>
                <a:schemeClr val="accent1">
                  <a:lumMod val="75000"/>
                </a:schemeClr>
              </a:solidFill>
            </a:endParaRPr>
          </a:p>
          <a:p>
            <a:r>
              <a:rPr lang="en-US" dirty="0">
                <a:solidFill>
                  <a:schemeClr val="accent1">
                    <a:lumMod val="75000"/>
                  </a:schemeClr>
                </a:solidFill>
              </a:rPr>
              <a:t>You can choose the color you want</a:t>
            </a:r>
          </a:p>
          <a:p>
            <a:r>
              <a:rPr lang="en-US" dirty="0">
                <a:solidFill>
                  <a:schemeClr val="accent1">
                    <a:lumMod val="75000"/>
                  </a:schemeClr>
                </a:solidFill>
              </a:rPr>
              <a:t>It defines the class properties</a:t>
            </a:r>
          </a:p>
          <a:p>
            <a:r>
              <a:rPr lang="en-US" dirty="0">
                <a:solidFill>
                  <a:schemeClr val="accent1">
                    <a:lumMod val="75000"/>
                  </a:schemeClr>
                </a:solidFill>
              </a:rPr>
              <a:t>It is private</a:t>
            </a:r>
          </a:p>
          <a:p>
            <a:endParaRPr lang="en-US" dirty="0"/>
          </a:p>
        </p:txBody>
      </p:sp>
      <p:pic>
        <p:nvPicPr>
          <p:cNvPr id="5" name="Picture 4"/>
          <p:cNvPicPr>
            <a:picLocks noChangeAspect="1"/>
          </p:cNvPicPr>
          <p:nvPr/>
        </p:nvPicPr>
        <p:blipFill>
          <a:blip r:embed="rId3"/>
          <a:stretch>
            <a:fillRect/>
          </a:stretch>
        </p:blipFill>
        <p:spPr>
          <a:xfrm>
            <a:off x="5386917" y="4650134"/>
            <a:ext cx="6210300" cy="1171575"/>
          </a:xfrm>
          <a:prstGeom prst="rect">
            <a:avLst/>
          </a:prstGeom>
        </p:spPr>
      </p:pic>
      <p:pic>
        <p:nvPicPr>
          <p:cNvPr id="6" name="Picture 5"/>
          <p:cNvPicPr>
            <a:picLocks noChangeAspect="1"/>
          </p:cNvPicPr>
          <p:nvPr/>
        </p:nvPicPr>
        <p:blipFill>
          <a:blip r:embed="rId4"/>
          <a:stretch>
            <a:fillRect/>
          </a:stretch>
        </p:blipFill>
        <p:spPr>
          <a:xfrm>
            <a:off x="8922405" y="1106922"/>
            <a:ext cx="1666875" cy="2362200"/>
          </a:xfrm>
          <a:prstGeom prst="rect">
            <a:avLst/>
          </a:prstGeom>
        </p:spPr>
      </p:pic>
    </p:spTree>
    <p:extLst>
      <p:ext uri="{BB962C8B-B14F-4D97-AF65-F5344CB8AC3E}">
        <p14:creationId xmlns:p14="http://schemas.microsoft.com/office/powerpoint/2010/main" val="2841001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Methods: Color and Area</a:t>
            </a:r>
          </a:p>
        </p:txBody>
      </p:sp>
      <p:pic>
        <p:nvPicPr>
          <p:cNvPr id="6" name="Picture 5"/>
          <p:cNvPicPr>
            <a:picLocks noChangeAspect="1"/>
          </p:cNvPicPr>
          <p:nvPr/>
        </p:nvPicPr>
        <p:blipFill>
          <a:blip r:embed="rId2"/>
          <a:stretch>
            <a:fillRect/>
          </a:stretch>
        </p:blipFill>
        <p:spPr>
          <a:xfrm>
            <a:off x="2126010" y="1243385"/>
            <a:ext cx="6143625" cy="1390650"/>
          </a:xfrm>
          <a:prstGeom prst="rect">
            <a:avLst/>
          </a:prstGeom>
        </p:spPr>
      </p:pic>
      <p:pic>
        <p:nvPicPr>
          <p:cNvPr id="7" name="Picture 6"/>
          <p:cNvPicPr>
            <a:picLocks noChangeAspect="1"/>
          </p:cNvPicPr>
          <p:nvPr/>
        </p:nvPicPr>
        <p:blipFill>
          <a:blip r:embed="rId3"/>
          <a:stretch>
            <a:fillRect/>
          </a:stretch>
        </p:blipFill>
        <p:spPr>
          <a:xfrm>
            <a:off x="1955022" y="3430933"/>
            <a:ext cx="6210300" cy="1171575"/>
          </a:xfrm>
          <a:prstGeom prst="rect">
            <a:avLst/>
          </a:prstGeom>
        </p:spPr>
      </p:pic>
    </p:spTree>
    <p:extLst>
      <p:ext uri="{BB962C8B-B14F-4D97-AF65-F5344CB8AC3E}">
        <p14:creationId xmlns:p14="http://schemas.microsoft.com/office/powerpoint/2010/main" val="147635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Color and Area</a:t>
            </a:r>
          </a:p>
        </p:txBody>
      </p:sp>
      <p:pic>
        <p:nvPicPr>
          <p:cNvPr id="8" name="Content Placeholder 7"/>
          <p:cNvPicPr>
            <a:picLocks noGrp="1" noChangeAspect="1"/>
          </p:cNvPicPr>
          <p:nvPr>
            <p:ph idx="1"/>
          </p:nvPr>
        </p:nvPicPr>
        <p:blipFill>
          <a:blip r:embed="rId3"/>
          <a:stretch>
            <a:fillRect/>
          </a:stretch>
        </p:blipFill>
        <p:spPr>
          <a:xfrm>
            <a:off x="2782529" y="1489962"/>
            <a:ext cx="5919941" cy="3697629"/>
          </a:xfrm>
          <a:prstGeom prst="rect">
            <a:avLst/>
          </a:prstGeom>
        </p:spPr>
      </p:pic>
    </p:spTree>
    <p:extLst>
      <p:ext uri="{BB962C8B-B14F-4D97-AF65-F5344CB8AC3E}">
        <p14:creationId xmlns:p14="http://schemas.microsoft.com/office/powerpoint/2010/main" val="50407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867961" y="1696546"/>
            <a:ext cx="8456076" cy="4247055"/>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2209800" y="609600"/>
            <a:ext cx="7924800" cy="1143000"/>
          </a:xfrm>
        </p:spPr>
        <p:txBody>
          <a:bodyPr/>
          <a:lstStyle/>
          <a:p>
            <a:r>
              <a:rPr lang="en-US" dirty="0"/>
              <a:t>Cluster and Node...</a:t>
            </a:r>
          </a:p>
        </p:txBody>
      </p:sp>
      <p:sp>
        <p:nvSpPr>
          <p:cNvPr id="12" name="Oval 11"/>
          <p:cNvSpPr/>
          <p:nvPr/>
        </p:nvSpPr>
        <p:spPr bwMode="auto">
          <a:xfrm>
            <a:off x="7315200" y="3352800"/>
            <a:ext cx="1600200" cy="1524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6" name="Oval 15"/>
          <p:cNvSpPr/>
          <p:nvPr/>
        </p:nvSpPr>
        <p:spPr bwMode="auto">
          <a:xfrm>
            <a:off x="3124200" y="2438400"/>
            <a:ext cx="1371600" cy="1371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3841409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67961" y="1696546"/>
            <a:ext cx="8456076" cy="4247055"/>
          </a:xfrm>
          <a:prstGeom prst="rect">
            <a:avLst/>
          </a:prstGeom>
        </p:spPr>
      </p:pic>
      <p:sp>
        <p:nvSpPr>
          <p:cNvPr id="2" name="Title 1"/>
          <p:cNvSpPr>
            <a:spLocks noGrp="1"/>
          </p:cNvSpPr>
          <p:nvPr>
            <p:ph type="title"/>
          </p:nvPr>
        </p:nvSpPr>
        <p:spPr>
          <a:xfrm>
            <a:off x="2209800" y="609600"/>
            <a:ext cx="7924800" cy="1143000"/>
          </a:xfrm>
        </p:spPr>
        <p:txBody>
          <a:bodyPr/>
          <a:lstStyle/>
          <a:p>
            <a:r>
              <a:rPr lang="en-US" dirty="0"/>
              <a:t>… become Class and Method</a:t>
            </a:r>
          </a:p>
        </p:txBody>
      </p:sp>
      <p:sp>
        <p:nvSpPr>
          <p:cNvPr id="13" name="Oval 12"/>
          <p:cNvSpPr/>
          <p:nvPr/>
        </p:nvSpPr>
        <p:spPr bwMode="auto">
          <a:xfrm>
            <a:off x="3276600" y="2667000"/>
            <a:ext cx="1143000" cy="914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4" name="Oval 13"/>
          <p:cNvSpPr/>
          <p:nvPr/>
        </p:nvSpPr>
        <p:spPr bwMode="auto">
          <a:xfrm>
            <a:off x="7848600" y="2971800"/>
            <a:ext cx="9906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26164999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494756" y="68440"/>
            <a:ext cx="10893337" cy="964092"/>
          </a:xfrm>
        </p:spPr>
        <p:txBody>
          <a:bodyPr/>
          <a:lstStyle/>
          <a:p>
            <a:r>
              <a:rPr lang="en-US" dirty="0"/>
              <a:t>Cluster vs Class</a:t>
            </a:r>
          </a:p>
        </p:txBody>
      </p:sp>
      <p:sp>
        <p:nvSpPr>
          <p:cNvPr id="11" name="TextBox 10"/>
          <p:cNvSpPr txBox="1"/>
          <p:nvPr/>
        </p:nvSpPr>
        <p:spPr>
          <a:xfrm>
            <a:off x="2559234" y="2632358"/>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2" name="Diagram 11"/>
          <p:cNvGraphicFramePr/>
          <p:nvPr>
            <p:extLst>
              <p:ext uri="{D42A27DB-BD31-4B8C-83A1-F6EECF244321}">
                <p14:modId xmlns:p14="http://schemas.microsoft.com/office/powerpoint/2010/main" val="3113905139"/>
              </p:ext>
            </p:extLst>
          </p:nvPr>
        </p:nvGraphicFramePr>
        <p:xfrm>
          <a:off x="9642341" y="1106922"/>
          <a:ext cx="2413804"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9077753" y="2599855"/>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4" name="Diagram 13"/>
          <p:cNvGraphicFramePr/>
          <p:nvPr>
            <p:extLst>
              <p:ext uri="{D42A27DB-BD31-4B8C-83A1-F6EECF244321}">
                <p14:modId xmlns:p14="http://schemas.microsoft.com/office/powerpoint/2010/main" val="718228065"/>
              </p:ext>
            </p:extLst>
          </p:nvPr>
        </p:nvGraphicFramePr>
        <p:xfrm>
          <a:off x="76966" y="1139424"/>
          <a:ext cx="2413804" cy="3632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6" name="Content Placeholder 4"/>
          <p:cNvPicPr>
            <a:picLocks noChangeAspect="1"/>
          </p:cNvPicPr>
          <p:nvPr/>
        </p:nvPicPr>
        <p:blipFill>
          <a:blip r:embed="rId13"/>
          <a:stretch>
            <a:fillRect/>
          </a:stretch>
        </p:blipFill>
        <p:spPr>
          <a:xfrm>
            <a:off x="6429803" y="1803834"/>
            <a:ext cx="2647950" cy="2238375"/>
          </a:xfrm>
          <a:prstGeom prst="rect">
            <a:avLst/>
          </a:prstGeom>
        </p:spPr>
      </p:pic>
      <p:pic>
        <p:nvPicPr>
          <p:cNvPr id="19" name="Picture 18"/>
          <p:cNvPicPr>
            <a:picLocks noChangeAspect="1"/>
          </p:cNvPicPr>
          <p:nvPr/>
        </p:nvPicPr>
        <p:blipFill>
          <a:blip r:embed="rId14"/>
          <a:stretch>
            <a:fillRect/>
          </a:stretch>
        </p:blipFill>
        <p:spPr>
          <a:xfrm>
            <a:off x="2979149" y="1646672"/>
            <a:ext cx="2962275" cy="2552700"/>
          </a:xfrm>
          <a:prstGeom prst="rect">
            <a:avLst/>
          </a:prstGeom>
        </p:spPr>
      </p:pic>
      <p:sp>
        <p:nvSpPr>
          <p:cNvPr id="22" name="TextBox 21"/>
          <p:cNvSpPr txBox="1"/>
          <p:nvPr/>
        </p:nvSpPr>
        <p:spPr>
          <a:xfrm>
            <a:off x="5965487" y="2632358"/>
            <a:ext cx="616352" cy="646331"/>
          </a:xfrm>
          <a:prstGeom prst="rect">
            <a:avLst/>
          </a:prstGeom>
          <a:noFill/>
        </p:spPr>
        <p:txBody>
          <a:bodyPr wrap="square" rtlCol="0">
            <a:spAutoFit/>
          </a:bodyPr>
          <a:lstStyle/>
          <a:p>
            <a:r>
              <a:rPr lang="en-US" sz="3600" dirty="0">
                <a:solidFill>
                  <a:srgbClr val="000000"/>
                </a:solidFill>
              </a:rPr>
              <a:t>=</a:t>
            </a:r>
          </a:p>
        </p:txBody>
      </p:sp>
    </p:spTree>
    <p:extLst>
      <p:ext uri="{BB962C8B-B14F-4D97-AF65-F5344CB8AC3E}">
        <p14:creationId xmlns:p14="http://schemas.microsoft.com/office/powerpoint/2010/main" val="60279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Why to Use Classes?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679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Cluster implementation</a:t>
            </a:r>
          </a:p>
        </p:txBody>
      </p:sp>
      <p:sp>
        <p:nvSpPr>
          <p:cNvPr id="7" name="Content Placeholder 6"/>
          <p:cNvSpPr>
            <a:spLocks noGrp="1"/>
          </p:cNvSpPr>
          <p:nvPr>
            <p:ph sz="half" idx="1"/>
          </p:nvPr>
        </p:nvSpPr>
        <p:spPr>
          <a:xfrm>
            <a:off x="832087" y="1307592"/>
            <a:ext cx="5370904" cy="4949008"/>
          </a:xfrm>
        </p:spPr>
        <p:txBody>
          <a:bodyPr/>
          <a:lstStyle/>
          <a:p>
            <a:r>
              <a:rPr lang="en-US" dirty="0"/>
              <a:t>What if properties are different? Ex: radio vs side</a:t>
            </a:r>
          </a:p>
          <a:p>
            <a:r>
              <a:rPr lang="en-US" dirty="0"/>
              <a:t>Should I modify the cluster or make 2 different clusters?</a:t>
            </a:r>
          </a:p>
          <a:p>
            <a:r>
              <a:rPr lang="en-US" dirty="0"/>
              <a:t>How do I know if the shape is a circle or a square. Add a </a:t>
            </a:r>
            <a:r>
              <a:rPr lang="en-US" dirty="0" err="1"/>
              <a:t>enum</a:t>
            </a:r>
            <a:r>
              <a:rPr lang="en-US" dirty="0"/>
              <a:t>?</a:t>
            </a:r>
          </a:p>
          <a:p>
            <a:r>
              <a:rPr lang="en-US" dirty="0"/>
              <a:t>Arrays?</a:t>
            </a:r>
          </a:p>
          <a:p>
            <a:r>
              <a:rPr lang="en-US" dirty="0"/>
              <a:t>Scaling issues</a:t>
            </a:r>
          </a:p>
          <a:p>
            <a:r>
              <a:rPr lang="en-US" dirty="0"/>
              <a:t>Repeated code</a:t>
            </a:r>
          </a:p>
        </p:txBody>
      </p:sp>
      <p:pic>
        <p:nvPicPr>
          <p:cNvPr id="11" name="Content Placeholder 10"/>
          <p:cNvPicPr>
            <a:picLocks noGrp="1" noChangeAspect="1"/>
          </p:cNvPicPr>
          <p:nvPr>
            <p:ph sz="half" idx="2"/>
          </p:nvPr>
        </p:nvPicPr>
        <p:blipFill>
          <a:blip r:embed="rId3"/>
          <a:stretch>
            <a:fillRect/>
          </a:stretch>
        </p:blipFill>
        <p:spPr>
          <a:xfrm>
            <a:off x="6846887" y="3036887"/>
            <a:ext cx="4086225" cy="1123950"/>
          </a:xfrm>
          <a:prstGeom prst="rect">
            <a:avLst/>
          </a:prstGeom>
        </p:spPr>
      </p:pic>
    </p:spTree>
    <p:extLst>
      <p:ext uri="{BB962C8B-B14F-4D97-AF65-F5344CB8AC3E}">
        <p14:creationId xmlns:p14="http://schemas.microsoft.com/office/powerpoint/2010/main" val="3365198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5" name="Content Placeholder 4"/>
          <p:cNvSpPr>
            <a:spLocks noGrp="1"/>
          </p:cNvSpPr>
          <p:nvPr>
            <p:ph sz="half" idx="1"/>
          </p:nvPr>
        </p:nvSpPr>
        <p:spPr>
          <a:xfrm>
            <a:off x="637777" y="1200150"/>
            <a:ext cx="4059953" cy="4873570"/>
          </a:xfrm>
        </p:spPr>
        <p:txBody>
          <a:bodyPr/>
          <a:lstStyle/>
          <a:p>
            <a:r>
              <a:rPr lang="en-US" dirty="0"/>
              <a:t>Common information Is stored in the parent</a:t>
            </a:r>
          </a:p>
          <a:p>
            <a:r>
              <a:rPr lang="en-US" dirty="0"/>
              <a:t>Childs only override what they need</a:t>
            </a:r>
          </a:p>
          <a:p>
            <a:r>
              <a:rPr lang="en-US" dirty="0"/>
              <a:t>Can build arrays</a:t>
            </a:r>
          </a:p>
          <a:p>
            <a:r>
              <a:rPr lang="en-US" dirty="0"/>
              <a:t>Can extend functionality without affecting the parent</a:t>
            </a:r>
          </a:p>
          <a:p>
            <a:r>
              <a:rPr lang="en-US" dirty="0"/>
              <a:t>Allows code reuse</a:t>
            </a:r>
          </a:p>
          <a:p>
            <a:endParaRPr lang="en-US" dirty="0"/>
          </a:p>
        </p:txBody>
      </p:sp>
      <p:pic>
        <p:nvPicPr>
          <p:cNvPr id="7" name="Content Placeholder 6"/>
          <p:cNvPicPr>
            <a:picLocks noGrp="1" noChangeAspect="1"/>
          </p:cNvPicPr>
          <p:nvPr>
            <p:ph sz="half" idx="2"/>
          </p:nvPr>
        </p:nvPicPr>
        <p:blipFill>
          <a:blip r:embed="rId3"/>
          <a:stretch>
            <a:fillRect/>
          </a:stretch>
        </p:blipFill>
        <p:spPr>
          <a:xfrm>
            <a:off x="6114565" y="135372"/>
            <a:ext cx="3724275" cy="1943100"/>
          </a:xfrm>
          <a:prstGeom prst="rect">
            <a:avLst/>
          </a:prstGeom>
        </p:spPr>
      </p:pic>
      <p:pic>
        <p:nvPicPr>
          <p:cNvPr id="8" name="Picture 7"/>
          <p:cNvPicPr>
            <a:picLocks noChangeAspect="1"/>
          </p:cNvPicPr>
          <p:nvPr/>
        </p:nvPicPr>
        <p:blipFill>
          <a:blip r:embed="rId4"/>
          <a:stretch>
            <a:fillRect/>
          </a:stretch>
        </p:blipFill>
        <p:spPr>
          <a:xfrm>
            <a:off x="5093360" y="2096262"/>
            <a:ext cx="2968278" cy="3376240"/>
          </a:xfrm>
          <a:prstGeom prst="rect">
            <a:avLst/>
          </a:prstGeom>
        </p:spPr>
      </p:pic>
      <p:pic>
        <p:nvPicPr>
          <p:cNvPr id="9" name="Picture 8"/>
          <p:cNvPicPr>
            <a:picLocks noChangeAspect="1"/>
          </p:cNvPicPr>
          <p:nvPr/>
        </p:nvPicPr>
        <p:blipFill>
          <a:blip r:embed="rId5"/>
          <a:stretch>
            <a:fillRect/>
          </a:stretch>
        </p:blipFill>
        <p:spPr>
          <a:xfrm>
            <a:off x="7250400" y="2207994"/>
            <a:ext cx="2238375" cy="3152775"/>
          </a:xfrm>
          <a:prstGeom prst="rect">
            <a:avLst/>
          </a:prstGeom>
        </p:spPr>
      </p:pic>
      <p:pic>
        <p:nvPicPr>
          <p:cNvPr id="10" name="Picture 9"/>
          <p:cNvPicPr>
            <a:picLocks noChangeAspect="1"/>
          </p:cNvPicPr>
          <p:nvPr/>
        </p:nvPicPr>
        <p:blipFill>
          <a:blip r:embed="rId6"/>
          <a:stretch>
            <a:fillRect/>
          </a:stretch>
        </p:blipFill>
        <p:spPr>
          <a:xfrm>
            <a:off x="9705945" y="2207994"/>
            <a:ext cx="2333625" cy="1704975"/>
          </a:xfrm>
          <a:prstGeom prst="rect">
            <a:avLst/>
          </a:prstGeom>
        </p:spPr>
      </p:pic>
    </p:spTree>
    <p:extLst>
      <p:ext uri="{BB962C8B-B14F-4D97-AF65-F5344CB8AC3E}">
        <p14:creationId xmlns:p14="http://schemas.microsoft.com/office/powerpoint/2010/main" val="235022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For this session, content from Dev Days 2016 will be used. </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Square with Objects</a:t>
            </a:r>
          </a:p>
        </p:txBody>
      </p:sp>
      <p:sp>
        <p:nvSpPr>
          <p:cNvPr id="6" name="Content Placeholder 5"/>
          <p:cNvSpPr>
            <a:spLocks noGrp="1"/>
          </p:cNvSpPr>
          <p:nvPr>
            <p:ph sz="half" idx="1"/>
          </p:nvPr>
        </p:nvSpPr>
        <p:spPr>
          <a:xfrm>
            <a:off x="489187" y="1124358"/>
            <a:ext cx="5370904" cy="4949008"/>
          </a:xfrm>
        </p:spPr>
        <p:txBody>
          <a:bodyPr/>
          <a:lstStyle/>
          <a:p>
            <a:r>
              <a:rPr lang="en-US" dirty="0"/>
              <a:t>Dynamic dispatch </a:t>
            </a:r>
          </a:p>
          <a:p>
            <a:r>
              <a:rPr lang="en-US" dirty="0"/>
              <a:t>Code is easier to read</a:t>
            </a:r>
          </a:p>
          <a:p>
            <a:r>
              <a:rPr lang="en-US" dirty="0"/>
              <a:t>Code is easier to maintain</a:t>
            </a:r>
          </a:p>
        </p:txBody>
      </p:sp>
      <p:pic>
        <p:nvPicPr>
          <p:cNvPr id="8" name="Content Placeholder 7"/>
          <p:cNvPicPr>
            <a:picLocks noGrp="1" noChangeAspect="1"/>
          </p:cNvPicPr>
          <p:nvPr>
            <p:ph sz="half" idx="2"/>
          </p:nvPr>
        </p:nvPicPr>
        <p:blipFill>
          <a:blip r:embed="rId3"/>
          <a:stretch>
            <a:fillRect/>
          </a:stretch>
        </p:blipFill>
        <p:spPr>
          <a:xfrm>
            <a:off x="5860091" y="2425611"/>
            <a:ext cx="4408070" cy="2346501"/>
          </a:xfrm>
          <a:prstGeom prst="rect">
            <a:avLst/>
          </a:prstGeom>
        </p:spPr>
      </p:pic>
    </p:spTree>
    <p:extLst>
      <p:ext uri="{BB962C8B-B14F-4D97-AF65-F5344CB8AC3E}">
        <p14:creationId xmlns:p14="http://schemas.microsoft.com/office/powerpoint/2010/main" val="3952577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5" name="Content Placeholder 4"/>
          <p:cNvSpPr>
            <a:spLocks noGrp="1"/>
          </p:cNvSpPr>
          <p:nvPr>
            <p:ph idx="1"/>
          </p:nvPr>
        </p:nvSpPr>
        <p:spPr/>
        <p:txBody>
          <a:bodyPr/>
          <a:lstStyle/>
          <a:p>
            <a:r>
              <a:rPr lang="en-US" dirty="0"/>
              <a:t>More VIs</a:t>
            </a:r>
          </a:p>
          <a:p>
            <a:pPr lvl="1"/>
            <a:r>
              <a:rPr lang="en-US" dirty="0"/>
              <a:t>But Smaller and more modular</a:t>
            </a:r>
          </a:p>
          <a:p>
            <a:r>
              <a:rPr lang="en-US" dirty="0"/>
              <a:t>Have to be careful to include children classes when deploying code</a:t>
            </a:r>
          </a:p>
          <a:p>
            <a:pPr lvl="1"/>
            <a:r>
              <a:rPr lang="en-US" dirty="0"/>
              <a:t>But you have dynamic dispatch</a:t>
            </a:r>
          </a:p>
          <a:p>
            <a:r>
              <a:rPr lang="en-US" dirty="0"/>
              <a:t>Dynamic dispatch overhead</a:t>
            </a:r>
          </a:p>
          <a:p>
            <a:pPr lvl="1"/>
            <a:r>
              <a:rPr lang="en-US" dirty="0"/>
              <a:t>Cleaner code</a:t>
            </a:r>
          </a:p>
          <a:p>
            <a:pPr lvl="1"/>
            <a:r>
              <a:rPr lang="en-US" dirty="0"/>
              <a:t>Easier to debug</a:t>
            </a:r>
          </a:p>
          <a:p>
            <a:pPr lvl="1"/>
            <a:endParaRPr lang="en-US" dirty="0"/>
          </a:p>
          <a:p>
            <a:endParaRPr lang="en-US" dirty="0"/>
          </a:p>
        </p:txBody>
      </p:sp>
    </p:spTree>
    <p:extLst>
      <p:ext uri="{BB962C8B-B14F-4D97-AF65-F5344CB8AC3E}">
        <p14:creationId xmlns:p14="http://schemas.microsoft.com/office/powerpoint/2010/main" val="88489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Working with LabVIEW OPP Architectures</a:t>
            </a:r>
          </a:p>
        </p:txBody>
      </p:sp>
      <p:sp>
        <p:nvSpPr>
          <p:cNvPr id="6" name="Subtitle 5"/>
          <p:cNvSpPr>
            <a:spLocks noGrp="1"/>
          </p:cNvSpPr>
          <p:nvPr>
            <p:ph type="subTitle" idx="1"/>
          </p:nvPr>
        </p:nvSpPr>
        <p:spPr/>
        <p:txBody>
          <a:bodyPr/>
          <a:lstStyle/>
          <a:p>
            <a:r>
              <a:rPr lang="en-US" dirty="0"/>
              <a:t>DEMO</a:t>
            </a:r>
          </a:p>
        </p:txBody>
      </p:sp>
    </p:spTree>
    <p:extLst>
      <p:ext uri="{BB962C8B-B14F-4D97-AF65-F5344CB8AC3E}">
        <p14:creationId xmlns:p14="http://schemas.microsoft.com/office/powerpoint/2010/main" val="4031604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Demo Summary</a:t>
            </a:r>
          </a:p>
        </p:txBody>
      </p:sp>
      <p:sp>
        <p:nvSpPr>
          <p:cNvPr id="9" name="Content Placeholder 8"/>
          <p:cNvSpPr>
            <a:spLocks noGrp="1"/>
          </p:cNvSpPr>
          <p:nvPr>
            <p:ph idx="1"/>
          </p:nvPr>
        </p:nvSpPr>
        <p:spPr/>
        <p:txBody>
          <a:bodyPr/>
          <a:lstStyle/>
          <a:p>
            <a:r>
              <a:rPr lang="en-US" dirty="0"/>
              <a:t>Create new child from the parent class</a:t>
            </a:r>
          </a:p>
          <a:p>
            <a:r>
              <a:rPr lang="en-US" dirty="0"/>
              <a:t>Each class should be saved in its own folder</a:t>
            </a:r>
          </a:p>
          <a:p>
            <a:r>
              <a:rPr lang="en-US" dirty="0"/>
              <a:t>Override methods</a:t>
            </a:r>
          </a:p>
          <a:p>
            <a:r>
              <a:rPr lang="en-US" dirty="0"/>
              <a:t>Add your new class to the program</a:t>
            </a:r>
          </a:p>
          <a:p>
            <a:endParaRPr lang="en-US" dirty="0"/>
          </a:p>
        </p:txBody>
      </p:sp>
      <p:sp>
        <p:nvSpPr>
          <p:cNvPr id="10" name="Text Placeholder 9"/>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7744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Using Classes</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0572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in Classes</a:t>
            </a:r>
          </a:p>
        </p:txBody>
      </p:sp>
      <p:pic>
        <p:nvPicPr>
          <p:cNvPr id="9" name="Content Placeholder 8"/>
          <p:cNvPicPr>
            <a:picLocks noGrp="1" noChangeAspect="1"/>
          </p:cNvPicPr>
          <p:nvPr>
            <p:ph sz="half" idx="1"/>
          </p:nvPr>
        </p:nvPicPr>
        <p:blipFill>
          <a:blip r:embed="rId3"/>
          <a:stretch>
            <a:fillRect/>
          </a:stretch>
        </p:blipFill>
        <p:spPr>
          <a:xfrm>
            <a:off x="742156" y="1389062"/>
            <a:ext cx="5162550" cy="4419600"/>
          </a:xfrm>
          <a:prstGeom prst="rect">
            <a:avLst/>
          </a:prstGeom>
        </p:spPr>
      </p:pic>
      <p:pic>
        <p:nvPicPr>
          <p:cNvPr id="12" name="Content Placeholder 11"/>
          <p:cNvPicPr>
            <a:picLocks noGrp="1" noChangeAspect="1"/>
          </p:cNvPicPr>
          <p:nvPr>
            <p:ph sz="half" idx="2"/>
          </p:nvPr>
        </p:nvPicPr>
        <p:blipFill>
          <a:blip r:embed="rId4"/>
          <a:stretch>
            <a:fillRect/>
          </a:stretch>
        </p:blipFill>
        <p:spPr>
          <a:xfrm>
            <a:off x="6256337" y="1452034"/>
            <a:ext cx="5267325" cy="4429125"/>
          </a:xfrm>
          <a:prstGeom prst="rect">
            <a:avLst/>
          </a:prstGeom>
        </p:spPr>
      </p:pic>
    </p:spTree>
    <p:extLst>
      <p:ext uri="{BB962C8B-B14F-4D97-AF65-F5344CB8AC3E}">
        <p14:creationId xmlns:p14="http://schemas.microsoft.com/office/powerpoint/2010/main" val="1400146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Specific Implementation</a:t>
            </a:r>
          </a:p>
        </p:txBody>
      </p:sp>
      <p:pic>
        <p:nvPicPr>
          <p:cNvPr id="4" name="Content Placeholder 3"/>
          <p:cNvPicPr>
            <a:picLocks noGrp="1" noChangeAspect="1"/>
          </p:cNvPicPr>
          <p:nvPr>
            <p:ph sz="half" idx="2"/>
          </p:nvPr>
        </p:nvPicPr>
        <p:blipFill>
          <a:blip r:embed="rId3"/>
          <a:stretch>
            <a:fillRect/>
          </a:stretch>
        </p:blipFill>
        <p:spPr>
          <a:xfrm>
            <a:off x="1040077" y="1430572"/>
            <a:ext cx="10148976" cy="4088224"/>
          </a:xfrm>
          <a:prstGeom prst="rect">
            <a:avLst/>
          </a:prstGeom>
        </p:spPr>
      </p:pic>
    </p:spTree>
    <p:extLst>
      <p:ext uri="{BB962C8B-B14F-4D97-AF65-F5344CB8AC3E}">
        <p14:creationId xmlns:p14="http://schemas.microsoft.com/office/powerpoint/2010/main" val="2549690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1"/>
          </p:nvPr>
        </p:nvSpPr>
        <p:spPr>
          <a:xfrm>
            <a:off x="637776" y="1203266"/>
            <a:ext cx="10121945" cy="2386604"/>
          </a:xfrm>
        </p:spPr>
        <p:txBody>
          <a:bodyPr/>
          <a:lstStyle/>
          <a:p>
            <a:r>
              <a:rPr lang="en-US" dirty="0"/>
              <a:t>Up casting allows the class to get to a parent class, with this you can get access to its methods and property nodes</a:t>
            </a:r>
          </a:p>
          <a:p>
            <a:r>
              <a:rPr lang="en-US" dirty="0"/>
              <a:t>If a property or method are specific to a child you need to down convert to it.</a:t>
            </a:r>
          </a:p>
          <a:p>
            <a:pPr marL="0" indent="0">
              <a:buNone/>
            </a:pPr>
            <a:endParaRPr lang="en-US" dirty="0"/>
          </a:p>
        </p:txBody>
      </p:sp>
      <p:sp>
        <p:nvSpPr>
          <p:cNvPr id="2" name="Title 1"/>
          <p:cNvSpPr>
            <a:spLocks noGrp="1"/>
          </p:cNvSpPr>
          <p:nvPr>
            <p:ph type="title"/>
          </p:nvPr>
        </p:nvSpPr>
        <p:spPr/>
        <p:txBody>
          <a:bodyPr/>
          <a:lstStyle/>
          <a:p>
            <a:r>
              <a:rPr lang="en-US" dirty="0"/>
              <a:t>More Specific and Less Specific</a:t>
            </a:r>
          </a:p>
        </p:txBody>
      </p:sp>
      <p:pic>
        <p:nvPicPr>
          <p:cNvPr id="5" name="Content Placeholder 4"/>
          <p:cNvPicPr>
            <a:picLocks noGrp="1" noChangeAspect="1"/>
          </p:cNvPicPr>
          <p:nvPr>
            <p:ph sz="half" idx="2"/>
          </p:nvPr>
        </p:nvPicPr>
        <p:blipFill>
          <a:blip r:embed="rId3"/>
          <a:stretch>
            <a:fillRect/>
          </a:stretch>
        </p:blipFill>
        <p:spPr>
          <a:xfrm>
            <a:off x="2202338" y="3826940"/>
            <a:ext cx="7752491" cy="1896886"/>
          </a:xfrm>
          <a:prstGeom prst="rect">
            <a:avLst/>
          </a:prstGeom>
        </p:spPr>
      </p:pic>
    </p:spTree>
    <p:extLst>
      <p:ext uri="{BB962C8B-B14F-4D97-AF65-F5344CB8AC3E}">
        <p14:creationId xmlns:p14="http://schemas.microsoft.com/office/powerpoint/2010/main" val="2761313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Property Nodes </a:t>
            </a:r>
          </a:p>
        </p:txBody>
      </p:sp>
      <p:sp>
        <p:nvSpPr>
          <p:cNvPr id="7" name="Content Placeholder 6"/>
          <p:cNvSpPr>
            <a:spLocks noGrp="1"/>
          </p:cNvSpPr>
          <p:nvPr>
            <p:ph sz="half" idx="1"/>
          </p:nvPr>
        </p:nvSpPr>
        <p:spPr/>
        <p:txBody>
          <a:bodyPr/>
          <a:lstStyle/>
          <a:p>
            <a:pPr marL="0" indent="0">
              <a:buNone/>
            </a:pPr>
            <a:r>
              <a:rPr lang="en-US" dirty="0"/>
              <a:t>Property nodes can be created to access the private Data of an object.</a:t>
            </a:r>
          </a:p>
        </p:txBody>
      </p:sp>
      <p:pic>
        <p:nvPicPr>
          <p:cNvPr id="2" name="Picture 1"/>
          <p:cNvPicPr>
            <a:picLocks noChangeAspect="1"/>
          </p:cNvPicPr>
          <p:nvPr/>
        </p:nvPicPr>
        <p:blipFill>
          <a:blip r:embed="rId3"/>
          <a:stretch>
            <a:fillRect/>
          </a:stretch>
        </p:blipFill>
        <p:spPr>
          <a:xfrm>
            <a:off x="1342598" y="3073448"/>
            <a:ext cx="3961262" cy="1051535"/>
          </a:xfrm>
          <a:prstGeom prst="rect">
            <a:avLst/>
          </a:prstGeom>
        </p:spPr>
      </p:pic>
      <p:pic>
        <p:nvPicPr>
          <p:cNvPr id="9" name="Content Placeholder 8"/>
          <p:cNvPicPr>
            <a:picLocks noGrp="1" noChangeAspect="1"/>
          </p:cNvPicPr>
          <p:nvPr>
            <p:ph sz="half" idx="2"/>
          </p:nvPr>
        </p:nvPicPr>
        <p:blipFill>
          <a:blip r:embed="rId4"/>
          <a:stretch>
            <a:fillRect/>
          </a:stretch>
        </p:blipFill>
        <p:spPr>
          <a:xfrm>
            <a:off x="7114107" y="965906"/>
            <a:ext cx="3529207" cy="4949825"/>
          </a:xfrm>
          <a:prstGeom prst="rect">
            <a:avLst/>
          </a:prstGeom>
        </p:spPr>
      </p:pic>
    </p:spTree>
    <p:extLst>
      <p:ext uri="{BB962C8B-B14F-4D97-AF65-F5344CB8AC3E}">
        <p14:creationId xmlns:p14="http://schemas.microsoft.com/office/powerpoint/2010/main" val="107132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LabVIEW objects could be considered a private clusters inside of a library, with VIs that can be called dynamically using dynamic dispatch</a:t>
            </a:r>
          </a:p>
          <a:p>
            <a:r>
              <a:rPr lang="en-US" dirty="0"/>
              <a:t>Using objects can make code easier to maintain and extend</a:t>
            </a:r>
          </a:p>
          <a:p>
            <a:r>
              <a:rPr lang="en-US" dirty="0"/>
              <a:t>Avoiding objects can increase the complexity of your code</a:t>
            </a:r>
          </a:p>
          <a:p>
            <a:endParaRPr lang="en-US" dirty="0"/>
          </a:p>
        </p:txBody>
      </p:sp>
    </p:spTree>
    <p:extLst>
      <p:ext uri="{BB962C8B-B14F-4D97-AF65-F5344CB8AC3E}">
        <p14:creationId xmlns:p14="http://schemas.microsoft.com/office/powerpoint/2010/main" val="382986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Demystifying LabVIEW Objects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0096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hlinkClick r:id="rId3"/>
              </a:rPr>
              <a:t>Object-Oriented Design and Programming in LabVIEW</a:t>
            </a:r>
            <a:endParaRPr lang="en-US" dirty="0"/>
          </a:p>
          <a:p>
            <a:r>
              <a:rPr lang="en-US" dirty="0"/>
              <a:t>NI Reference Designs</a:t>
            </a:r>
            <a:br>
              <a:rPr lang="en-US" dirty="0"/>
            </a:br>
            <a:r>
              <a:rPr lang="en-US" dirty="0">
                <a:hlinkClick r:id="rId4" action="ppaction://hlinkfile"/>
              </a:rPr>
              <a:t>ni.com/reference designs</a:t>
            </a:r>
            <a:endParaRPr lang="en-US" dirty="0"/>
          </a:p>
          <a:p>
            <a:r>
              <a:rPr lang="en-US" dirty="0"/>
              <a:t>LabVIEW Object-Oriented Programming: The Decisions Behind the Design </a:t>
            </a:r>
            <a:br>
              <a:rPr lang="en-US" dirty="0"/>
            </a:br>
            <a:r>
              <a:rPr lang="en-US" dirty="0">
                <a:hlinkClick r:id="rId5"/>
              </a:rPr>
              <a:t>www.ni.com/white-paper/3574/en/</a:t>
            </a:r>
            <a:r>
              <a:rPr lang="en-US" dirty="0"/>
              <a:t> </a:t>
            </a:r>
          </a:p>
          <a:p>
            <a:r>
              <a:rPr lang="en-US" dirty="0"/>
              <a:t>Configuration Editor Framework (CEF) </a:t>
            </a:r>
            <a:r>
              <a:rPr lang="en-US" dirty="0">
                <a:hlinkClick r:id="rId6"/>
              </a:rPr>
              <a:t>www.ni.com/example/51881/en/</a:t>
            </a:r>
            <a:r>
              <a:rPr lang="en-US" dirty="0"/>
              <a:t> </a:t>
            </a:r>
            <a:endParaRPr lang="en-US" i="1" dirty="0"/>
          </a:p>
        </p:txBody>
      </p:sp>
    </p:spTree>
    <p:extLst>
      <p:ext uri="{BB962C8B-B14F-4D97-AF65-F5344CB8AC3E}">
        <p14:creationId xmlns:p14="http://schemas.microsoft.com/office/powerpoint/2010/main" val="1500617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Triangle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02241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Level Application</a:t>
            </a:r>
          </a:p>
        </p:txBody>
      </p:sp>
      <p:sp>
        <p:nvSpPr>
          <p:cNvPr id="4" name="Content Placeholder 3"/>
          <p:cNvSpPr>
            <a:spLocks noGrp="1"/>
          </p:cNvSpPr>
          <p:nvPr>
            <p:ph sz="half" idx="1"/>
          </p:nvPr>
        </p:nvSpPr>
        <p:spPr/>
        <p:txBody>
          <a:bodyPr/>
          <a:lstStyle/>
          <a:p>
            <a:r>
              <a:rPr lang="en-US" dirty="0"/>
              <a:t>The top level doesn’t need any changes just the Init to include the triangle</a:t>
            </a:r>
          </a:p>
          <a:p>
            <a:r>
              <a:rPr lang="en-US" dirty="0"/>
              <a:t>This is an advantage when creating top level VI with Objects</a:t>
            </a:r>
          </a:p>
          <a:p>
            <a:r>
              <a:rPr lang="en-US" dirty="0"/>
              <a:t>This VI uses dynamic dispatch to get the properties of all the shapes</a:t>
            </a:r>
          </a:p>
        </p:txBody>
      </p:sp>
      <p:pic>
        <p:nvPicPr>
          <p:cNvPr id="6" name="Content Placeholder 5"/>
          <p:cNvPicPr>
            <a:picLocks noGrp="1" noChangeAspect="1"/>
          </p:cNvPicPr>
          <p:nvPr>
            <p:ph sz="half" idx="2"/>
          </p:nvPr>
        </p:nvPicPr>
        <p:blipFill>
          <a:blip r:embed="rId2"/>
          <a:stretch>
            <a:fillRect/>
          </a:stretch>
        </p:blipFill>
        <p:spPr>
          <a:xfrm>
            <a:off x="6541732" y="1106922"/>
            <a:ext cx="4436856" cy="2416380"/>
          </a:xfrm>
          <a:prstGeom prst="rect">
            <a:avLst/>
          </a:prstGeom>
        </p:spPr>
      </p:pic>
    </p:spTree>
    <p:extLst>
      <p:ext uri="{BB962C8B-B14F-4D97-AF65-F5344CB8AC3E}">
        <p14:creationId xmlns:p14="http://schemas.microsoft.com/office/powerpoint/2010/main" val="160927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10" name="Content Placeholder 9"/>
          <p:cNvPicPr>
            <a:picLocks noGrp="1" noChangeAspect="1"/>
          </p:cNvPicPr>
          <p:nvPr>
            <p:ph sz="half" idx="2"/>
          </p:nvPr>
        </p:nvPicPr>
        <p:blipFill>
          <a:blip r:embed="rId3"/>
          <a:stretch>
            <a:fillRect/>
          </a:stretch>
        </p:blipFill>
        <p:spPr>
          <a:xfrm>
            <a:off x="6273579" y="1202267"/>
            <a:ext cx="5159243" cy="1424165"/>
          </a:xfrm>
          <a:prstGeom prst="rect">
            <a:avLst/>
          </a:prstGeom>
        </p:spPr>
      </p:pic>
    </p:spTree>
    <p:extLst>
      <p:ext uri="{BB962C8B-B14F-4D97-AF65-F5344CB8AC3E}">
        <p14:creationId xmlns:p14="http://schemas.microsoft.com/office/powerpoint/2010/main" val="3855318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Icon and Wire </a:t>
            </a:r>
          </a:p>
        </p:txBody>
      </p:sp>
      <p:pic>
        <p:nvPicPr>
          <p:cNvPr id="6" name="Content Placeholder 5"/>
          <p:cNvPicPr>
            <a:picLocks noGrp="1" noChangeAspect="1"/>
          </p:cNvPicPr>
          <p:nvPr>
            <p:ph sz="half" idx="2"/>
          </p:nvPr>
        </p:nvPicPr>
        <p:blipFill>
          <a:blip r:embed="rId3"/>
          <a:stretch>
            <a:fillRect/>
          </a:stretch>
        </p:blipFill>
        <p:spPr>
          <a:xfrm>
            <a:off x="6197600" y="1576057"/>
            <a:ext cx="5384800" cy="4045611"/>
          </a:xfrm>
          <a:prstGeom prst="rect">
            <a:avLst/>
          </a:prstGeom>
        </p:spPr>
      </p:pic>
      <p:pic>
        <p:nvPicPr>
          <p:cNvPr id="8" name="Content Placeholder 7"/>
          <p:cNvPicPr>
            <a:picLocks noGrp="1" noChangeAspect="1"/>
          </p:cNvPicPr>
          <p:nvPr>
            <p:ph sz="half" idx="1"/>
          </p:nvPr>
        </p:nvPicPr>
        <p:blipFill>
          <a:blip r:embed="rId4"/>
          <a:stretch>
            <a:fillRect/>
          </a:stretch>
        </p:blipFill>
        <p:spPr>
          <a:xfrm>
            <a:off x="638175" y="1580555"/>
            <a:ext cx="5370513" cy="4036614"/>
          </a:xfrm>
          <a:prstGeom prst="rect">
            <a:avLst/>
          </a:prstGeom>
        </p:spPr>
      </p:pic>
    </p:spTree>
    <p:extLst>
      <p:ext uri="{BB962C8B-B14F-4D97-AF65-F5344CB8AC3E}">
        <p14:creationId xmlns:p14="http://schemas.microsoft.com/office/powerpoint/2010/main" val="1659113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5" name="Content Placeholder 4"/>
          <p:cNvPicPr>
            <a:picLocks noGrp="1" noChangeAspect="1"/>
          </p:cNvPicPr>
          <p:nvPr>
            <p:ph sz="half" idx="1"/>
          </p:nvPr>
        </p:nvPicPr>
        <p:blipFill>
          <a:blip r:embed="rId3"/>
          <a:stretch>
            <a:fillRect/>
          </a:stretch>
        </p:blipFill>
        <p:spPr>
          <a:xfrm>
            <a:off x="638175" y="1582321"/>
            <a:ext cx="5370513" cy="4033082"/>
          </a:xfrm>
          <a:prstGeom prst="rect">
            <a:avLst/>
          </a:prstGeom>
        </p:spPr>
      </p:pic>
      <p:pic>
        <p:nvPicPr>
          <p:cNvPr id="6" name="Content Placeholder 5"/>
          <p:cNvPicPr>
            <a:picLocks noGrp="1" noChangeAspect="1"/>
          </p:cNvPicPr>
          <p:nvPr>
            <p:ph sz="half" idx="2"/>
          </p:nvPr>
        </p:nvPicPr>
        <p:blipFill>
          <a:blip r:embed="rId4"/>
          <a:stretch>
            <a:fillRect/>
          </a:stretch>
        </p:blipFill>
        <p:spPr>
          <a:xfrm>
            <a:off x="6197600" y="1586822"/>
            <a:ext cx="5384800" cy="4024080"/>
          </a:xfrm>
          <a:prstGeom prst="rect">
            <a:avLst/>
          </a:prstGeom>
        </p:spPr>
      </p:pic>
    </p:spTree>
    <p:extLst>
      <p:ext uri="{BB962C8B-B14F-4D97-AF65-F5344CB8AC3E}">
        <p14:creationId xmlns:p14="http://schemas.microsoft.com/office/powerpoint/2010/main" val="3144731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the private Data</a:t>
            </a:r>
          </a:p>
        </p:txBody>
      </p:sp>
      <p:sp>
        <p:nvSpPr>
          <p:cNvPr id="3" name="Content Placeholder 2"/>
          <p:cNvSpPr>
            <a:spLocks noGrp="1"/>
          </p:cNvSpPr>
          <p:nvPr>
            <p:ph sz="half" idx="1"/>
          </p:nvPr>
        </p:nvSpPr>
        <p:spPr/>
        <p:txBody>
          <a:bodyPr/>
          <a:lstStyle/>
          <a:p>
            <a:r>
              <a:rPr lang="en-US" dirty="0"/>
              <a:t>For the triangle we need the base and the Height </a:t>
            </a:r>
          </a:p>
        </p:txBody>
      </p:sp>
      <p:pic>
        <p:nvPicPr>
          <p:cNvPr id="5" name="Content Placeholder 4"/>
          <p:cNvPicPr>
            <a:picLocks noGrp="1" noChangeAspect="1"/>
          </p:cNvPicPr>
          <p:nvPr>
            <p:ph sz="half" idx="2"/>
          </p:nvPr>
        </p:nvPicPr>
        <p:blipFill>
          <a:blip r:embed="rId2"/>
          <a:stretch>
            <a:fillRect/>
          </a:stretch>
        </p:blipFill>
        <p:spPr>
          <a:xfrm>
            <a:off x="4538457" y="1943817"/>
            <a:ext cx="3609975" cy="2543175"/>
          </a:xfrm>
          <a:prstGeom prst="rect">
            <a:avLst/>
          </a:prstGeom>
        </p:spPr>
      </p:pic>
    </p:spTree>
    <p:extLst>
      <p:ext uri="{BB962C8B-B14F-4D97-AF65-F5344CB8AC3E}">
        <p14:creationId xmlns:p14="http://schemas.microsoft.com/office/powerpoint/2010/main" val="411623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Access Methods</a:t>
            </a:r>
          </a:p>
        </p:txBody>
      </p:sp>
      <p:pic>
        <p:nvPicPr>
          <p:cNvPr id="5" name="Content Placeholder 4"/>
          <p:cNvPicPr>
            <a:picLocks noGrp="1" noChangeAspect="1"/>
          </p:cNvPicPr>
          <p:nvPr>
            <p:ph sz="half" idx="1"/>
          </p:nvPr>
        </p:nvPicPr>
        <p:blipFill>
          <a:blip r:embed="rId3"/>
          <a:stretch>
            <a:fillRect/>
          </a:stretch>
        </p:blipFill>
        <p:spPr>
          <a:xfrm>
            <a:off x="1172901" y="1123950"/>
            <a:ext cx="4301061" cy="4949825"/>
          </a:xfrm>
          <a:prstGeom prst="rect">
            <a:avLst/>
          </a:prstGeom>
        </p:spPr>
      </p:pic>
      <p:pic>
        <p:nvPicPr>
          <p:cNvPr id="6" name="Content Placeholder 5"/>
          <p:cNvPicPr>
            <a:picLocks noGrp="1" noChangeAspect="1"/>
          </p:cNvPicPr>
          <p:nvPr>
            <p:ph sz="half" idx="2"/>
          </p:nvPr>
        </p:nvPicPr>
        <p:blipFill>
          <a:blip r:embed="rId4"/>
          <a:stretch>
            <a:fillRect/>
          </a:stretch>
        </p:blipFill>
        <p:spPr>
          <a:xfrm>
            <a:off x="7220012" y="1123950"/>
            <a:ext cx="3339975" cy="4949825"/>
          </a:xfrm>
          <a:prstGeom prst="rect">
            <a:avLst/>
          </a:prstGeom>
        </p:spPr>
      </p:pic>
    </p:spTree>
    <p:extLst>
      <p:ext uri="{BB962C8B-B14F-4D97-AF65-F5344CB8AC3E}">
        <p14:creationId xmlns:p14="http://schemas.microsoft.com/office/powerpoint/2010/main" val="167708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1" name="Content Placeholder 10"/>
          <p:cNvPicPr>
            <a:picLocks noGrp="1" noChangeAspect="1"/>
          </p:cNvPicPr>
          <p:nvPr>
            <p:ph sz="half" idx="2"/>
          </p:nvPr>
        </p:nvPicPr>
        <p:blipFill>
          <a:blip r:embed="rId3"/>
          <a:stretch>
            <a:fillRect/>
          </a:stretch>
        </p:blipFill>
        <p:spPr>
          <a:xfrm>
            <a:off x="6410633" y="1207547"/>
            <a:ext cx="3709936" cy="4200605"/>
          </a:xfrm>
          <a:prstGeom prst="rect">
            <a:avLst/>
          </a:prstGeom>
        </p:spPr>
      </p:pic>
      <p:pic>
        <p:nvPicPr>
          <p:cNvPr id="10" name="Content Placeholder 9"/>
          <p:cNvPicPr>
            <a:picLocks noGrp="1" noChangeAspect="1"/>
          </p:cNvPicPr>
          <p:nvPr>
            <p:ph sz="half" idx="1"/>
          </p:nvPr>
        </p:nvPicPr>
        <p:blipFill>
          <a:blip r:embed="rId4"/>
          <a:stretch>
            <a:fillRect/>
          </a:stretch>
        </p:blipFill>
        <p:spPr>
          <a:xfrm>
            <a:off x="1186519" y="1123950"/>
            <a:ext cx="4273824" cy="4949825"/>
          </a:xfrm>
          <a:prstGeom prst="rect">
            <a:avLst/>
          </a:prstGeom>
        </p:spPr>
      </p:pic>
    </p:spTree>
    <p:extLst>
      <p:ext uri="{BB962C8B-B14F-4D97-AF65-F5344CB8AC3E}">
        <p14:creationId xmlns:p14="http://schemas.microsoft.com/office/powerpoint/2010/main" val="3058788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VI</a:t>
            </a:r>
          </a:p>
        </p:txBody>
      </p:sp>
      <p:pic>
        <p:nvPicPr>
          <p:cNvPr id="5" name="Content Placeholder 4"/>
          <p:cNvPicPr>
            <a:picLocks noGrp="1" noChangeAspect="1"/>
          </p:cNvPicPr>
          <p:nvPr>
            <p:ph sz="half" idx="1"/>
          </p:nvPr>
        </p:nvPicPr>
        <p:blipFill>
          <a:blip r:embed="rId3"/>
          <a:stretch>
            <a:fillRect/>
          </a:stretch>
        </p:blipFill>
        <p:spPr>
          <a:xfrm>
            <a:off x="216880" y="1828800"/>
            <a:ext cx="4403653" cy="2028826"/>
          </a:xfrm>
          <a:prstGeom prst="rect">
            <a:avLst/>
          </a:prstGeom>
        </p:spPr>
      </p:pic>
      <p:pic>
        <p:nvPicPr>
          <p:cNvPr id="7" name="Content Placeholder 6"/>
          <p:cNvPicPr>
            <a:picLocks noGrp="1" noChangeAspect="1"/>
          </p:cNvPicPr>
          <p:nvPr>
            <p:ph sz="half" idx="2"/>
          </p:nvPr>
        </p:nvPicPr>
        <p:blipFill>
          <a:blip r:embed="rId4"/>
          <a:stretch>
            <a:fillRect/>
          </a:stretch>
        </p:blipFill>
        <p:spPr>
          <a:xfrm>
            <a:off x="5579920" y="2537594"/>
            <a:ext cx="6017297" cy="1244958"/>
          </a:xfrm>
          <a:prstGeom prst="rect">
            <a:avLst/>
          </a:prstGeom>
        </p:spPr>
      </p:pic>
      <p:sp>
        <p:nvSpPr>
          <p:cNvPr id="8" name="Right Arrow 7"/>
          <p:cNvSpPr/>
          <p:nvPr/>
        </p:nvSpPr>
        <p:spPr>
          <a:xfrm>
            <a:off x="4542503" y="3224981"/>
            <a:ext cx="1037417" cy="557571"/>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48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Abstract</a:t>
            </a:r>
          </a:p>
        </p:txBody>
      </p:sp>
      <p:sp>
        <p:nvSpPr>
          <p:cNvPr id="2" name="Rectangle 1"/>
          <p:cNvSpPr>
            <a:spLocks noChangeArrowheads="1"/>
          </p:cNvSpPr>
          <p:nvPr/>
        </p:nvSpPr>
        <p:spPr bwMode="auto">
          <a:xfrm>
            <a:off x="383458" y="966196"/>
            <a:ext cx="1154333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ea typeface="Calibri" panose="020F0502020204030204" pitchFamily="34" charset="0"/>
                <a:cs typeface="Times New Roman" panose="02020603050405020304" pitchFamily="18" charset="0"/>
              </a:rPr>
              <a:t>A common misconception in LabVIEW  is that using objects will make an application more complex, and harder to use and  maintain. The reality is that   many applications are over complicated because they try to avoid using objects.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ea typeface="Calibri" panose="020F0502020204030204" pitchFamily="34" charset="0"/>
                <a:cs typeface="Times New Roman" panose="02020603050405020304" pitchFamily="18" charset="0"/>
              </a:rPr>
              <a:t>In this session we will covering the basics of object oriented and how to deal with architectures and applications that use them. Please note, this session does not cover object oriented design. For more information, you can take NI’s Object Oriented Design and Programming in LabVIEW training course.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1545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Perimeter</a:t>
            </a:r>
          </a:p>
        </p:txBody>
      </p:sp>
      <p:pic>
        <p:nvPicPr>
          <p:cNvPr id="4" name="Content Placeholder 3"/>
          <p:cNvPicPr>
            <a:picLocks noGrp="1" noChangeAspect="1"/>
          </p:cNvPicPr>
          <p:nvPr>
            <p:ph sz="half" idx="1"/>
          </p:nvPr>
        </p:nvPicPr>
        <p:blipFill>
          <a:blip r:embed="rId3"/>
          <a:stretch>
            <a:fillRect/>
          </a:stretch>
        </p:blipFill>
        <p:spPr>
          <a:xfrm>
            <a:off x="942642" y="2271253"/>
            <a:ext cx="9465532" cy="1558208"/>
          </a:xfrm>
          <a:prstGeom prst="rect">
            <a:avLst/>
          </a:prstGeom>
        </p:spPr>
      </p:pic>
    </p:spTree>
    <p:extLst>
      <p:ext uri="{BB962C8B-B14F-4D97-AF65-F5344CB8AC3E}">
        <p14:creationId xmlns:p14="http://schemas.microsoft.com/office/powerpoint/2010/main" val="735344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new class to the initialization</a:t>
            </a:r>
          </a:p>
        </p:txBody>
      </p:sp>
      <p:pic>
        <p:nvPicPr>
          <p:cNvPr id="4" name="Content Placeholder 3"/>
          <p:cNvPicPr>
            <a:picLocks noGrp="1" noChangeAspect="1"/>
          </p:cNvPicPr>
          <p:nvPr>
            <p:ph sz="half" idx="1"/>
          </p:nvPr>
        </p:nvPicPr>
        <p:blipFill>
          <a:blip r:embed="rId2"/>
          <a:stretch>
            <a:fillRect/>
          </a:stretch>
        </p:blipFill>
        <p:spPr>
          <a:xfrm>
            <a:off x="1274630" y="1106922"/>
            <a:ext cx="9679869" cy="4941827"/>
          </a:xfrm>
          <a:prstGeom prst="rect">
            <a:avLst/>
          </a:prstGeom>
        </p:spPr>
      </p:pic>
    </p:spTree>
    <p:extLst>
      <p:ext uri="{BB962C8B-B14F-4D97-AF65-F5344CB8AC3E}">
        <p14:creationId xmlns:p14="http://schemas.microsoft.com/office/powerpoint/2010/main" val="2284429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top Level VI</a:t>
            </a:r>
          </a:p>
        </p:txBody>
      </p:sp>
      <p:pic>
        <p:nvPicPr>
          <p:cNvPr id="5" name="Content Placeholder 4"/>
          <p:cNvPicPr>
            <a:picLocks noGrp="1" noChangeAspect="1"/>
          </p:cNvPicPr>
          <p:nvPr>
            <p:ph sz="half" idx="1"/>
          </p:nvPr>
        </p:nvPicPr>
        <p:blipFill>
          <a:blip r:embed="rId3"/>
          <a:stretch>
            <a:fillRect/>
          </a:stretch>
        </p:blipFill>
        <p:spPr>
          <a:xfrm>
            <a:off x="946944" y="2182762"/>
            <a:ext cx="8029565" cy="2011414"/>
          </a:xfrm>
          <a:prstGeom prst="rect">
            <a:avLst/>
          </a:prstGeom>
        </p:spPr>
      </p:pic>
    </p:spTree>
    <p:extLst>
      <p:ext uri="{BB962C8B-B14F-4D97-AF65-F5344CB8AC3E}">
        <p14:creationId xmlns:p14="http://schemas.microsoft.com/office/powerpoint/2010/main" val="2080557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Channel</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06058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project from template</a:t>
            </a:r>
          </a:p>
        </p:txBody>
      </p:sp>
      <p:pic>
        <p:nvPicPr>
          <p:cNvPr id="4" name="Content Placeholder 3"/>
          <p:cNvPicPr>
            <a:picLocks noGrp="1" noChangeAspect="1"/>
          </p:cNvPicPr>
          <p:nvPr>
            <p:ph idx="1"/>
          </p:nvPr>
        </p:nvPicPr>
        <p:blipFill>
          <a:blip r:embed="rId3"/>
          <a:stretch>
            <a:fillRect/>
          </a:stretch>
        </p:blipFill>
        <p:spPr>
          <a:xfrm>
            <a:off x="2954076" y="1120775"/>
            <a:ext cx="6255273" cy="4949825"/>
          </a:xfrm>
          <a:prstGeom prst="rect">
            <a:avLst/>
          </a:prstGeom>
        </p:spPr>
      </p:pic>
    </p:spTree>
    <p:extLst>
      <p:ext uri="{BB962C8B-B14F-4D97-AF65-F5344CB8AC3E}">
        <p14:creationId xmlns:p14="http://schemas.microsoft.com/office/powerpoint/2010/main" val="819522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317523" y="289734"/>
            <a:ext cx="8461311" cy="6282311"/>
          </a:xfrm>
          <a:prstGeom prst="rect">
            <a:avLst/>
          </a:prstGeom>
        </p:spPr>
      </p:pic>
    </p:spTree>
    <p:extLst>
      <p:ext uri="{BB962C8B-B14F-4D97-AF65-F5344CB8AC3E}">
        <p14:creationId xmlns:p14="http://schemas.microsoft.com/office/powerpoint/2010/main" val="3850914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4" name="Content Placeholder 3"/>
          <p:cNvPicPr>
            <a:picLocks noGrp="1" noChangeAspect="1"/>
          </p:cNvPicPr>
          <p:nvPr>
            <p:ph idx="1"/>
          </p:nvPr>
        </p:nvPicPr>
        <p:blipFill>
          <a:blip r:embed="rId3"/>
          <a:stretch>
            <a:fillRect/>
          </a:stretch>
        </p:blipFill>
        <p:spPr>
          <a:xfrm>
            <a:off x="2261463" y="1120775"/>
            <a:ext cx="7640499" cy="4949825"/>
          </a:xfrm>
          <a:prstGeom prst="rect">
            <a:avLst/>
          </a:prstGeom>
        </p:spPr>
      </p:pic>
    </p:spTree>
    <p:extLst>
      <p:ext uri="{BB962C8B-B14F-4D97-AF65-F5344CB8AC3E}">
        <p14:creationId xmlns:p14="http://schemas.microsoft.com/office/powerpoint/2010/main" val="2649011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6" name="Content Placeholder 7"/>
          <p:cNvPicPr>
            <a:picLocks noGrp="1" noChangeAspect="1"/>
          </p:cNvPicPr>
          <p:nvPr>
            <p:ph sz="half" idx="2"/>
          </p:nvPr>
        </p:nvPicPr>
        <p:blipFill>
          <a:blip r:embed="rId3"/>
          <a:stretch>
            <a:fillRect/>
          </a:stretch>
        </p:blipFill>
        <p:spPr>
          <a:xfrm>
            <a:off x="6591556" y="816078"/>
            <a:ext cx="4552335" cy="3397915"/>
          </a:xfrm>
          <a:prstGeom prst="rect">
            <a:avLst/>
          </a:prstGeom>
        </p:spPr>
      </p:pic>
    </p:spTree>
    <p:extLst>
      <p:ext uri="{BB962C8B-B14F-4D97-AF65-F5344CB8AC3E}">
        <p14:creationId xmlns:p14="http://schemas.microsoft.com/office/powerpoint/2010/main" val="1642997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7" name="Content Placeholder 6"/>
          <p:cNvPicPr>
            <a:picLocks noGrp="1" noChangeAspect="1"/>
          </p:cNvPicPr>
          <p:nvPr>
            <p:ph sz="half" idx="1"/>
          </p:nvPr>
        </p:nvPicPr>
        <p:blipFill>
          <a:blip r:embed="rId3"/>
          <a:stretch>
            <a:fillRect/>
          </a:stretch>
        </p:blipFill>
        <p:spPr>
          <a:xfrm>
            <a:off x="638175" y="1587539"/>
            <a:ext cx="5370513" cy="4022646"/>
          </a:xfrm>
          <a:prstGeom prst="rect">
            <a:avLst/>
          </a:prstGeom>
        </p:spPr>
      </p:pic>
      <p:pic>
        <p:nvPicPr>
          <p:cNvPr id="9" name="Content Placeholder 8"/>
          <p:cNvPicPr>
            <a:picLocks noGrp="1" noChangeAspect="1"/>
          </p:cNvPicPr>
          <p:nvPr>
            <p:ph sz="half" idx="2"/>
          </p:nvPr>
        </p:nvPicPr>
        <p:blipFill>
          <a:blip r:embed="rId4"/>
          <a:stretch>
            <a:fillRect/>
          </a:stretch>
        </p:blipFill>
        <p:spPr>
          <a:xfrm>
            <a:off x="6197600" y="1603417"/>
            <a:ext cx="5384800" cy="3990891"/>
          </a:xfrm>
          <a:prstGeom prst="rect">
            <a:avLst/>
          </a:prstGeom>
        </p:spPr>
      </p:pic>
    </p:spTree>
    <p:extLst>
      <p:ext uri="{BB962C8B-B14F-4D97-AF65-F5344CB8AC3E}">
        <p14:creationId xmlns:p14="http://schemas.microsoft.com/office/powerpoint/2010/main" val="2677481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0" name="Content Placeholder 9"/>
          <p:cNvPicPr>
            <a:picLocks noGrp="1" noChangeAspect="1"/>
          </p:cNvPicPr>
          <p:nvPr>
            <p:ph sz="half" idx="1"/>
          </p:nvPr>
        </p:nvPicPr>
        <p:blipFill>
          <a:blip r:embed="rId3"/>
          <a:stretch>
            <a:fillRect/>
          </a:stretch>
        </p:blipFill>
        <p:spPr>
          <a:xfrm>
            <a:off x="1186519" y="1123950"/>
            <a:ext cx="4273824" cy="4949825"/>
          </a:xfrm>
          <a:prstGeom prst="rect">
            <a:avLst/>
          </a:prstGeom>
        </p:spPr>
      </p:pic>
      <p:pic>
        <p:nvPicPr>
          <p:cNvPr id="4" name="Content Placeholder 3"/>
          <p:cNvPicPr>
            <a:picLocks noGrp="1" noChangeAspect="1"/>
          </p:cNvPicPr>
          <p:nvPr>
            <p:ph sz="half" idx="2"/>
          </p:nvPr>
        </p:nvPicPr>
        <p:blipFill>
          <a:blip r:embed="rId4"/>
          <a:stretch>
            <a:fillRect/>
          </a:stretch>
        </p:blipFill>
        <p:spPr>
          <a:xfrm>
            <a:off x="6243484" y="1123950"/>
            <a:ext cx="4091858" cy="4590553"/>
          </a:xfrm>
          <a:prstGeom prst="rect">
            <a:avLst/>
          </a:prstGeom>
        </p:spPr>
      </p:pic>
    </p:spTree>
    <p:extLst>
      <p:ext uri="{BB962C8B-B14F-4D97-AF65-F5344CB8AC3E}">
        <p14:creationId xmlns:p14="http://schemas.microsoft.com/office/powerpoint/2010/main" val="3722774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pPr lvl="1"/>
            <a:r>
              <a:rPr lang="en-US" dirty="0"/>
              <a:t>Object user levels</a:t>
            </a:r>
          </a:p>
          <a:p>
            <a:pPr lvl="1"/>
            <a:r>
              <a:rPr lang="en-US" dirty="0"/>
              <a:t>Libraries and scope</a:t>
            </a:r>
          </a:p>
          <a:p>
            <a:pPr lvl="1"/>
            <a:r>
              <a:rPr lang="en-US" dirty="0"/>
              <a:t>Clusters</a:t>
            </a:r>
          </a:p>
          <a:p>
            <a:pPr lvl="1"/>
            <a:r>
              <a:rPr lang="en-US" dirty="0"/>
              <a:t>Methods</a:t>
            </a:r>
          </a:p>
          <a:p>
            <a:r>
              <a:rPr lang="en-US" dirty="0"/>
              <a:t>Why to use classes?</a:t>
            </a:r>
          </a:p>
          <a:p>
            <a:pPr lvl="1"/>
            <a:r>
              <a:rPr lang="en-US" dirty="0"/>
              <a:t>Dynamic dispatch</a:t>
            </a:r>
          </a:p>
          <a:p>
            <a:pPr lvl="1"/>
            <a:r>
              <a:rPr lang="en-US" dirty="0"/>
              <a:t>Reuse</a:t>
            </a:r>
          </a:p>
          <a:p>
            <a:r>
              <a:rPr lang="en-US" dirty="0"/>
              <a:t>Using objects</a:t>
            </a:r>
          </a:p>
          <a:p>
            <a:r>
              <a:rPr lang="en-US" dirty="0"/>
              <a:t>Next steps</a:t>
            </a:r>
          </a:p>
          <a:p>
            <a:endParaRPr lang="en-US" dirty="0"/>
          </a:p>
        </p:txBody>
      </p:sp>
    </p:spTree>
    <p:extLst>
      <p:ext uri="{BB962C8B-B14F-4D97-AF65-F5344CB8AC3E}">
        <p14:creationId xmlns:p14="http://schemas.microsoft.com/office/powerpoint/2010/main" val="38919225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GetText.VI</a:t>
            </a:r>
          </a:p>
        </p:txBody>
      </p:sp>
      <p:pic>
        <p:nvPicPr>
          <p:cNvPr id="5" name="Content Placeholder 4"/>
          <p:cNvPicPr>
            <a:picLocks noGrp="1" noChangeAspect="1"/>
          </p:cNvPicPr>
          <p:nvPr>
            <p:ph sz="half" idx="1"/>
          </p:nvPr>
        </p:nvPicPr>
        <p:blipFill>
          <a:blip r:embed="rId3"/>
          <a:stretch>
            <a:fillRect/>
          </a:stretch>
        </p:blipFill>
        <p:spPr>
          <a:xfrm>
            <a:off x="983226" y="1241277"/>
            <a:ext cx="3984343" cy="3704451"/>
          </a:xfrm>
          <a:prstGeom prst="rect">
            <a:avLst/>
          </a:prstGeom>
        </p:spPr>
      </p:pic>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016944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Initialize VI</a:t>
            </a:r>
          </a:p>
        </p:txBody>
      </p:sp>
      <p:pic>
        <p:nvPicPr>
          <p:cNvPr id="5" name="Content Placeholder 4"/>
          <p:cNvPicPr>
            <a:picLocks noGrp="1" noChangeAspect="1"/>
          </p:cNvPicPr>
          <p:nvPr>
            <p:ph sz="half" idx="1"/>
          </p:nvPr>
        </p:nvPicPr>
        <p:blipFill>
          <a:blip r:embed="rId2"/>
          <a:stretch>
            <a:fillRect/>
          </a:stretch>
        </p:blipFill>
        <p:spPr>
          <a:xfrm>
            <a:off x="1478194" y="1106922"/>
            <a:ext cx="9272741" cy="3767557"/>
          </a:xfrm>
          <a:prstGeom prst="rect">
            <a:avLst/>
          </a:prstGeom>
        </p:spPr>
      </p:pic>
    </p:spTree>
    <p:extLst>
      <p:ext uri="{BB962C8B-B14F-4D97-AF65-F5344CB8AC3E}">
        <p14:creationId xmlns:p14="http://schemas.microsoft.com/office/powerpoint/2010/main" val="3221502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group Edit Options VI</a:t>
            </a:r>
          </a:p>
        </p:txBody>
      </p:sp>
      <p:pic>
        <p:nvPicPr>
          <p:cNvPr id="5" name="Content Placeholder 4"/>
          <p:cNvPicPr>
            <a:picLocks noGrp="1" noChangeAspect="1"/>
          </p:cNvPicPr>
          <p:nvPr>
            <p:ph sz="half" idx="1"/>
          </p:nvPr>
        </p:nvPicPr>
        <p:blipFill>
          <a:blip r:embed="rId3"/>
          <a:stretch>
            <a:fillRect/>
          </a:stretch>
        </p:blipFill>
        <p:spPr>
          <a:xfrm>
            <a:off x="631913" y="954388"/>
            <a:ext cx="6618031" cy="5208971"/>
          </a:xfrm>
          <a:prstGeom prst="rect">
            <a:avLst/>
          </a:prstGeom>
        </p:spPr>
      </p:pic>
    </p:spTree>
    <p:extLst>
      <p:ext uri="{BB962C8B-B14F-4D97-AF65-F5344CB8AC3E}">
        <p14:creationId xmlns:p14="http://schemas.microsoft.com/office/powerpoint/2010/main" val="4062575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6" name="Content Placeholder 5"/>
          <p:cNvPicPr>
            <a:picLocks noGrp="1" noChangeAspect="1"/>
          </p:cNvPicPr>
          <p:nvPr>
            <p:ph idx="1"/>
          </p:nvPr>
        </p:nvPicPr>
        <p:blipFill>
          <a:blip r:embed="rId3"/>
          <a:stretch>
            <a:fillRect/>
          </a:stretch>
        </p:blipFill>
        <p:spPr>
          <a:xfrm>
            <a:off x="2263397" y="1120775"/>
            <a:ext cx="7636630" cy="4949825"/>
          </a:xfrm>
          <a:prstGeom prst="rect">
            <a:avLst/>
          </a:prstGeom>
        </p:spPr>
      </p:pic>
    </p:spTree>
    <p:extLst>
      <p:ext uri="{BB962C8B-B14F-4D97-AF65-F5344CB8AC3E}">
        <p14:creationId xmlns:p14="http://schemas.microsoft.com/office/powerpoint/2010/main" val="12679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User Levels</a:t>
            </a:r>
          </a:p>
        </p:txBody>
      </p:sp>
      <p:sp>
        <p:nvSpPr>
          <p:cNvPr id="3" name="Content Placeholder 2"/>
          <p:cNvSpPr>
            <a:spLocks noGrp="1"/>
          </p:cNvSpPr>
          <p:nvPr>
            <p:ph idx="1"/>
          </p:nvPr>
        </p:nvSpPr>
        <p:spPr/>
        <p:txBody>
          <a:bodyPr/>
          <a:lstStyle/>
          <a:p>
            <a:r>
              <a:rPr lang="en-US" dirty="0"/>
              <a:t>LabVIEW Object Designer</a:t>
            </a:r>
          </a:p>
          <a:p>
            <a:pPr lvl="1"/>
            <a:r>
              <a:rPr lang="en-US" dirty="0"/>
              <a:t>Designs the top level application</a:t>
            </a:r>
          </a:p>
          <a:p>
            <a:pPr lvl="1"/>
            <a:r>
              <a:rPr lang="en-US" dirty="0"/>
              <a:t>Defines the abstract classes </a:t>
            </a:r>
          </a:p>
          <a:p>
            <a:pPr lvl="1"/>
            <a:r>
              <a:rPr lang="en-US" dirty="0"/>
              <a:t>Decides inheritance paths</a:t>
            </a:r>
          </a:p>
          <a:p>
            <a:pPr lvl="1"/>
            <a:endParaRPr lang="en-US" dirty="0"/>
          </a:p>
          <a:p>
            <a:r>
              <a:rPr lang="en-US" dirty="0"/>
              <a:t>LabVIEW Object User</a:t>
            </a:r>
          </a:p>
          <a:p>
            <a:pPr lvl="1"/>
            <a:r>
              <a:rPr lang="en-US" dirty="0"/>
              <a:t>Uses object oriented based architectures like Actor Framework or Configurator Editor Framework (CEF)</a:t>
            </a:r>
          </a:p>
          <a:p>
            <a:pPr lvl="1"/>
            <a:r>
              <a:rPr lang="en-US" dirty="0"/>
              <a:t>Creates child classes of abstract objects</a:t>
            </a:r>
          </a:p>
          <a:p>
            <a:pPr lvl="1"/>
            <a:endParaRPr lang="en-US" dirty="0"/>
          </a:p>
        </p:txBody>
      </p:sp>
    </p:spTree>
    <p:extLst>
      <p:ext uri="{BB962C8B-B14F-4D97-AF65-F5344CB8AC3E}">
        <p14:creationId xmlns:p14="http://schemas.microsoft.com/office/powerpoint/2010/main" val="343637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sz="half" idx="1"/>
          </p:nvPr>
        </p:nvSpPr>
        <p:spPr>
          <a:xfrm>
            <a:off x="637777" y="1124712"/>
            <a:ext cx="7083824"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Limit public access to certain files</a:t>
            </a:r>
          </a:p>
          <a:p>
            <a:r>
              <a:rPr lang="en-US" sz="2400" dirty="0"/>
              <a:t>Avoid potential VI name duplications</a:t>
            </a:r>
          </a:p>
          <a:p>
            <a:r>
              <a:rPr lang="en-US" sz="2400" dirty="0"/>
              <a:t>2 way link </a:t>
            </a:r>
          </a:p>
          <a:p>
            <a:pPr lvl="0"/>
            <a:endParaRPr lang="en-US" sz="2800" dirty="0"/>
          </a:p>
          <a:p>
            <a:endParaRPr lang="en-US" dirty="0"/>
          </a:p>
        </p:txBody>
      </p:sp>
      <p:pic>
        <p:nvPicPr>
          <p:cNvPr id="5" name="Picture 4"/>
          <p:cNvPicPr>
            <a:picLocks noChangeAspect="1"/>
          </p:cNvPicPr>
          <p:nvPr/>
        </p:nvPicPr>
        <p:blipFill>
          <a:blip r:embed="rId3"/>
          <a:stretch>
            <a:fillRect/>
          </a:stretch>
        </p:blipFill>
        <p:spPr>
          <a:xfrm>
            <a:off x="8615892" y="1124712"/>
            <a:ext cx="2981325" cy="2543175"/>
          </a:xfrm>
          <a:prstGeom prst="rect">
            <a:avLst/>
          </a:prstGeom>
        </p:spPr>
      </p:pic>
    </p:spTree>
    <p:extLst>
      <p:ext uri="{BB962C8B-B14F-4D97-AF65-F5344CB8AC3E}">
        <p14:creationId xmlns:p14="http://schemas.microsoft.com/office/powerpoint/2010/main" val="270701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Scope</a:t>
            </a:r>
            <a:br>
              <a:rPr lang="en-US" dirty="0"/>
            </a:br>
            <a:endParaRPr lang="en-US" dirty="0"/>
          </a:p>
        </p:txBody>
      </p:sp>
      <p:pic>
        <p:nvPicPr>
          <p:cNvPr id="9" name="Picture 8"/>
          <p:cNvPicPr>
            <a:picLocks noChangeAspect="1"/>
          </p:cNvPicPr>
          <p:nvPr/>
        </p:nvPicPr>
        <p:blipFill>
          <a:blip r:embed="rId3"/>
          <a:stretch>
            <a:fillRect/>
          </a:stretch>
        </p:blipFill>
        <p:spPr>
          <a:xfrm>
            <a:off x="6580822" y="978334"/>
            <a:ext cx="2962275" cy="2552700"/>
          </a:xfrm>
          <a:prstGeom prst="rect">
            <a:avLst/>
          </a:prstGeom>
        </p:spPr>
      </p:pic>
      <p:pic>
        <p:nvPicPr>
          <p:cNvPr id="11" name="Content Placeholder 10"/>
          <p:cNvPicPr>
            <a:picLocks noGrp="1" noChangeAspect="1"/>
          </p:cNvPicPr>
          <p:nvPr>
            <p:ph sz="half" idx="1"/>
          </p:nvPr>
        </p:nvPicPr>
        <p:blipFill>
          <a:blip r:embed="rId4"/>
          <a:stretch>
            <a:fillRect/>
          </a:stretch>
        </p:blipFill>
        <p:spPr>
          <a:xfrm>
            <a:off x="920274" y="1014053"/>
            <a:ext cx="4714875" cy="2609850"/>
          </a:xfrm>
          <a:prstGeom prst="rect">
            <a:avLst/>
          </a:prstGeom>
        </p:spPr>
      </p:pic>
      <p:pic>
        <p:nvPicPr>
          <p:cNvPr id="12" name="Picture 11"/>
          <p:cNvPicPr>
            <a:picLocks noChangeAspect="1"/>
          </p:cNvPicPr>
          <p:nvPr/>
        </p:nvPicPr>
        <p:blipFill>
          <a:blip r:embed="rId5"/>
          <a:stretch>
            <a:fillRect/>
          </a:stretch>
        </p:blipFill>
        <p:spPr>
          <a:xfrm>
            <a:off x="920274" y="3830955"/>
            <a:ext cx="3752850" cy="2533650"/>
          </a:xfrm>
          <a:prstGeom prst="rect">
            <a:avLst/>
          </a:prstGeom>
        </p:spPr>
      </p:pic>
      <p:pic>
        <p:nvPicPr>
          <p:cNvPr id="13" name="Picture 12"/>
          <p:cNvPicPr>
            <a:picLocks noChangeAspect="1"/>
          </p:cNvPicPr>
          <p:nvPr/>
        </p:nvPicPr>
        <p:blipFill>
          <a:blip r:embed="rId6"/>
          <a:stretch>
            <a:fillRect/>
          </a:stretch>
        </p:blipFill>
        <p:spPr>
          <a:xfrm>
            <a:off x="6189812" y="3749992"/>
            <a:ext cx="3552825" cy="2695575"/>
          </a:xfrm>
          <a:prstGeom prst="rect">
            <a:avLst/>
          </a:prstGeom>
        </p:spPr>
      </p:pic>
    </p:spTree>
    <p:extLst>
      <p:ext uri="{BB962C8B-B14F-4D97-AF65-F5344CB8AC3E}">
        <p14:creationId xmlns:p14="http://schemas.microsoft.com/office/powerpoint/2010/main" val="1155469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 Class</a:t>
            </a:r>
          </a:p>
        </p:txBody>
      </p:sp>
      <p:sp>
        <p:nvSpPr>
          <p:cNvPr id="3" name="Content Placeholder 2"/>
          <p:cNvSpPr>
            <a:spLocks noGrp="1"/>
          </p:cNvSpPr>
          <p:nvPr>
            <p:ph sz="half" idx="1"/>
          </p:nvPr>
        </p:nvSpPr>
        <p:spPr>
          <a:xfrm>
            <a:off x="637776" y="1124712"/>
            <a:ext cx="7038667"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Avoid potential VI name duplications</a:t>
            </a:r>
          </a:p>
          <a:p>
            <a:r>
              <a:rPr lang="en-US" sz="2400" dirty="0"/>
              <a:t>Limit public access to certain files</a:t>
            </a:r>
          </a:p>
          <a:p>
            <a:r>
              <a:rPr lang="en-US" sz="2400" dirty="0"/>
              <a:t>2 way link </a:t>
            </a:r>
          </a:p>
          <a:p>
            <a:r>
              <a:rPr lang="en-US" sz="2400" dirty="0">
                <a:solidFill>
                  <a:schemeClr val="accent1">
                    <a:lumMod val="75000"/>
                  </a:schemeClr>
                </a:solidFill>
              </a:rPr>
              <a:t>Inheritance and dynamic dispatch</a:t>
            </a:r>
          </a:p>
          <a:p>
            <a:r>
              <a:rPr lang="en-US" sz="2400" dirty="0">
                <a:solidFill>
                  <a:schemeClr val="accent1">
                    <a:lumMod val="75000"/>
                  </a:schemeClr>
                </a:solidFill>
              </a:rPr>
              <a:t>Property nodes</a:t>
            </a:r>
          </a:p>
          <a:p>
            <a:endParaRPr lang="en-US" dirty="0"/>
          </a:p>
        </p:txBody>
      </p:sp>
      <p:pic>
        <p:nvPicPr>
          <p:cNvPr id="6" name="Picture 5"/>
          <p:cNvPicPr>
            <a:picLocks noChangeAspect="1"/>
          </p:cNvPicPr>
          <p:nvPr/>
        </p:nvPicPr>
        <p:blipFill>
          <a:blip r:embed="rId3"/>
          <a:stretch>
            <a:fillRect/>
          </a:stretch>
        </p:blipFill>
        <p:spPr>
          <a:xfrm>
            <a:off x="8596842" y="1106922"/>
            <a:ext cx="3000375" cy="2590800"/>
          </a:xfrm>
          <a:prstGeom prst="rect">
            <a:avLst/>
          </a:prstGeom>
        </p:spPr>
      </p:pic>
    </p:spTree>
    <p:extLst>
      <p:ext uri="{BB962C8B-B14F-4D97-AF65-F5344CB8AC3E}">
        <p14:creationId xmlns:p14="http://schemas.microsoft.com/office/powerpoint/2010/main" val="3968389606"/>
      </p:ext>
    </p:extLst>
  </p:cSld>
  <p:clrMapOvr>
    <a:masterClrMapping/>
  </p:clrMapOvr>
</p:sld>
</file>

<file path=ppt/theme/theme1.xml><?xml version="1.0" encoding="utf-8"?>
<a:theme xmlns:a="http://schemas.openxmlformats.org/drawingml/2006/main" name="21258_NIWeek_2015_PPT_Template">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NIWeek 2015 PPT Template</Template>
  <TotalTime>15410</TotalTime>
  <Words>3320</Words>
  <Application>Microsoft Office PowerPoint</Application>
  <PresentationFormat>Widescreen</PresentationFormat>
  <Paragraphs>342</Paragraphs>
  <Slides>53</Slides>
  <Notes>41</Notes>
  <HiddenSlides>27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맑은 고딕</vt:lpstr>
      <vt:lpstr>Arial</vt:lpstr>
      <vt:lpstr>Arial Narrow</vt:lpstr>
      <vt:lpstr>Calibri</vt:lpstr>
      <vt:lpstr>Courier New</vt:lpstr>
      <vt:lpstr>Helvetica Condensed</vt:lpstr>
      <vt:lpstr>Times New Roman</vt:lpstr>
      <vt:lpstr>Univers Com 45 Light</vt:lpstr>
      <vt:lpstr>Univers LT Std 45 Light</vt:lpstr>
      <vt:lpstr>Wingdings</vt:lpstr>
      <vt:lpstr>21258_NIWeek_2015_PPT_Template</vt:lpstr>
      <vt:lpstr>Distributed Control and Automation Framework (DCAF)</vt:lpstr>
      <vt:lpstr>Agenda</vt:lpstr>
      <vt:lpstr>Demystifying LabVIEW Objects</vt:lpstr>
      <vt:lpstr>Abstract</vt:lpstr>
      <vt:lpstr>Agenda</vt:lpstr>
      <vt:lpstr>Object User Levels</vt:lpstr>
      <vt:lpstr>Libraries</vt:lpstr>
      <vt:lpstr>Access Scope </vt:lpstr>
      <vt:lpstr>LV Class</vt:lpstr>
      <vt:lpstr>Cluster</vt:lpstr>
      <vt:lpstr>Class Private Data</vt:lpstr>
      <vt:lpstr>Methods: Color and Area</vt:lpstr>
      <vt:lpstr>Methods: Color and Area</vt:lpstr>
      <vt:lpstr>Cluster and Node...</vt:lpstr>
      <vt:lpstr>… become Class and Method</vt:lpstr>
      <vt:lpstr>Cluster vs Class</vt:lpstr>
      <vt:lpstr>Why to Use Classes?</vt:lpstr>
      <vt:lpstr>Possible Cluster implementation</vt:lpstr>
      <vt:lpstr>Inheritance</vt:lpstr>
      <vt:lpstr>Adding the Square with Objects</vt:lpstr>
      <vt:lpstr>Disadvantages</vt:lpstr>
      <vt:lpstr>Working with LabVIEW OPP Architectures</vt:lpstr>
      <vt:lpstr>Demo Summary</vt:lpstr>
      <vt:lpstr>Using Classes</vt:lpstr>
      <vt:lpstr>Errors in Classes</vt:lpstr>
      <vt:lpstr>Selecting the Specific Implementation</vt:lpstr>
      <vt:lpstr>More Specific and Less Specific</vt:lpstr>
      <vt:lpstr>Property Nodes </vt:lpstr>
      <vt:lpstr>Conclusions</vt:lpstr>
      <vt:lpstr>Next Steps</vt:lpstr>
      <vt:lpstr>Demo: Adding Triangle</vt:lpstr>
      <vt:lpstr>Top Level Application</vt:lpstr>
      <vt:lpstr>Creating a new Class</vt:lpstr>
      <vt:lpstr>Edit Icon and Wire </vt:lpstr>
      <vt:lpstr>Change Inheritance</vt:lpstr>
      <vt:lpstr>Edit the private Data</vt:lpstr>
      <vt:lpstr>Create Access Methods</vt:lpstr>
      <vt:lpstr>Create Methods for Override</vt:lpstr>
      <vt:lpstr>Area VI</vt:lpstr>
      <vt:lpstr>Perimeter</vt:lpstr>
      <vt:lpstr>Add new class to the initialization</vt:lpstr>
      <vt:lpstr>Run top Level VI</vt:lpstr>
      <vt:lpstr>Demo Adding Channel</vt:lpstr>
      <vt:lpstr>Creating new project from template</vt:lpstr>
      <vt:lpstr>PowerPoint Presentation</vt:lpstr>
      <vt:lpstr>Running the configurator</vt:lpstr>
      <vt:lpstr>Creating a new Class</vt:lpstr>
      <vt:lpstr>Change Inheritance</vt:lpstr>
      <vt:lpstr>Create Methods for Override</vt:lpstr>
      <vt:lpstr>Changing the GetText.VI</vt:lpstr>
      <vt:lpstr>Changing the Initialize VI</vt:lpstr>
      <vt:lpstr>Change the group Edit Options VI</vt:lpstr>
      <vt:lpstr>Running the configurator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Demystifying LabVIEW Object Oriented.</dc:title>
  <dc:creator>Benjamin Celis</dc:creator>
  <cp:lastModifiedBy>Simon Perez Santa Maria</cp:lastModifiedBy>
  <cp:revision>101</cp:revision>
  <dcterms:created xsi:type="dcterms:W3CDTF">2015-10-05T16:45:26Z</dcterms:created>
  <dcterms:modified xsi:type="dcterms:W3CDTF">2018-06-14T17:48:26Z</dcterms:modified>
</cp:coreProperties>
</file>