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1" r:id="rId2"/>
  </p:sldMasterIdLst>
  <p:notesMasterIdLst>
    <p:notesMasterId r:id="rId79"/>
  </p:notesMasterIdLst>
  <p:sldIdLst>
    <p:sldId id="256" r:id="rId3"/>
    <p:sldId id="257" r:id="rId4"/>
    <p:sldId id="259" r:id="rId5"/>
    <p:sldId id="261" r:id="rId6"/>
    <p:sldId id="262" r:id="rId7"/>
    <p:sldId id="263" r:id="rId8"/>
    <p:sldId id="264" r:id="rId9"/>
    <p:sldId id="260"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266" r:id="rId61"/>
    <p:sldId id="316" r:id="rId62"/>
    <p:sldId id="332" r:id="rId63"/>
    <p:sldId id="331" r:id="rId64"/>
    <p:sldId id="319" r:id="rId65"/>
    <p:sldId id="326" r:id="rId66"/>
    <p:sldId id="328" r:id="rId67"/>
    <p:sldId id="329" r:id="rId68"/>
    <p:sldId id="330" r:id="rId69"/>
    <p:sldId id="333" r:id="rId70"/>
    <p:sldId id="318" r:id="rId71"/>
    <p:sldId id="322" r:id="rId72"/>
    <p:sldId id="334" r:id="rId73"/>
    <p:sldId id="321" r:id="rId74"/>
    <p:sldId id="323" r:id="rId75"/>
    <p:sldId id="324" r:id="rId76"/>
    <p:sldId id="325" r:id="rId77"/>
    <p:sldId id="335" r:id="rId78"/>
  </p:sldIdLst>
  <p:sldSz cx="12192000" cy="6858000"/>
  <p:notesSz cx="6858000" cy="9144000"/>
  <p:defaultText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6" autoAdjust="0"/>
    <p:restoredTop sz="94660"/>
  </p:normalViewPr>
  <p:slideViewPr>
    <p:cSldViewPr snapToGrid="0">
      <p:cViewPr varScale="1">
        <p:scale>
          <a:sx n="66" d="100"/>
          <a:sy n="66" d="100"/>
        </p:scale>
        <p:origin x="45"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C7F72E-DD0B-42EC-97CB-227BF35BD080}"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BB118830-5EB5-4B8A-8E42-C85385B94B27}">
      <dgm:prSet phldrT="[Text]"/>
      <dgm:spPr/>
      <dgm:t>
        <a:bodyPr/>
        <a:lstStyle/>
        <a:p>
          <a:r>
            <a:rPr lang="en-US" dirty="0"/>
            <a:t>LV Class</a:t>
          </a:r>
        </a:p>
      </dgm:t>
    </dgm:pt>
    <dgm:pt modelId="{4A4D3117-B357-4755-A23E-EE0BF3345F51}" type="parTrans" cxnId="{5AC564D2-5A44-4601-AD0D-F3A09007BEA2}">
      <dgm:prSet/>
      <dgm:spPr/>
      <dgm:t>
        <a:bodyPr/>
        <a:lstStyle/>
        <a:p>
          <a:endParaRPr lang="en-US"/>
        </a:p>
      </dgm:t>
    </dgm:pt>
    <dgm:pt modelId="{5608BF96-EDAE-412A-ADDE-0B1F19BEC700}" type="sibTrans" cxnId="{5AC564D2-5A44-4601-AD0D-F3A09007BEA2}">
      <dgm:prSet/>
      <dgm:spPr/>
      <dgm:t>
        <a:bodyPr/>
        <a:lstStyle/>
        <a:p>
          <a:endParaRPr lang="en-US"/>
        </a:p>
      </dgm:t>
    </dgm:pt>
    <dgm:pt modelId="{088A8390-36A5-4713-ABD9-795EDBBAA604}">
      <dgm:prSet phldrT="[Text]"/>
      <dgm:spPr/>
      <dgm:t>
        <a:bodyPr/>
        <a:lstStyle/>
        <a:p>
          <a:r>
            <a:rPr lang="en-US" dirty="0"/>
            <a:t>Private Data</a:t>
          </a:r>
        </a:p>
      </dgm:t>
    </dgm:pt>
    <dgm:pt modelId="{D11CF304-D45D-42CB-AA1C-C6E10CBF1AFB}" type="parTrans" cxnId="{62C6FFE1-CE44-43DE-B24B-BA51A57808D9}">
      <dgm:prSet/>
      <dgm:spPr/>
      <dgm:t>
        <a:bodyPr/>
        <a:lstStyle/>
        <a:p>
          <a:endParaRPr lang="en-US"/>
        </a:p>
      </dgm:t>
    </dgm:pt>
    <dgm:pt modelId="{223E9719-63DC-4E3B-9C9D-0BE651354377}" type="sibTrans" cxnId="{62C6FFE1-CE44-43DE-B24B-BA51A57808D9}">
      <dgm:prSet/>
      <dgm:spPr/>
      <dgm:t>
        <a:bodyPr/>
        <a:lstStyle/>
        <a:p>
          <a:endParaRPr lang="en-US"/>
        </a:p>
      </dgm:t>
    </dgm:pt>
    <dgm:pt modelId="{C4B5FDCB-4892-4DA8-AB82-321B99B3D3C4}">
      <dgm:prSet phldrT="[Text]"/>
      <dgm:spPr/>
      <dgm:t>
        <a:bodyPr/>
        <a:lstStyle/>
        <a:p>
          <a:r>
            <a:rPr lang="en-US" dirty="0"/>
            <a:t>Methods</a:t>
          </a:r>
        </a:p>
      </dgm:t>
    </dgm:pt>
    <dgm:pt modelId="{5D8B4472-F331-405E-AC10-1C1F4A4B58A2}" type="parTrans" cxnId="{99DE6E9C-A0BC-4E19-919C-17377A41B93B}">
      <dgm:prSet/>
      <dgm:spPr/>
      <dgm:t>
        <a:bodyPr/>
        <a:lstStyle/>
        <a:p>
          <a:endParaRPr lang="en-US"/>
        </a:p>
      </dgm:t>
    </dgm:pt>
    <dgm:pt modelId="{6A73A11E-F7AC-4627-984A-825D34A81D4C}" type="sibTrans" cxnId="{99DE6E9C-A0BC-4E19-919C-17377A41B93B}">
      <dgm:prSet/>
      <dgm:spPr/>
      <dgm:t>
        <a:bodyPr/>
        <a:lstStyle/>
        <a:p>
          <a:endParaRPr lang="en-US"/>
        </a:p>
      </dgm:t>
    </dgm:pt>
    <dgm:pt modelId="{B5A3D5EB-BDB4-40B2-977C-30EB55F61581}" type="pres">
      <dgm:prSet presAssocID="{BCC7F72E-DD0B-42EC-97CB-227BF35BD080}" presName="theList" presStyleCnt="0">
        <dgm:presLayoutVars>
          <dgm:dir/>
          <dgm:animLvl val="lvl"/>
          <dgm:resizeHandles val="exact"/>
        </dgm:presLayoutVars>
      </dgm:prSet>
      <dgm:spPr/>
    </dgm:pt>
    <dgm:pt modelId="{ED721234-E9FB-4A27-9EEC-88C07B3F489A}" type="pres">
      <dgm:prSet presAssocID="{BB118830-5EB5-4B8A-8E42-C85385B94B27}" presName="compNode" presStyleCnt="0"/>
      <dgm:spPr/>
    </dgm:pt>
    <dgm:pt modelId="{7FCE5356-F670-4180-AA39-E8BE7EA353D5}" type="pres">
      <dgm:prSet presAssocID="{BB118830-5EB5-4B8A-8E42-C85385B94B27}" presName="aNode" presStyleLbl="bgShp" presStyleIdx="0" presStyleCnt="1" custLinFactNeighborX="82867" custLinFactNeighborY="895"/>
      <dgm:spPr/>
    </dgm:pt>
    <dgm:pt modelId="{31797B9D-3EE4-4C54-86C2-3B1F8AAE784A}" type="pres">
      <dgm:prSet presAssocID="{BB118830-5EB5-4B8A-8E42-C85385B94B27}" presName="textNode" presStyleLbl="bgShp" presStyleIdx="0" presStyleCnt="1"/>
      <dgm:spPr/>
    </dgm:pt>
    <dgm:pt modelId="{CC972EA6-7507-4C76-A800-F53BB1C8B904}" type="pres">
      <dgm:prSet presAssocID="{BB118830-5EB5-4B8A-8E42-C85385B94B27}" presName="compChildNode" presStyleCnt="0"/>
      <dgm:spPr/>
    </dgm:pt>
    <dgm:pt modelId="{6F7B4044-08FF-4DAE-B8E4-2A45735DEBA6}" type="pres">
      <dgm:prSet presAssocID="{BB118830-5EB5-4B8A-8E42-C85385B94B27}" presName="theInnerList" presStyleCnt="0"/>
      <dgm:spPr/>
    </dgm:pt>
    <dgm:pt modelId="{7B7EF1F5-3BE9-4790-BBE5-A8117E318087}" type="pres">
      <dgm:prSet presAssocID="{088A8390-36A5-4713-ABD9-795EDBBAA604}" presName="childNode" presStyleLbl="node1" presStyleIdx="0" presStyleCnt="2">
        <dgm:presLayoutVars>
          <dgm:bulletEnabled val="1"/>
        </dgm:presLayoutVars>
      </dgm:prSet>
      <dgm:spPr/>
    </dgm:pt>
    <dgm:pt modelId="{036E9C26-7CDF-4EA7-8CD6-D79F95277136}" type="pres">
      <dgm:prSet presAssocID="{088A8390-36A5-4713-ABD9-795EDBBAA604}" presName="aSpace2" presStyleCnt="0"/>
      <dgm:spPr/>
    </dgm:pt>
    <dgm:pt modelId="{7F2BD6B0-0CF5-4BD1-8D5C-2246FD06DD38}" type="pres">
      <dgm:prSet presAssocID="{C4B5FDCB-4892-4DA8-AB82-321B99B3D3C4}" presName="childNode" presStyleLbl="node1" presStyleIdx="1" presStyleCnt="2">
        <dgm:presLayoutVars>
          <dgm:bulletEnabled val="1"/>
        </dgm:presLayoutVars>
      </dgm:prSet>
      <dgm:spPr/>
    </dgm:pt>
  </dgm:ptLst>
  <dgm:cxnLst>
    <dgm:cxn modelId="{3438BE71-2848-4891-B6E0-4566B3A7D6BC}" type="presOf" srcId="{C4B5FDCB-4892-4DA8-AB82-321B99B3D3C4}" destId="{7F2BD6B0-0CF5-4BD1-8D5C-2246FD06DD38}" srcOrd="0" destOrd="0" presId="urn:microsoft.com/office/officeart/2005/8/layout/lProcess2"/>
    <dgm:cxn modelId="{99DE6E9C-A0BC-4E19-919C-17377A41B93B}" srcId="{BB118830-5EB5-4B8A-8E42-C85385B94B27}" destId="{C4B5FDCB-4892-4DA8-AB82-321B99B3D3C4}" srcOrd="1" destOrd="0" parTransId="{5D8B4472-F331-405E-AC10-1C1F4A4B58A2}" sibTransId="{6A73A11E-F7AC-4627-984A-825D34A81D4C}"/>
    <dgm:cxn modelId="{5AC564D2-5A44-4601-AD0D-F3A09007BEA2}" srcId="{BCC7F72E-DD0B-42EC-97CB-227BF35BD080}" destId="{BB118830-5EB5-4B8A-8E42-C85385B94B27}" srcOrd="0" destOrd="0" parTransId="{4A4D3117-B357-4755-A23E-EE0BF3345F51}" sibTransId="{5608BF96-EDAE-412A-ADDE-0B1F19BEC700}"/>
    <dgm:cxn modelId="{62C6FFE1-CE44-43DE-B24B-BA51A57808D9}" srcId="{BB118830-5EB5-4B8A-8E42-C85385B94B27}" destId="{088A8390-36A5-4713-ABD9-795EDBBAA604}" srcOrd="0" destOrd="0" parTransId="{D11CF304-D45D-42CB-AA1C-C6E10CBF1AFB}" sibTransId="{223E9719-63DC-4E3B-9C9D-0BE651354377}"/>
    <dgm:cxn modelId="{5A87B9EF-D1E8-43D4-84A1-DE1B49B5AF9F}" type="presOf" srcId="{BB118830-5EB5-4B8A-8E42-C85385B94B27}" destId="{7FCE5356-F670-4180-AA39-E8BE7EA353D5}" srcOrd="0" destOrd="0" presId="urn:microsoft.com/office/officeart/2005/8/layout/lProcess2"/>
    <dgm:cxn modelId="{B88341F7-BE8F-4148-85B2-149224026F6C}" type="presOf" srcId="{BB118830-5EB5-4B8A-8E42-C85385B94B27}" destId="{31797B9D-3EE4-4C54-86C2-3B1F8AAE784A}" srcOrd="1" destOrd="0" presId="urn:microsoft.com/office/officeart/2005/8/layout/lProcess2"/>
    <dgm:cxn modelId="{30D576FA-24F6-4D6B-A956-5575F92F7F71}" type="presOf" srcId="{088A8390-36A5-4713-ABD9-795EDBBAA604}" destId="{7B7EF1F5-3BE9-4790-BBE5-A8117E318087}" srcOrd="0" destOrd="0" presId="urn:microsoft.com/office/officeart/2005/8/layout/lProcess2"/>
    <dgm:cxn modelId="{C23268FD-0121-4942-8D06-03F3CC2D7CDC}" type="presOf" srcId="{BCC7F72E-DD0B-42EC-97CB-227BF35BD080}" destId="{B5A3D5EB-BDB4-40B2-977C-30EB55F61581}" srcOrd="0" destOrd="0" presId="urn:microsoft.com/office/officeart/2005/8/layout/lProcess2"/>
    <dgm:cxn modelId="{D3154C3B-80FE-42BC-8CCE-AA28F4AF6021}" type="presParOf" srcId="{B5A3D5EB-BDB4-40B2-977C-30EB55F61581}" destId="{ED721234-E9FB-4A27-9EEC-88C07B3F489A}" srcOrd="0" destOrd="0" presId="urn:microsoft.com/office/officeart/2005/8/layout/lProcess2"/>
    <dgm:cxn modelId="{F7E4728B-3FDF-48F6-B07E-F8385D6094F7}" type="presParOf" srcId="{ED721234-E9FB-4A27-9EEC-88C07B3F489A}" destId="{7FCE5356-F670-4180-AA39-E8BE7EA353D5}" srcOrd="0" destOrd="0" presId="urn:microsoft.com/office/officeart/2005/8/layout/lProcess2"/>
    <dgm:cxn modelId="{8B9F1CFD-CB3E-4BCD-810E-59C3569A721E}" type="presParOf" srcId="{ED721234-E9FB-4A27-9EEC-88C07B3F489A}" destId="{31797B9D-3EE4-4C54-86C2-3B1F8AAE784A}" srcOrd="1" destOrd="0" presId="urn:microsoft.com/office/officeart/2005/8/layout/lProcess2"/>
    <dgm:cxn modelId="{76459296-3545-46E0-8BA2-1E9ED5C5BA77}" type="presParOf" srcId="{ED721234-E9FB-4A27-9EEC-88C07B3F489A}" destId="{CC972EA6-7507-4C76-A800-F53BB1C8B904}" srcOrd="2" destOrd="0" presId="urn:microsoft.com/office/officeart/2005/8/layout/lProcess2"/>
    <dgm:cxn modelId="{484B32C5-C1F6-4E14-A0EC-00103ABB88E7}" type="presParOf" srcId="{CC972EA6-7507-4C76-A800-F53BB1C8B904}" destId="{6F7B4044-08FF-4DAE-B8E4-2A45735DEBA6}" srcOrd="0" destOrd="0" presId="urn:microsoft.com/office/officeart/2005/8/layout/lProcess2"/>
    <dgm:cxn modelId="{66870DD8-0A2F-4717-8110-13AE3D8B7D5C}" type="presParOf" srcId="{6F7B4044-08FF-4DAE-B8E4-2A45735DEBA6}" destId="{7B7EF1F5-3BE9-4790-BBE5-A8117E318087}" srcOrd="0" destOrd="0" presId="urn:microsoft.com/office/officeart/2005/8/layout/lProcess2"/>
    <dgm:cxn modelId="{105710BE-A512-4E8A-999B-7384A63F9C5D}" type="presParOf" srcId="{6F7B4044-08FF-4DAE-B8E4-2A45735DEBA6}" destId="{036E9C26-7CDF-4EA7-8CD6-D79F95277136}" srcOrd="1" destOrd="0" presId="urn:microsoft.com/office/officeart/2005/8/layout/lProcess2"/>
    <dgm:cxn modelId="{CA138958-5DC4-4A99-B71B-AF9E090DA4B8}" type="presParOf" srcId="{6F7B4044-08FF-4DAE-B8E4-2A45735DEBA6}" destId="{7F2BD6B0-0CF5-4BD1-8D5C-2246FD06DD38}"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C7F72E-DD0B-42EC-97CB-227BF35BD080}"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BB118830-5EB5-4B8A-8E42-C85385B94B27}">
      <dgm:prSet phldrT="[Text]"/>
      <dgm:spPr/>
      <dgm:t>
        <a:bodyPr/>
        <a:lstStyle/>
        <a:p>
          <a:r>
            <a:rPr lang="en-US" dirty="0"/>
            <a:t>Library</a:t>
          </a:r>
        </a:p>
      </dgm:t>
    </dgm:pt>
    <dgm:pt modelId="{4A4D3117-B357-4755-A23E-EE0BF3345F51}" type="parTrans" cxnId="{5AC564D2-5A44-4601-AD0D-F3A09007BEA2}">
      <dgm:prSet/>
      <dgm:spPr/>
      <dgm:t>
        <a:bodyPr/>
        <a:lstStyle/>
        <a:p>
          <a:endParaRPr lang="en-US"/>
        </a:p>
      </dgm:t>
    </dgm:pt>
    <dgm:pt modelId="{5608BF96-EDAE-412A-ADDE-0B1F19BEC700}" type="sibTrans" cxnId="{5AC564D2-5A44-4601-AD0D-F3A09007BEA2}">
      <dgm:prSet/>
      <dgm:spPr/>
      <dgm:t>
        <a:bodyPr/>
        <a:lstStyle/>
        <a:p>
          <a:endParaRPr lang="en-US"/>
        </a:p>
      </dgm:t>
    </dgm:pt>
    <dgm:pt modelId="{088A8390-36A5-4713-ABD9-795EDBBAA604}">
      <dgm:prSet phldrT="[Text]"/>
      <dgm:spPr/>
      <dgm:t>
        <a:bodyPr/>
        <a:lstStyle/>
        <a:p>
          <a:r>
            <a:rPr lang="en-US" dirty="0"/>
            <a:t>Cluster</a:t>
          </a:r>
        </a:p>
      </dgm:t>
    </dgm:pt>
    <dgm:pt modelId="{D11CF304-D45D-42CB-AA1C-C6E10CBF1AFB}" type="parTrans" cxnId="{62C6FFE1-CE44-43DE-B24B-BA51A57808D9}">
      <dgm:prSet/>
      <dgm:spPr/>
      <dgm:t>
        <a:bodyPr/>
        <a:lstStyle/>
        <a:p>
          <a:endParaRPr lang="en-US"/>
        </a:p>
      </dgm:t>
    </dgm:pt>
    <dgm:pt modelId="{223E9719-63DC-4E3B-9C9D-0BE651354377}" type="sibTrans" cxnId="{62C6FFE1-CE44-43DE-B24B-BA51A57808D9}">
      <dgm:prSet/>
      <dgm:spPr/>
      <dgm:t>
        <a:bodyPr/>
        <a:lstStyle/>
        <a:p>
          <a:endParaRPr lang="en-US"/>
        </a:p>
      </dgm:t>
    </dgm:pt>
    <dgm:pt modelId="{C4B5FDCB-4892-4DA8-AB82-321B99B3D3C4}">
      <dgm:prSet phldrT="[Text]"/>
      <dgm:spPr/>
      <dgm:t>
        <a:bodyPr/>
        <a:lstStyle/>
        <a:p>
          <a:r>
            <a:rPr lang="en-US" dirty="0"/>
            <a:t>VIs</a:t>
          </a:r>
        </a:p>
      </dgm:t>
    </dgm:pt>
    <dgm:pt modelId="{5D8B4472-F331-405E-AC10-1C1F4A4B58A2}" type="parTrans" cxnId="{99DE6E9C-A0BC-4E19-919C-17377A41B93B}">
      <dgm:prSet/>
      <dgm:spPr/>
      <dgm:t>
        <a:bodyPr/>
        <a:lstStyle/>
        <a:p>
          <a:endParaRPr lang="en-US"/>
        </a:p>
      </dgm:t>
    </dgm:pt>
    <dgm:pt modelId="{6A73A11E-F7AC-4627-984A-825D34A81D4C}" type="sibTrans" cxnId="{99DE6E9C-A0BC-4E19-919C-17377A41B93B}">
      <dgm:prSet/>
      <dgm:spPr/>
      <dgm:t>
        <a:bodyPr/>
        <a:lstStyle/>
        <a:p>
          <a:endParaRPr lang="en-US"/>
        </a:p>
      </dgm:t>
    </dgm:pt>
    <dgm:pt modelId="{B5A3D5EB-BDB4-40B2-977C-30EB55F61581}" type="pres">
      <dgm:prSet presAssocID="{BCC7F72E-DD0B-42EC-97CB-227BF35BD080}" presName="theList" presStyleCnt="0">
        <dgm:presLayoutVars>
          <dgm:dir/>
          <dgm:animLvl val="lvl"/>
          <dgm:resizeHandles val="exact"/>
        </dgm:presLayoutVars>
      </dgm:prSet>
      <dgm:spPr/>
    </dgm:pt>
    <dgm:pt modelId="{ED721234-E9FB-4A27-9EEC-88C07B3F489A}" type="pres">
      <dgm:prSet presAssocID="{BB118830-5EB5-4B8A-8E42-C85385B94B27}" presName="compNode" presStyleCnt="0"/>
      <dgm:spPr/>
    </dgm:pt>
    <dgm:pt modelId="{7FCE5356-F670-4180-AA39-E8BE7EA353D5}" type="pres">
      <dgm:prSet presAssocID="{BB118830-5EB5-4B8A-8E42-C85385B94B27}" presName="aNode" presStyleLbl="bgShp" presStyleIdx="0" presStyleCnt="1" custLinFactNeighborX="-22113"/>
      <dgm:spPr/>
    </dgm:pt>
    <dgm:pt modelId="{31797B9D-3EE4-4C54-86C2-3B1F8AAE784A}" type="pres">
      <dgm:prSet presAssocID="{BB118830-5EB5-4B8A-8E42-C85385B94B27}" presName="textNode" presStyleLbl="bgShp" presStyleIdx="0" presStyleCnt="1"/>
      <dgm:spPr/>
    </dgm:pt>
    <dgm:pt modelId="{CC972EA6-7507-4C76-A800-F53BB1C8B904}" type="pres">
      <dgm:prSet presAssocID="{BB118830-5EB5-4B8A-8E42-C85385B94B27}" presName="compChildNode" presStyleCnt="0"/>
      <dgm:spPr/>
    </dgm:pt>
    <dgm:pt modelId="{6F7B4044-08FF-4DAE-B8E4-2A45735DEBA6}" type="pres">
      <dgm:prSet presAssocID="{BB118830-5EB5-4B8A-8E42-C85385B94B27}" presName="theInnerList" presStyleCnt="0"/>
      <dgm:spPr/>
    </dgm:pt>
    <dgm:pt modelId="{7B7EF1F5-3BE9-4790-BBE5-A8117E318087}" type="pres">
      <dgm:prSet presAssocID="{088A8390-36A5-4713-ABD9-795EDBBAA604}" presName="childNode" presStyleLbl="node1" presStyleIdx="0" presStyleCnt="2">
        <dgm:presLayoutVars>
          <dgm:bulletEnabled val="1"/>
        </dgm:presLayoutVars>
      </dgm:prSet>
      <dgm:spPr/>
    </dgm:pt>
    <dgm:pt modelId="{036E9C26-7CDF-4EA7-8CD6-D79F95277136}" type="pres">
      <dgm:prSet presAssocID="{088A8390-36A5-4713-ABD9-795EDBBAA604}" presName="aSpace2" presStyleCnt="0"/>
      <dgm:spPr/>
    </dgm:pt>
    <dgm:pt modelId="{7F2BD6B0-0CF5-4BD1-8D5C-2246FD06DD38}" type="pres">
      <dgm:prSet presAssocID="{C4B5FDCB-4892-4DA8-AB82-321B99B3D3C4}" presName="childNode" presStyleLbl="node1" presStyleIdx="1" presStyleCnt="2">
        <dgm:presLayoutVars>
          <dgm:bulletEnabled val="1"/>
        </dgm:presLayoutVars>
      </dgm:prSet>
      <dgm:spPr/>
    </dgm:pt>
  </dgm:ptLst>
  <dgm:cxnLst>
    <dgm:cxn modelId="{10A4FD36-6C74-41BB-8BC2-BDD5A6B22A66}" type="presOf" srcId="{BB118830-5EB5-4B8A-8E42-C85385B94B27}" destId="{7FCE5356-F670-4180-AA39-E8BE7EA353D5}" srcOrd="0" destOrd="0" presId="urn:microsoft.com/office/officeart/2005/8/layout/lProcess2"/>
    <dgm:cxn modelId="{59970754-D056-43C3-825B-A49B8D638957}" type="presOf" srcId="{BB118830-5EB5-4B8A-8E42-C85385B94B27}" destId="{31797B9D-3EE4-4C54-86C2-3B1F8AAE784A}" srcOrd="1" destOrd="0" presId="urn:microsoft.com/office/officeart/2005/8/layout/lProcess2"/>
    <dgm:cxn modelId="{99DE6E9C-A0BC-4E19-919C-17377A41B93B}" srcId="{BB118830-5EB5-4B8A-8E42-C85385B94B27}" destId="{C4B5FDCB-4892-4DA8-AB82-321B99B3D3C4}" srcOrd="1" destOrd="0" parTransId="{5D8B4472-F331-405E-AC10-1C1F4A4B58A2}" sibTransId="{6A73A11E-F7AC-4627-984A-825D34A81D4C}"/>
    <dgm:cxn modelId="{B8AC1CA3-306A-421D-BAE8-D10C1CD8C7BA}" type="presOf" srcId="{C4B5FDCB-4892-4DA8-AB82-321B99B3D3C4}" destId="{7F2BD6B0-0CF5-4BD1-8D5C-2246FD06DD38}" srcOrd="0" destOrd="0" presId="urn:microsoft.com/office/officeart/2005/8/layout/lProcess2"/>
    <dgm:cxn modelId="{5AC564D2-5A44-4601-AD0D-F3A09007BEA2}" srcId="{BCC7F72E-DD0B-42EC-97CB-227BF35BD080}" destId="{BB118830-5EB5-4B8A-8E42-C85385B94B27}" srcOrd="0" destOrd="0" parTransId="{4A4D3117-B357-4755-A23E-EE0BF3345F51}" sibTransId="{5608BF96-EDAE-412A-ADDE-0B1F19BEC700}"/>
    <dgm:cxn modelId="{6B81EADB-7A7B-42DC-AFF7-6ED1DDA2B8A8}" type="presOf" srcId="{088A8390-36A5-4713-ABD9-795EDBBAA604}" destId="{7B7EF1F5-3BE9-4790-BBE5-A8117E318087}" srcOrd="0" destOrd="0" presId="urn:microsoft.com/office/officeart/2005/8/layout/lProcess2"/>
    <dgm:cxn modelId="{62C6FFE1-CE44-43DE-B24B-BA51A57808D9}" srcId="{BB118830-5EB5-4B8A-8E42-C85385B94B27}" destId="{088A8390-36A5-4713-ABD9-795EDBBAA604}" srcOrd="0" destOrd="0" parTransId="{D11CF304-D45D-42CB-AA1C-C6E10CBF1AFB}" sibTransId="{223E9719-63DC-4E3B-9C9D-0BE651354377}"/>
    <dgm:cxn modelId="{8D6B85FE-3019-43AA-A4FC-4FC2BD954205}" type="presOf" srcId="{BCC7F72E-DD0B-42EC-97CB-227BF35BD080}" destId="{B5A3D5EB-BDB4-40B2-977C-30EB55F61581}" srcOrd="0" destOrd="0" presId="urn:microsoft.com/office/officeart/2005/8/layout/lProcess2"/>
    <dgm:cxn modelId="{D6893F17-58FB-471C-B637-BDD92717343B}" type="presParOf" srcId="{B5A3D5EB-BDB4-40B2-977C-30EB55F61581}" destId="{ED721234-E9FB-4A27-9EEC-88C07B3F489A}" srcOrd="0" destOrd="0" presId="urn:microsoft.com/office/officeart/2005/8/layout/lProcess2"/>
    <dgm:cxn modelId="{58D181CC-3963-4232-88DE-39AD279C025F}" type="presParOf" srcId="{ED721234-E9FB-4A27-9EEC-88C07B3F489A}" destId="{7FCE5356-F670-4180-AA39-E8BE7EA353D5}" srcOrd="0" destOrd="0" presId="urn:microsoft.com/office/officeart/2005/8/layout/lProcess2"/>
    <dgm:cxn modelId="{3F3C2CCE-6DC4-4507-965A-DC84D224A386}" type="presParOf" srcId="{ED721234-E9FB-4A27-9EEC-88C07B3F489A}" destId="{31797B9D-3EE4-4C54-86C2-3B1F8AAE784A}" srcOrd="1" destOrd="0" presId="urn:microsoft.com/office/officeart/2005/8/layout/lProcess2"/>
    <dgm:cxn modelId="{C5FBDD8D-C9BD-4A5D-9DC6-DA6E4BE6D8B9}" type="presParOf" srcId="{ED721234-E9FB-4A27-9EEC-88C07B3F489A}" destId="{CC972EA6-7507-4C76-A800-F53BB1C8B904}" srcOrd="2" destOrd="0" presId="urn:microsoft.com/office/officeart/2005/8/layout/lProcess2"/>
    <dgm:cxn modelId="{096364D2-61AA-492E-A3B8-4F0985AE343F}" type="presParOf" srcId="{CC972EA6-7507-4C76-A800-F53BB1C8B904}" destId="{6F7B4044-08FF-4DAE-B8E4-2A45735DEBA6}" srcOrd="0" destOrd="0" presId="urn:microsoft.com/office/officeart/2005/8/layout/lProcess2"/>
    <dgm:cxn modelId="{99004000-AE76-4166-8273-B3A7FDAF6B9E}" type="presParOf" srcId="{6F7B4044-08FF-4DAE-B8E4-2A45735DEBA6}" destId="{7B7EF1F5-3BE9-4790-BBE5-A8117E318087}" srcOrd="0" destOrd="0" presId="urn:microsoft.com/office/officeart/2005/8/layout/lProcess2"/>
    <dgm:cxn modelId="{09E31551-7B7A-4BEB-9E25-349B1477B319}" type="presParOf" srcId="{6F7B4044-08FF-4DAE-B8E4-2A45735DEBA6}" destId="{036E9C26-7CDF-4EA7-8CD6-D79F95277136}" srcOrd="1" destOrd="0" presId="urn:microsoft.com/office/officeart/2005/8/layout/lProcess2"/>
    <dgm:cxn modelId="{2CA80ED7-DE72-4858-ACC8-6ED52E86807F}" type="presParOf" srcId="{6F7B4044-08FF-4DAE-B8E4-2A45735DEBA6}" destId="{7F2BD6B0-0CF5-4BD1-8D5C-2246FD06DD38}" srcOrd="2"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dgm:t>
        <a:bodyPr/>
        <a:lstStyle/>
        <a:p>
          <a:r>
            <a:rPr lang="en-US" sz="1300" dirty="0"/>
            <a:t>Configuration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a:p>
      </dgm:t>
    </dgm:pt>
    <dgm:pt modelId="{880BB1C6-C339-45EA-A94D-B392756AA54D}" type="sibTrans" cxnId="{EA3E749E-22E4-46AB-AF90-909CBCB10557}">
      <dgm:prSet/>
      <dgm:spPr/>
      <dgm:t>
        <a:bodyPr/>
        <a:lstStyle/>
        <a:p>
          <a:endParaRPr lang="en-US"/>
        </a:p>
      </dgm:t>
    </dgm:pt>
    <dgm:pt modelId="{BE28D08F-D798-48B7-8D61-9CB70080103E}">
      <dgm:prSet phldrT="[Text]"/>
      <dgm:spPr/>
      <dgm:t>
        <a:bodyPr/>
        <a:lstStyle/>
        <a:p>
          <a:r>
            <a:rPr lang="en-US" dirty="0"/>
            <a:t>Runtime node</a:t>
          </a:r>
        </a:p>
      </dgm:t>
    </dgm:pt>
    <dgm:pt modelId="{5B7159A1-5198-40A4-AF90-17341B07FDF2}" type="parTrans" cxnId="{B8417205-5A4F-4E32-BA74-41A37D61FBDA}">
      <dgm:prSet/>
      <dgm:spPr>
        <a:ln w="57150">
          <a:tailEnd type="triangle" w="lg" len="med"/>
        </a:ln>
      </dgm:spPr>
      <dgm:t>
        <a:bodyPr/>
        <a:lstStyle/>
        <a:p>
          <a:endParaRPr lang="en-US"/>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E5356-F670-4180-AA39-E8BE7EA353D5}">
      <dsp:nvSpPr>
        <dsp:cNvPr id="0" name=""/>
        <dsp:cNvSpPr/>
      </dsp:nvSpPr>
      <dsp:spPr>
        <a:xfrm>
          <a:off x="0" y="0"/>
          <a:ext cx="2413804" cy="36322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LV Class</a:t>
          </a:r>
        </a:p>
      </dsp:txBody>
      <dsp:txXfrm>
        <a:off x="0" y="0"/>
        <a:ext cx="2413804" cy="1089660"/>
      </dsp:txXfrm>
    </dsp:sp>
    <dsp:sp modelId="{7B7EF1F5-3BE9-4790-BBE5-A8117E318087}">
      <dsp:nvSpPr>
        <dsp:cNvPr id="0" name=""/>
        <dsp:cNvSpPr/>
      </dsp:nvSpPr>
      <dsp:spPr>
        <a:xfrm>
          <a:off x="241380" y="1090724"/>
          <a:ext cx="1931043" cy="10951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Private Data</a:t>
          </a:r>
        </a:p>
      </dsp:txBody>
      <dsp:txXfrm>
        <a:off x="273456" y="1122800"/>
        <a:ext cx="1866891" cy="1031005"/>
      </dsp:txXfrm>
    </dsp:sp>
    <dsp:sp modelId="{7F2BD6B0-0CF5-4BD1-8D5C-2246FD06DD38}">
      <dsp:nvSpPr>
        <dsp:cNvPr id="0" name=""/>
        <dsp:cNvSpPr/>
      </dsp:nvSpPr>
      <dsp:spPr>
        <a:xfrm>
          <a:off x="241380" y="2354367"/>
          <a:ext cx="1931043" cy="10951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Methods</a:t>
          </a:r>
        </a:p>
      </dsp:txBody>
      <dsp:txXfrm>
        <a:off x="273456" y="2386443"/>
        <a:ext cx="1866891" cy="10310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E5356-F670-4180-AA39-E8BE7EA353D5}">
      <dsp:nvSpPr>
        <dsp:cNvPr id="0" name=""/>
        <dsp:cNvSpPr/>
      </dsp:nvSpPr>
      <dsp:spPr>
        <a:xfrm>
          <a:off x="0" y="0"/>
          <a:ext cx="2413804" cy="36322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Library</a:t>
          </a:r>
        </a:p>
      </dsp:txBody>
      <dsp:txXfrm>
        <a:off x="0" y="0"/>
        <a:ext cx="2413804" cy="1089660"/>
      </dsp:txXfrm>
    </dsp:sp>
    <dsp:sp modelId="{7B7EF1F5-3BE9-4790-BBE5-A8117E318087}">
      <dsp:nvSpPr>
        <dsp:cNvPr id="0" name=""/>
        <dsp:cNvSpPr/>
      </dsp:nvSpPr>
      <dsp:spPr>
        <a:xfrm>
          <a:off x="241380" y="1090724"/>
          <a:ext cx="1931043" cy="10951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76200" rIns="1016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Cluster</a:t>
          </a:r>
        </a:p>
      </dsp:txBody>
      <dsp:txXfrm>
        <a:off x="273456" y="1122800"/>
        <a:ext cx="1866891" cy="1031005"/>
      </dsp:txXfrm>
    </dsp:sp>
    <dsp:sp modelId="{7F2BD6B0-0CF5-4BD1-8D5C-2246FD06DD38}">
      <dsp:nvSpPr>
        <dsp:cNvPr id="0" name=""/>
        <dsp:cNvSpPr/>
      </dsp:nvSpPr>
      <dsp:spPr>
        <a:xfrm>
          <a:off x="241380" y="2354367"/>
          <a:ext cx="1931043" cy="10951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76200" rIns="1016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VIs</a:t>
          </a:r>
        </a:p>
      </dsp:txBody>
      <dsp:txXfrm>
        <a:off x="273456" y="2386443"/>
        <a:ext cx="1866891" cy="10310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18363" y="1626521"/>
          <a:ext cx="1952306" cy="19476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Configuration </a:t>
          </a:r>
        </a:p>
      </dsp:txBody>
      <dsp:txXfrm>
        <a:off x="2004272" y="1911741"/>
        <a:ext cx="1380488" cy="1377165"/>
      </dsp:txXfrm>
    </dsp:sp>
    <dsp:sp modelId="{0166608B-E1DA-4757-93A8-52DD79A8ABC4}">
      <dsp:nvSpPr>
        <dsp:cNvPr id="0" name=""/>
        <dsp:cNvSpPr/>
      </dsp:nvSpPr>
      <dsp:spPr>
        <a:xfrm rot="13133394">
          <a:off x="1401123" y="1775335"/>
          <a:ext cx="600918" cy="48164"/>
        </a:xfrm>
        <a:custGeom>
          <a:avLst/>
          <a:gdLst/>
          <a:ahLst/>
          <a:cxnLst/>
          <a:rect l="0" t="0" r="0" b="0"/>
          <a:pathLst>
            <a:path>
              <a:moveTo>
                <a:pt x="0" y="24082"/>
              </a:moveTo>
              <a:lnTo>
                <a:pt x="600918" y="24082"/>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686560" y="1784394"/>
        <a:ext cx="30045" cy="30045"/>
      </dsp:txXfrm>
    </dsp:sp>
    <dsp:sp modelId="{D3C16A07-A1C9-4E4C-8052-AA74CDFB24BA}">
      <dsp:nvSpPr>
        <dsp:cNvPr id="0" name=""/>
        <dsp:cNvSpPr/>
      </dsp:nvSpPr>
      <dsp:spPr>
        <a:xfrm>
          <a:off x="185537" y="437128"/>
          <a:ext cx="1441987" cy="14419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Editor node</a:t>
          </a:r>
        </a:p>
      </dsp:txBody>
      <dsp:txXfrm>
        <a:off x="396711" y="648302"/>
        <a:ext cx="1019639" cy="1019639"/>
      </dsp:txXfrm>
    </dsp:sp>
    <dsp:sp modelId="{BBE51696-74B1-4187-ACB5-946F0A10CE4E}">
      <dsp:nvSpPr>
        <dsp:cNvPr id="0" name=""/>
        <dsp:cNvSpPr/>
      </dsp:nvSpPr>
      <dsp:spPr>
        <a:xfrm rot="19177722">
          <a:off x="3374311" y="1772830"/>
          <a:ext cx="530338" cy="48164"/>
        </a:xfrm>
        <a:custGeom>
          <a:avLst/>
          <a:gdLst/>
          <a:ahLst/>
          <a:cxnLst/>
          <a:rect l="0" t="0" r="0" b="0"/>
          <a:pathLst>
            <a:path>
              <a:moveTo>
                <a:pt x="0" y="24082"/>
              </a:moveTo>
              <a:lnTo>
                <a:pt x="530338" y="24082"/>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26222" y="1783653"/>
        <a:ext cx="26516" cy="26516"/>
      </dsp:txXfrm>
    </dsp:sp>
    <dsp:sp modelId="{457D17E5-CE98-4172-B3C8-B66DBCB6D706}">
      <dsp:nvSpPr>
        <dsp:cNvPr id="0" name=""/>
        <dsp:cNvSpPr/>
      </dsp:nvSpPr>
      <dsp:spPr>
        <a:xfrm>
          <a:off x="3669808" y="437143"/>
          <a:ext cx="1441987" cy="14419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Runtime node</a:t>
          </a:r>
        </a:p>
      </dsp:txBody>
      <dsp:txXfrm>
        <a:off x="3880982" y="648317"/>
        <a:ext cx="1019639" cy="101963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ABAC35-A17E-4D37-B645-46DE044173A6}" type="datetimeFigureOut">
              <a:rPr lang="en-US" smtClean="0"/>
              <a:t>2/20/2018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9EA46-0A5D-4662-8794-78AF2744E7A5}" type="slidenum">
              <a:rPr lang="en-US" smtClean="0"/>
              <a:t>‹#›</a:t>
            </a:fld>
            <a:endParaRPr lang="en-US"/>
          </a:p>
        </p:txBody>
      </p:sp>
    </p:spTree>
    <p:extLst>
      <p:ext uri="{BB962C8B-B14F-4D97-AF65-F5344CB8AC3E}">
        <p14:creationId xmlns:p14="http://schemas.microsoft.com/office/powerpoint/2010/main" val="3163753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ine.ni.com/tacs/app/overview/p/ap/of/lang/en/ol/en/oc/us/pg/1/sn/n24:14963/id/1587/"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RT, FPGA, and UI programming can vary widely in style and knowledge requirements. Being proficient</a:t>
            </a:r>
            <a:r>
              <a:rPr lang="en-US" baseline="0" dirty="0"/>
              <a:t> in all three takes both training and experience.</a:t>
            </a:r>
          </a:p>
          <a:p>
            <a:r>
              <a:rPr lang="en-US" baseline="0" dirty="0"/>
              <a:t>Distributed I/O and execution means a variety of communication protocols to learn. CAN, </a:t>
            </a:r>
            <a:r>
              <a:rPr lang="en-US" baseline="0" dirty="0" err="1"/>
              <a:t>EtherCAT</a:t>
            </a:r>
            <a:r>
              <a:rPr lang="en-US" baseline="0" dirty="0"/>
              <a:t>, UDP, TCP, AMQP, and possibly even the upcoming </a:t>
            </a:r>
            <a:r>
              <a:rPr lang="en-US" baseline="0" dirty="0" err="1"/>
              <a:t>IIoT</a:t>
            </a:r>
            <a:r>
              <a:rPr lang="en-US" baseline="0" dirty="0"/>
              <a:t> protocols may all be involved.</a:t>
            </a:r>
          </a:p>
          <a:p>
            <a:r>
              <a:rPr lang="en-US" baseline="0" dirty="0"/>
              <a:t>Execution guarantees require knowledge of deterministic programming techniques. Understanding why something failed requires built-in diagnostics and good error handling.</a:t>
            </a:r>
          </a:p>
          <a:p>
            <a:r>
              <a:rPr lang="en-US" baseline="0" dirty="0"/>
              <a:t>High availability means programs need to be able to run for months or longer without stopping. They also need to be able to recover from a failure automatically.</a:t>
            </a:r>
          </a:p>
          <a:p>
            <a:r>
              <a:rPr lang="en-US" baseline="0" dirty="0"/>
              <a:t>No two machines are exactly the same. Tuning, features, parameters often need to be tweaked during setup. This requires extensive and powerful parameterization, which ideally is built into the code before it is needed.</a:t>
            </a:r>
          </a:p>
          <a:p>
            <a:r>
              <a:rPr lang="en-US" baseline="0" dirty="0"/>
              <a:t>These machines are typically built to last. Development teams need a strategy for how to get updates to the code. How do bug fixes or new features get deployed reliably?</a:t>
            </a:r>
          </a:p>
          <a:p>
            <a:r>
              <a:rPr lang="en-US" baseline="0" dirty="0"/>
              <a:t>These systems are often complex enough and with a tight enough timeline to require multiple software developers. Multi-developer teams don’t work efficiently overnight, and require training and process investments to really flourish.</a:t>
            </a:r>
          </a:p>
          <a:p>
            <a:r>
              <a:rPr lang="en-US" baseline="0" dirty="0"/>
              <a:t>To top it all off, the functionality for these machines in terms of their primary tasks are complex and getting even more so. It also needs to do those tasks better than the competition.</a:t>
            </a:r>
          </a:p>
        </p:txBody>
      </p:sp>
      <p:sp>
        <p:nvSpPr>
          <p:cNvPr id="4" name="Slide Number Placeholder 3"/>
          <p:cNvSpPr>
            <a:spLocks noGrp="1"/>
          </p:cNvSpPr>
          <p:nvPr>
            <p:ph type="sldNum" sz="quarter" idx="10"/>
          </p:nvPr>
        </p:nvSpPr>
        <p:spPr/>
        <p:txBody>
          <a:bodyPr/>
          <a:lstStyle/>
          <a:p>
            <a:fld id="{15F80049-26F3-4D89-A0B2-4E12138F92A1}" type="slidenum">
              <a:rPr lang="en-US" smtClean="0"/>
              <a:t>4</a:t>
            </a:fld>
            <a:endParaRPr lang="en-US"/>
          </a:p>
        </p:txBody>
      </p:sp>
    </p:spTree>
    <p:extLst>
      <p:ext uri="{BB962C8B-B14F-4D97-AF65-F5344CB8AC3E}">
        <p14:creationId xmlns:p14="http://schemas.microsoft.com/office/powerpoint/2010/main" val="10385475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a:t>
            </a:r>
            <a:r>
              <a:rPr lang="en-US" baseline="0" dirty="0"/>
              <a:t> the comparison between our class implementation is identical between the cluster and the Object. As long as I only have Circles. But the Square makes everything more complicated. How can I calculate the area of the Square and the circle.</a:t>
            </a:r>
          </a:p>
          <a:p>
            <a:endParaRPr lang="en-US" dirty="0"/>
          </a:p>
          <a:p>
            <a:r>
              <a:rPr lang="en-US" dirty="0"/>
              <a:t> The</a:t>
            </a:r>
            <a:r>
              <a:rPr lang="en-US" baseline="0" dirty="0"/>
              <a:t> sub VIs that belong to a class are named Methods.</a:t>
            </a:r>
            <a:endParaRPr lang="en-US" dirty="0"/>
          </a:p>
          <a:p>
            <a:r>
              <a:rPr lang="en-US" dirty="0"/>
              <a:t>We</a:t>
            </a:r>
            <a:r>
              <a:rPr lang="en-US" baseline="0" dirty="0"/>
              <a:t> are using Vis (Methods) to change the values in the cluster (properties)</a:t>
            </a:r>
          </a:p>
          <a:p>
            <a:endParaRPr lang="en-US" baseline="0" dirty="0"/>
          </a:p>
        </p:txBody>
      </p:sp>
      <p:sp>
        <p:nvSpPr>
          <p:cNvPr id="4" name="Slide Number Placeholder 3"/>
          <p:cNvSpPr>
            <a:spLocks noGrp="1"/>
          </p:cNvSpPr>
          <p:nvPr>
            <p:ph type="sldNum" sz="quarter" idx="10"/>
          </p:nvPr>
        </p:nvSpPr>
        <p:spPr/>
        <p:txBody>
          <a:bodyPr/>
          <a:lstStyle/>
          <a:p>
            <a:fld id="{07B2E245-D56D-43C6-BFF0-7EB1C14DD4DA}" type="slidenum">
              <a:rPr lang="en-US" smtClean="0"/>
              <a:t>18</a:t>
            </a:fld>
            <a:endParaRPr lang="en-US" dirty="0"/>
          </a:p>
        </p:txBody>
      </p:sp>
    </p:spTree>
    <p:extLst>
      <p:ext uri="{BB962C8B-B14F-4D97-AF65-F5344CB8AC3E}">
        <p14:creationId xmlns:p14="http://schemas.microsoft.com/office/powerpoint/2010/main" val="3728024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This is</a:t>
            </a:r>
            <a:r>
              <a:rPr lang="en-US" baseline="0" dirty="0"/>
              <a:t> a data handler. This app is not using objects it just has a cluster and some sub VI. This is to compare the code between the 2 applications in a more complex application.</a:t>
            </a:r>
          </a:p>
          <a:p>
            <a:endParaRPr lang="en-US"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19</a:t>
            </a:fld>
            <a:endParaRPr lang="en-US" dirty="0"/>
          </a:p>
        </p:txBody>
      </p:sp>
    </p:spTree>
    <p:extLst>
      <p:ext uri="{BB962C8B-B14F-4D97-AF65-F5344CB8AC3E}">
        <p14:creationId xmlns:p14="http://schemas.microsoft.com/office/powerpoint/2010/main" val="2670394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aseline="0" dirty="0"/>
              <a:t>This screenshot is from Actor Framework. It wont be covered in this presentation but its good to know what it is.</a:t>
            </a:r>
          </a:p>
          <a:p>
            <a:r>
              <a:rPr lang="en-US" baseline="0" dirty="0"/>
              <a:t>Still the idea here is that a code with or without classes looks similar. Except it looks cleaner with classes and we can expand it latter.</a:t>
            </a:r>
          </a:p>
          <a:p>
            <a:endParaRPr lang="en-US" baseline="0"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20</a:t>
            </a:fld>
            <a:endParaRPr lang="en-US" dirty="0"/>
          </a:p>
        </p:txBody>
      </p:sp>
    </p:spTree>
    <p:extLst>
      <p:ext uri="{BB962C8B-B14F-4D97-AF65-F5344CB8AC3E}">
        <p14:creationId xmlns:p14="http://schemas.microsoft.com/office/powerpoint/2010/main" val="1438166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Notes Placeholder 2"/>
          <p:cNvSpPr>
            <a:spLocks noGrp="1"/>
          </p:cNvSpPr>
          <p:nvPr>
            <p:ph type="body" idx="1"/>
          </p:nvPr>
        </p:nvSpPr>
        <p:spPr/>
        <p:txBody>
          <a:bodyPr>
            <a:normAutofit/>
          </a:bodyPr>
          <a:lstStyle/>
          <a:p>
            <a:r>
              <a:rPr lang="en-US" altLang="ko-KR" b="1" dirty="0">
                <a:latin typeface="Helvetica Condensed" pitchFamily="34" charset="0"/>
              </a:rPr>
              <a:t>Class as a Data Type</a:t>
            </a:r>
            <a:endParaRPr lang="en-US" b="1" dirty="0">
              <a:latin typeface="Helvetica Condensed" pitchFamily="34" charset="0"/>
            </a:endParaRPr>
          </a:p>
          <a:p>
            <a:pPr>
              <a:spcBef>
                <a:spcPts val="589"/>
              </a:spcBef>
            </a:pPr>
            <a:r>
              <a:rPr lang="en-US" dirty="0"/>
              <a:t>A class is a collection of data bundled together with the set of methods (or functions) which interact with that data.</a:t>
            </a:r>
          </a:p>
          <a:p>
            <a:pPr>
              <a:spcBef>
                <a:spcPts val="589"/>
              </a:spcBef>
            </a:pPr>
            <a:r>
              <a:rPr lang="en-US" dirty="0"/>
              <a:t>An class treats these two components as an inseparable whole (a concept known as encapsulation). When you pass an class around, you are passing both data and a way to use the data.</a:t>
            </a:r>
          </a:p>
          <a:p>
            <a:endParaRPr lang="en-US" dirty="0"/>
          </a:p>
          <a:p>
            <a:endParaRPr lang="en-US" dirty="0"/>
          </a:p>
          <a:p>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758896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Adding a new shape brings</a:t>
            </a:r>
            <a:r>
              <a:rPr lang="en-US" baseline="0" dirty="0"/>
              <a:t> new problems: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Should I use a second cluster? If we go with 2 clusters that means that I need 2 different Vis for Set color as they have a different cluster for input.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With the internal</a:t>
            </a:r>
            <a:r>
              <a:rPr lang="en-US" baseline="0" dirty="0"/>
              <a:t> data </a:t>
            </a:r>
            <a:r>
              <a:rPr lang="en-US" dirty="0"/>
              <a:t>Either make a generic cluster hard to use. Or have to use different arrays one for Squares.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You can NOT make arrays of different</a:t>
            </a:r>
            <a:r>
              <a:rPr lang="en-US" baseline="0" dirty="0"/>
              <a:t> clusters.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I add triangle. I have to modify the top level VI affecting the case</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dirty="0"/>
              <a:t>Note: Point</a:t>
            </a:r>
            <a:r>
              <a:rPr lang="en-US" baseline="0" dirty="0"/>
              <a:t> that is always important to make Enums Type definitions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23</a:t>
            </a:fld>
            <a:endParaRPr lang="en-US" dirty="0"/>
          </a:p>
        </p:txBody>
      </p:sp>
    </p:spTree>
    <p:extLst>
      <p:ext uri="{BB962C8B-B14F-4D97-AF65-F5344CB8AC3E}">
        <p14:creationId xmlns:p14="http://schemas.microsoft.com/office/powerpoint/2010/main" val="1749967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create a top level class called shape.</a:t>
            </a:r>
          </a:p>
          <a:p>
            <a:r>
              <a:rPr lang="en-US" baseline="0" dirty="0"/>
              <a:t>This class contains all the properties common to all classes. As well as its methods. You can point to Read ID and Write ID</a:t>
            </a:r>
          </a:p>
          <a:p>
            <a:r>
              <a:rPr lang="en-US" baseline="0" dirty="0"/>
              <a:t>The child class just need to implements the specifics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24</a:t>
            </a:fld>
            <a:endParaRPr lang="en-US" dirty="0"/>
          </a:p>
        </p:txBody>
      </p:sp>
    </p:spTree>
    <p:extLst>
      <p:ext uri="{BB962C8B-B14F-4D97-AF65-F5344CB8AC3E}">
        <p14:creationId xmlns:p14="http://schemas.microsoft.com/office/powerpoint/2010/main" val="4279644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how the wire changes to orange at the bundle array. That</a:t>
            </a:r>
            <a:r>
              <a:rPr lang="en-US" baseline="0" dirty="0"/>
              <a:t> is because it is changing to the parent class.</a:t>
            </a:r>
          </a:p>
          <a:p>
            <a:r>
              <a:rPr lang="en-US" dirty="0"/>
              <a:t>Dynamic</a:t>
            </a:r>
            <a:r>
              <a:rPr lang="en-US" baseline="0" dirty="0"/>
              <a:t> dispatch selects which area I am calling. I don’t need additional identifiers, or case structures. Also I don’t need to modify the code inside the for loop to add additional shapes.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25</a:t>
            </a:fld>
            <a:endParaRPr lang="en-US" dirty="0"/>
          </a:p>
        </p:txBody>
      </p:sp>
    </p:spTree>
    <p:extLst>
      <p:ext uri="{BB962C8B-B14F-4D97-AF65-F5344CB8AC3E}">
        <p14:creationId xmlns:p14="http://schemas.microsoft.com/office/powerpoint/2010/main" val="3995850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general most of the programs using LVOOP</a:t>
            </a:r>
            <a:r>
              <a:rPr lang="en-US" baseline="0" dirty="0"/>
              <a:t> will have more VIs </a:t>
            </a:r>
            <a:endParaRPr lang="en-US" dirty="0"/>
          </a:p>
          <a:p>
            <a:pPr algn="l"/>
            <a:endParaRPr lang="en-US" dirty="0"/>
          </a:p>
          <a:p>
            <a:pPr algn="l"/>
            <a:r>
              <a:rPr lang="en-US" dirty="0"/>
              <a:t>Not everything is nice with objects.</a:t>
            </a:r>
            <a:r>
              <a:rPr lang="en-US" baseline="0" dirty="0"/>
              <a:t> As with any architecture decision using objects has some drawbacks.</a:t>
            </a:r>
          </a:p>
          <a:p>
            <a:pPr algn="l"/>
            <a:endParaRPr lang="en-US" baseline="0" dirty="0"/>
          </a:p>
          <a:p>
            <a:pPr algn="l"/>
            <a:r>
              <a:rPr lang="en-US" baseline="0" dirty="0"/>
              <a:t>There are more Vis but Vis are smaller and more modular.</a:t>
            </a:r>
          </a:p>
          <a:p>
            <a:pPr algn="l"/>
            <a:endParaRPr lang="en-US" baseline="0" dirty="0"/>
          </a:p>
          <a:p>
            <a:pPr algn="l"/>
            <a:r>
              <a:rPr lang="en-US" baseline="0" dirty="0"/>
              <a:t>Even if you only have 1 class, the overhead of calling the methods is a larger than just using a cluster, as it needs to make identify the right class, even if there is one. This overhead is small considering the advantages OOP provides, still you should be careful not to overuse objects. If we have 2 Methods Add, and </a:t>
            </a:r>
            <a:r>
              <a:rPr lang="en-US" baseline="0" dirty="0" err="1"/>
              <a:t>substract</a:t>
            </a:r>
            <a:r>
              <a:rPr lang="en-US" baseline="0" dirty="0"/>
              <a:t>, and we have 100 elements, its better to have a dynamic dispatch method that works with an array inside, than calling 100 times method that only does one operation. </a:t>
            </a:r>
          </a:p>
          <a:p>
            <a:pPr algn="l"/>
            <a:endParaRPr lang="en-US" baseline="0" dirty="0"/>
          </a:p>
          <a:p>
            <a:pPr algn="l"/>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26</a:t>
            </a:fld>
            <a:endParaRPr lang="en-US" dirty="0"/>
          </a:p>
        </p:txBody>
      </p:sp>
    </p:spTree>
    <p:extLst>
      <p:ext uri="{BB962C8B-B14F-4D97-AF65-F5344CB8AC3E}">
        <p14:creationId xmlns:p14="http://schemas.microsoft.com/office/powerpoint/2010/main" val="3034939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the basics, and understand that an object is cluster</a:t>
            </a:r>
            <a:r>
              <a:rPr lang="en-US" baseline="0" dirty="0"/>
              <a:t> with a library and Dynamic dispatch allows us to call methods specific to the child we can talk about working with an architecture built with objects</a:t>
            </a:r>
          </a:p>
          <a:p>
            <a:r>
              <a:rPr lang="en-US" baseline="0" dirty="0"/>
              <a:t>As we mentioned before the idea of this presentation is helping the developers that have to face </a:t>
            </a:r>
            <a:endParaRPr lang="en-US" dirty="0"/>
          </a:p>
          <a:p>
            <a:endParaRPr lang="en-US" dirty="0"/>
          </a:p>
          <a:p>
            <a:r>
              <a:rPr lang="en-US" dirty="0"/>
              <a:t>Script is at the end of the slides.</a:t>
            </a:r>
            <a:r>
              <a:rPr lang="en-US" baseline="0" dirty="0"/>
              <a:t> The 2 options for the demo is using the CEF example (Recommended) or just adding the triangle. The script is as slides, so if you are not comfortable showing it in LabVIEW you can present with the slides. Still It is simple enough that I Recommend a live demo.</a:t>
            </a:r>
          </a:p>
          <a:p>
            <a:r>
              <a:rPr lang="en-US" dirty="0"/>
              <a:t>The Architect already defined the classes</a:t>
            </a:r>
          </a:p>
          <a:p>
            <a:r>
              <a:rPr lang="en-US" dirty="0"/>
              <a:t>The Top Level VIs exist. </a:t>
            </a:r>
          </a:p>
          <a:p>
            <a:r>
              <a:rPr lang="en-US" dirty="0"/>
              <a:t>We need to extend and work with the Architecture provided.</a:t>
            </a:r>
          </a:p>
          <a:p>
            <a:endParaRPr lang="en-US" dirty="0"/>
          </a:p>
          <a:p>
            <a:pPr marL="0" indent="0">
              <a:buFont typeface="Arial" panose="020B0604020202020204" pitchFamily="34" charset="0"/>
              <a:buNone/>
            </a:pPr>
            <a:r>
              <a:rPr lang="en-US" dirty="0"/>
              <a:t>The basic procedure is </a:t>
            </a:r>
            <a:br>
              <a:rPr lang="en-US" dirty="0"/>
            </a:br>
            <a:r>
              <a:rPr lang="en-US" dirty="0"/>
              <a:t>Create a new class</a:t>
            </a:r>
          </a:p>
          <a:p>
            <a:pPr marL="171450" indent="-171450">
              <a:buFont typeface="Arial" panose="020B0604020202020204" pitchFamily="34" charset="0"/>
              <a:buChar char="•"/>
            </a:pPr>
            <a:r>
              <a:rPr lang="en-US" dirty="0"/>
              <a:t>Inherit from parent</a:t>
            </a:r>
          </a:p>
          <a:p>
            <a:pPr marL="171450" indent="-171450">
              <a:buFont typeface="Arial" panose="020B0604020202020204" pitchFamily="34" charset="0"/>
              <a:buChar char="•"/>
            </a:pPr>
            <a:r>
              <a:rPr lang="en-US" dirty="0"/>
              <a:t>Customize</a:t>
            </a:r>
            <a:r>
              <a:rPr lang="en-US" baseline="0" dirty="0"/>
              <a:t> the class: add properties and methods</a:t>
            </a:r>
          </a:p>
          <a:p>
            <a:pPr marL="171450" indent="-171450">
              <a:buFont typeface="Arial" panose="020B0604020202020204" pitchFamily="34" charset="0"/>
              <a:buChar char="•"/>
            </a:pPr>
            <a:r>
              <a:rPr lang="en-US" baseline="0" dirty="0"/>
              <a:t>Add class to main application</a:t>
            </a:r>
            <a:endParaRPr lang="en-US" dirty="0"/>
          </a:p>
          <a:p>
            <a:endParaRPr lang="en-US" dirty="0"/>
          </a:p>
          <a:p>
            <a:endParaRPr lang="en-US" dirty="0"/>
          </a:p>
          <a:p>
            <a:endParaRPr lang="en-US" dirty="0"/>
          </a:p>
          <a:p>
            <a:endParaRPr lang="en-US" dirty="0"/>
          </a:p>
          <a:p>
            <a:endParaRPr lang="en-US"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27</a:t>
            </a:fld>
            <a:endParaRPr lang="en-US" dirty="0"/>
          </a:p>
        </p:txBody>
      </p:sp>
    </p:spTree>
    <p:extLst>
      <p:ext uri="{BB962C8B-B14F-4D97-AF65-F5344CB8AC3E}">
        <p14:creationId xmlns:p14="http://schemas.microsoft.com/office/powerpoint/2010/main" val="1045932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create a new child, create a new class</a:t>
            </a:r>
            <a:r>
              <a:rPr lang="en-US" baseline="0" dirty="0"/>
              <a:t> file and change inheritance to point to the parent class.</a:t>
            </a:r>
          </a:p>
          <a:p>
            <a:r>
              <a:rPr lang="en-US" dirty="0"/>
              <a:t>Name space with the libraries, work</a:t>
            </a:r>
            <a:r>
              <a:rPr lang="en-US" baseline="0" dirty="0"/>
              <a:t> inside of LabVIEW but not at the OS level, you cant have 2 Vis from different classes with the same name</a:t>
            </a:r>
          </a:p>
          <a:p>
            <a:r>
              <a:rPr lang="en-US" baseline="0" dirty="0"/>
              <a:t>You must override all the methods marked as Required, and the ones that have different behavior on the specific class.</a:t>
            </a:r>
          </a:p>
          <a:p>
            <a:endParaRPr lang="en-US" baseline="0" dirty="0"/>
          </a:p>
          <a:p>
            <a:r>
              <a:rPr lang="en-US" baseline="0" dirty="0"/>
              <a:t>How you add the class to the program will vary depending on the main VI architecture. In some cases you just need to add the children on a folder, and the main program will load into memory any plug in in there. In some cases you need to add the class constant in the initialization VI of the application, or in some cases you need to modify the part of the code that will call the class. In the CEF example we need to modify the Group&gt;&gt;Edit Options Vis to include he new channel.</a:t>
            </a:r>
          </a:p>
        </p:txBody>
      </p:sp>
      <p:sp>
        <p:nvSpPr>
          <p:cNvPr id="4" name="Slide Number Placeholder 3"/>
          <p:cNvSpPr>
            <a:spLocks noGrp="1"/>
          </p:cNvSpPr>
          <p:nvPr>
            <p:ph type="sldNum" sz="quarter" idx="10"/>
          </p:nvPr>
        </p:nvSpPr>
        <p:spPr/>
        <p:txBody>
          <a:bodyPr/>
          <a:lstStyle/>
          <a:p>
            <a:fld id="{07B2E245-D56D-43C6-BFF0-7EB1C14DD4DA}" type="slidenum">
              <a:rPr lang="en-US" smtClean="0"/>
              <a:t>28</a:t>
            </a:fld>
            <a:endParaRPr lang="en-US" dirty="0"/>
          </a:p>
        </p:txBody>
      </p:sp>
    </p:spTree>
    <p:extLst>
      <p:ext uri="{BB962C8B-B14F-4D97-AF65-F5344CB8AC3E}">
        <p14:creationId xmlns:p14="http://schemas.microsoft.com/office/powerpoint/2010/main" val="3904230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Tag Bus Data Framework or TBDF is an open-source LabVIEW framework for creating configurable, latest value, data engines that can acquire data from multiple input sources, process that data, and then route it back to outputs or to data services.
It provides a scalable and extensible plugin architecture.
It supports users in the development of new plugins with a variety of templates…
…and the framework was designed to allow plugins to be reused easily across projects.
Reuse is easy because each plugin can define configuration parameters which can be specified using a configuration editor.  This also allows plugin behavior to change across multiple deployments of the same application.
While applicable to a wide variety of use-cases, the framework was primarily built for applications using a lot of single point I/O:  things like control data or industrial communication protocols.
The plugin architecture helps facilitate </a:t>
            </a:r>
            <a:r>
              <a:rPr lang="en-US" baseline="0" dirty="0" err="1"/>
              <a:t>multideveloper</a:t>
            </a:r>
            <a:r>
              <a:rPr lang="en-US" baseline="0" dirty="0"/>
              <a:t> teams, 
and the framework handles the intricacies of execution timing and error handling for its users.
Finally, while the framework can run on RT, Windows, and Interact with FPGAs, it was built primarily for applications executing on a real-time OS.</a:t>
            </a: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919869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common problems with classes is that it</a:t>
            </a:r>
            <a:r>
              <a:rPr lang="en-US" baseline="0" dirty="0"/>
              <a:t> has a broken run arrow, even if everything is fine in the VI. This overwhelms new class users and confuses them.</a:t>
            </a:r>
          </a:p>
          <a:p>
            <a:r>
              <a:rPr lang="en-US" baseline="0" dirty="0"/>
              <a:t> This happens because the parent class knows one method of one child is broken and is preventing you run by dynamic dispatch that vi.</a:t>
            </a:r>
          </a:p>
          <a:p>
            <a:r>
              <a:rPr lang="en-US" baseline="0" dirty="0"/>
              <a:t>To fix it search the vis with the X which are the ones with the actual error.</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30</a:t>
            </a:fld>
            <a:endParaRPr lang="en-US" dirty="0"/>
          </a:p>
        </p:txBody>
      </p:sp>
    </p:spTree>
    <p:extLst>
      <p:ext uri="{BB962C8B-B14F-4D97-AF65-F5344CB8AC3E}">
        <p14:creationId xmlns:p14="http://schemas.microsoft.com/office/powerpoint/2010/main" val="2469296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when I double</a:t>
            </a:r>
            <a:r>
              <a:rPr lang="en-US" baseline="0" dirty="0"/>
              <a:t> Click on the area VI it wont open a block diagram directly</a:t>
            </a:r>
          </a:p>
          <a:p>
            <a:r>
              <a:rPr lang="en-US" baseline="0" dirty="0"/>
              <a:t>It will give me a list of possible implementations. In here I can select which of this implementations I want to see.</a:t>
            </a:r>
          </a:p>
          <a:p>
            <a:r>
              <a:rPr lang="en-US" baseline="0" dirty="0"/>
              <a:t>If a method is in gray that means that child class has no implementation of it and is using the parent method.</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31</a:t>
            </a:fld>
            <a:endParaRPr lang="en-US" dirty="0"/>
          </a:p>
        </p:txBody>
      </p:sp>
    </p:spTree>
    <p:extLst>
      <p:ext uri="{BB962C8B-B14F-4D97-AF65-F5344CB8AC3E}">
        <p14:creationId xmlns:p14="http://schemas.microsoft.com/office/powerpoint/2010/main" val="3747966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notice how</a:t>
            </a:r>
            <a:r>
              <a:rPr lang="en-US" baseline="0" dirty="0"/>
              <a:t> the wire changes between orange and blue</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32</a:t>
            </a:fld>
            <a:endParaRPr lang="en-US" dirty="0"/>
          </a:p>
        </p:txBody>
      </p:sp>
    </p:spTree>
    <p:extLst>
      <p:ext uri="{BB962C8B-B14F-4D97-AF65-F5344CB8AC3E}">
        <p14:creationId xmlns:p14="http://schemas.microsoft.com/office/powerpoint/2010/main" val="3344415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create </a:t>
            </a:r>
            <a:r>
              <a:rPr lang="en-US" dirty="0" err="1"/>
              <a:t>Accesor</a:t>
            </a:r>
            <a:r>
              <a:rPr lang="en-US" dirty="0"/>
              <a:t>,</a:t>
            </a:r>
            <a:r>
              <a:rPr lang="en-US" baseline="0" dirty="0"/>
              <a:t> </a:t>
            </a:r>
            <a:r>
              <a:rPr lang="en-US" baseline="0" dirty="0" err="1"/>
              <a:t>Labview</a:t>
            </a:r>
            <a:r>
              <a:rPr lang="en-US" baseline="0" dirty="0"/>
              <a:t> creates methods to </a:t>
            </a:r>
            <a:r>
              <a:rPr lang="en-US" baseline="0" dirty="0" err="1"/>
              <a:t>acces</a:t>
            </a:r>
            <a:r>
              <a:rPr lang="en-US" baseline="0" dirty="0"/>
              <a:t> the properties in the private data. LabVIEW also allows us to represent them as property nodes.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33</a:t>
            </a:fld>
            <a:endParaRPr lang="en-US" dirty="0"/>
          </a:p>
        </p:txBody>
      </p:sp>
    </p:spTree>
    <p:extLst>
      <p:ext uri="{BB962C8B-B14F-4D97-AF65-F5344CB8AC3E}">
        <p14:creationId xmlns:p14="http://schemas.microsoft.com/office/powerpoint/2010/main" val="4137721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Object-Oriented Design and Programming in LabVIEW</a:t>
            </a:r>
            <a:r>
              <a:rPr lang="en-US" dirty="0"/>
              <a:t> is a Custed</a:t>
            </a:r>
            <a:r>
              <a:rPr lang="en-US" baseline="0" dirty="0"/>
              <a:t> Class that goes into more detail for Using Object Oriented.</a:t>
            </a:r>
          </a:p>
          <a:p>
            <a:r>
              <a:rPr lang="en-US" baseline="0" dirty="0"/>
              <a:t>Regardless of the implementation example CEF is an example of a Object Oriented Framework you can point people .</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35</a:t>
            </a:fld>
            <a:endParaRPr lang="en-US" dirty="0"/>
          </a:p>
        </p:txBody>
      </p:sp>
    </p:spTree>
    <p:extLst>
      <p:ext uri="{BB962C8B-B14F-4D97-AF65-F5344CB8AC3E}">
        <p14:creationId xmlns:p14="http://schemas.microsoft.com/office/powerpoint/2010/main" val="34851448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really important to use a new folder every time we generate a class.</a:t>
            </a:r>
          </a:p>
          <a:p>
            <a:r>
              <a:rPr lang="en-US" dirty="0"/>
              <a:t>Name</a:t>
            </a:r>
            <a:r>
              <a:rPr lang="en-US" baseline="0" dirty="0"/>
              <a:t> spacing inside LabVIEW is handle by the library but at windows level, there can’t be 2 files with the same name in the same directory.</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38</a:t>
            </a:fld>
            <a:endParaRPr lang="en-US" dirty="0"/>
          </a:p>
        </p:txBody>
      </p:sp>
    </p:spTree>
    <p:extLst>
      <p:ext uri="{BB962C8B-B14F-4D97-AF65-F5344CB8AC3E}">
        <p14:creationId xmlns:p14="http://schemas.microsoft.com/office/powerpoint/2010/main" val="25044180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Updating</a:t>
            </a:r>
            <a:r>
              <a:rPr lang="en-US" baseline="0" dirty="0"/>
              <a:t> the wire is optional. It is a good practice to do this with toplevel classes this allows to see upcast and downcast on the wires.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39</a:t>
            </a:fld>
            <a:endParaRPr lang="en-US" dirty="0"/>
          </a:p>
        </p:txBody>
      </p:sp>
    </p:spTree>
    <p:extLst>
      <p:ext uri="{BB962C8B-B14F-4D97-AF65-F5344CB8AC3E}">
        <p14:creationId xmlns:p14="http://schemas.microsoft.com/office/powerpoint/2010/main" val="24592127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properties in the inheritance tab</a:t>
            </a:r>
          </a:p>
          <a:p>
            <a:r>
              <a:rPr lang="en-US" dirty="0"/>
              <a:t>Select Change</a:t>
            </a:r>
            <a:r>
              <a:rPr lang="en-US" baseline="0" dirty="0"/>
              <a:t> Inheritance</a:t>
            </a:r>
          </a:p>
          <a:p>
            <a:r>
              <a:rPr lang="en-US" baseline="0" dirty="0"/>
              <a:t>The select to inherit from Shape.</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40</a:t>
            </a:fld>
            <a:endParaRPr lang="en-US" dirty="0"/>
          </a:p>
        </p:txBody>
      </p:sp>
    </p:spTree>
    <p:extLst>
      <p:ext uri="{BB962C8B-B14F-4D97-AF65-F5344CB8AC3E}">
        <p14:creationId xmlns:p14="http://schemas.microsoft.com/office/powerpoint/2010/main" val="2845616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here we specify what properties we want. This allows us</a:t>
            </a:r>
            <a:r>
              <a:rPr lang="en-US" baseline="0" dirty="0"/>
              <a:t> to auto generate the Vis to read and write to them</a:t>
            </a:r>
          </a:p>
          <a:p>
            <a:r>
              <a:rPr lang="en-US" baseline="0" dirty="0"/>
              <a:t>Also if we add the make available through property nodes allows us to use property nodes.</a:t>
            </a:r>
          </a:p>
          <a:p>
            <a:r>
              <a:rPr lang="en-US" baseline="0" dirty="0"/>
              <a:t>After created save the 4 new Vis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42</a:t>
            </a:fld>
            <a:endParaRPr lang="en-US" dirty="0"/>
          </a:p>
        </p:txBody>
      </p:sp>
    </p:spTree>
    <p:extLst>
      <p:ext uri="{BB962C8B-B14F-4D97-AF65-F5344CB8AC3E}">
        <p14:creationId xmlns:p14="http://schemas.microsoft.com/office/powerpoint/2010/main" val="41178784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ones with the * are</a:t>
            </a:r>
            <a:r>
              <a:rPr lang="en-US" baseline="0" dirty="0"/>
              <a:t> required. The ones without it are not. </a:t>
            </a:r>
          </a:p>
          <a:p>
            <a:r>
              <a:rPr lang="en-US" baseline="0" dirty="0"/>
              <a:t>In this case we need to override both so select both of them and click OK</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43</a:t>
            </a:fld>
            <a:endParaRPr lang="en-US" dirty="0"/>
          </a:p>
        </p:txBody>
      </p:sp>
    </p:spTree>
    <p:extLst>
      <p:ext uri="{BB962C8B-B14F-4D97-AF65-F5344CB8AC3E}">
        <p14:creationId xmlns:p14="http://schemas.microsoft.com/office/powerpoint/2010/main" val="4286177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a:t>
            </a:r>
            <a:r>
              <a:rPr lang="en-US" baseline="0" dirty="0"/>
              <a:t> behind this presentation is allow new LabVIEW users to understand how LabVIEW objects work, based on the concepts they are already familiar. Once they realize that Objects are nice clusters inside of a library we will talk about the advantages of using them </a:t>
            </a:r>
          </a:p>
          <a:p>
            <a:endParaRPr lang="en-US" baseline="0" dirty="0"/>
          </a:p>
          <a:p>
            <a:endParaRPr lang="en-US" baseline="0" dirty="0"/>
          </a:p>
          <a:p>
            <a:r>
              <a:rPr lang="en-US" baseline="0" dirty="0"/>
              <a:t>There are many examples to explain Object Oriented. In this presentation we are going to use the Shape example having a square and a circle. </a:t>
            </a:r>
          </a:p>
          <a:p>
            <a:endParaRPr lang="en-US" baseline="0" dirty="0"/>
          </a:p>
          <a:p>
            <a:r>
              <a:rPr lang="en-US" baseline="0" dirty="0"/>
              <a:t>For the Advance demo we are using CEF. This is not cover in the application. And is just shown in how to override a method. The same demo can be done just with the classes, In the slides I am using the screenshots from the CEF. But can be replaced with the Shape. I attached the slides for shape at the end of the slides. </a:t>
            </a:r>
          </a:p>
        </p:txBody>
      </p:sp>
      <p:sp>
        <p:nvSpPr>
          <p:cNvPr id="4" name="Slide Number Placeholder 3"/>
          <p:cNvSpPr>
            <a:spLocks noGrp="1"/>
          </p:cNvSpPr>
          <p:nvPr>
            <p:ph type="sldNum" sz="quarter" idx="10"/>
          </p:nvPr>
        </p:nvSpPr>
        <p:spPr/>
        <p:txBody>
          <a:bodyPr/>
          <a:lstStyle/>
          <a:p>
            <a:fld id="{07B2E245-D56D-43C6-BFF0-7EB1C14DD4DA}" type="slidenum">
              <a:rPr lang="en-US" smtClean="0"/>
              <a:t>10</a:t>
            </a:fld>
            <a:endParaRPr lang="en-US" dirty="0"/>
          </a:p>
        </p:txBody>
      </p:sp>
    </p:spTree>
    <p:extLst>
      <p:ext uri="{BB962C8B-B14F-4D97-AF65-F5344CB8AC3E}">
        <p14:creationId xmlns:p14="http://schemas.microsoft.com/office/powerpoint/2010/main" val="31473957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we don’t need anything from the parent</a:t>
            </a:r>
            <a:r>
              <a:rPr lang="en-US" baseline="0" dirty="0"/>
              <a:t> method so we can delete  the VI</a:t>
            </a:r>
          </a:p>
          <a:p>
            <a:r>
              <a:rPr lang="en-US" baseline="0" dirty="0"/>
              <a:t>The implementation should look like the one on the left</a:t>
            </a:r>
          </a:p>
          <a:p>
            <a:endParaRPr lang="en-US" baseline="0" dirty="0"/>
          </a:p>
          <a:p>
            <a:r>
              <a:rPr lang="en-US" baseline="0" dirty="0"/>
              <a:t>Its important to make sure the object is passed through and also the error.</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44</a:t>
            </a:fld>
            <a:endParaRPr lang="en-US" dirty="0"/>
          </a:p>
        </p:txBody>
      </p:sp>
    </p:spTree>
    <p:extLst>
      <p:ext uri="{BB962C8B-B14F-4D97-AF65-F5344CB8AC3E}">
        <p14:creationId xmlns:p14="http://schemas.microsoft.com/office/powerpoint/2010/main" val="555901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simple math I am  considering an equilateral</a:t>
            </a:r>
            <a:r>
              <a:rPr lang="en-US" baseline="0" dirty="0"/>
              <a:t> triangle. So the base is the same length that the other sides.</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45</a:t>
            </a:fld>
            <a:endParaRPr lang="en-US" dirty="0"/>
          </a:p>
        </p:txBody>
      </p:sp>
    </p:spTree>
    <p:extLst>
      <p:ext uri="{BB962C8B-B14F-4D97-AF65-F5344CB8AC3E}">
        <p14:creationId xmlns:p14="http://schemas.microsoft.com/office/powerpoint/2010/main" val="29332750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47</a:t>
            </a:fld>
            <a:endParaRPr lang="en-US" dirty="0"/>
          </a:p>
        </p:txBody>
      </p:sp>
    </p:spTree>
    <p:extLst>
      <p:ext uri="{BB962C8B-B14F-4D97-AF65-F5344CB8AC3E}">
        <p14:creationId xmlns:p14="http://schemas.microsoft.com/office/powerpoint/2010/main" val="12867672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prefer this demo as its closer to what they will have to do also it</a:t>
            </a:r>
            <a:r>
              <a:rPr lang="en-US" baseline="0" dirty="0"/>
              <a:t> is a real example.</a:t>
            </a:r>
          </a:p>
          <a:p>
            <a:r>
              <a:rPr lang="en-US" baseline="0" dirty="0"/>
              <a:t>To prepare for this demo you have to download CEF, you can find it in VI Package manager.</a:t>
            </a:r>
          </a:p>
          <a:p>
            <a:endParaRPr lang="en-US" baseline="0" dirty="0"/>
          </a:p>
          <a:p>
            <a:r>
              <a:rPr lang="en-US" baseline="0" dirty="0"/>
              <a:t>To prepare for this demo create a simple configurator editor</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48</a:t>
            </a:fld>
            <a:endParaRPr lang="en-US" dirty="0"/>
          </a:p>
        </p:txBody>
      </p:sp>
    </p:spTree>
    <p:extLst>
      <p:ext uri="{BB962C8B-B14F-4D97-AF65-F5344CB8AC3E}">
        <p14:creationId xmlns:p14="http://schemas.microsoft.com/office/powerpoint/2010/main" val="10612366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Project From Template</a:t>
            </a:r>
          </a:p>
          <a:p>
            <a:endParaRPr lang="en-US" dirty="0"/>
          </a:p>
          <a:p>
            <a:r>
              <a:rPr lang="en-US" dirty="0"/>
              <a:t>I recommend doing this before the presentation and have it already on disk/.</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49</a:t>
            </a:fld>
            <a:endParaRPr lang="en-US" dirty="0"/>
          </a:p>
        </p:txBody>
      </p:sp>
    </p:spTree>
    <p:extLst>
      <p:ext uri="{BB962C8B-B14F-4D97-AF65-F5344CB8AC3E}">
        <p14:creationId xmlns:p14="http://schemas.microsoft.com/office/powerpoint/2010/main" val="22667648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project</a:t>
            </a:r>
            <a:r>
              <a:rPr lang="en-US" baseline="0" dirty="0"/>
              <a:t> is created, run it and give a quick demo so they see the current functionality</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50</a:t>
            </a:fld>
            <a:endParaRPr lang="en-US" dirty="0"/>
          </a:p>
        </p:txBody>
      </p:sp>
    </p:spTree>
    <p:extLst>
      <p:ext uri="{BB962C8B-B14F-4D97-AF65-F5344CB8AC3E}">
        <p14:creationId xmlns:p14="http://schemas.microsoft.com/office/powerpoint/2010/main" val="1458085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Configuration Tool Main VI</a:t>
            </a:r>
          </a:p>
          <a:p>
            <a:r>
              <a:rPr lang="en-US" dirty="0"/>
              <a:t>Add some groups and some channels</a:t>
            </a:r>
            <a:r>
              <a:rPr lang="en-US" baseline="0" dirty="0"/>
              <a:t> so the audience can see how it is working</a:t>
            </a:r>
          </a:p>
          <a:p>
            <a:r>
              <a:rPr lang="en-US" baseline="0" dirty="0"/>
              <a:t>Them mentioned we now want to have temperature channels too.</a:t>
            </a:r>
          </a:p>
          <a:p>
            <a:endParaRPr lang="en-US" baseline="0" dirty="0"/>
          </a:p>
          <a:p>
            <a:r>
              <a:rPr lang="en-US" baseline="0" dirty="0"/>
              <a:t>There are many changes we can do including changing the UI, but for this demo we are just changing the Channel name that get initialized and the ICON. Almost every behavior can be change by some override.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51</a:t>
            </a:fld>
            <a:endParaRPr lang="en-US" dirty="0"/>
          </a:p>
        </p:txBody>
      </p:sp>
    </p:spTree>
    <p:extLst>
      <p:ext uri="{BB962C8B-B14F-4D97-AF65-F5344CB8AC3E}">
        <p14:creationId xmlns:p14="http://schemas.microsoft.com/office/powerpoint/2010/main" val="27400563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really important to use a new folder every time we generate a class.</a:t>
            </a:r>
          </a:p>
          <a:p>
            <a:r>
              <a:rPr lang="en-US" dirty="0"/>
              <a:t>Name</a:t>
            </a:r>
            <a:r>
              <a:rPr lang="en-US" baseline="0" dirty="0"/>
              <a:t> spacing inside LabVIEW is handle by the library but at windows level, there can’t be 2 files with the same name in the same directory.</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52</a:t>
            </a:fld>
            <a:endParaRPr lang="en-US" dirty="0"/>
          </a:p>
        </p:txBody>
      </p:sp>
    </p:spTree>
    <p:extLst>
      <p:ext uri="{BB962C8B-B14F-4D97-AF65-F5344CB8AC3E}">
        <p14:creationId xmlns:p14="http://schemas.microsoft.com/office/powerpoint/2010/main" val="31874836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properties in the inheritance tab</a:t>
            </a:r>
          </a:p>
          <a:p>
            <a:r>
              <a:rPr lang="en-US" dirty="0"/>
              <a:t>Select Change</a:t>
            </a:r>
            <a:r>
              <a:rPr lang="en-US" baseline="0" dirty="0"/>
              <a:t> Inheritance</a:t>
            </a:r>
          </a:p>
          <a:p>
            <a:r>
              <a:rPr lang="en-US" baseline="0" dirty="0"/>
              <a:t>Inherit from Channel</a:t>
            </a:r>
          </a:p>
          <a:p>
            <a:endParaRPr lang="en-US" baseline="0" dirty="0"/>
          </a:p>
          <a:p>
            <a:r>
              <a:rPr lang="en-US" baseline="0" dirty="0"/>
              <a:t>In this case we are not changing internal Data just the Icon and the name so we are modifying some properties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53</a:t>
            </a:fld>
            <a:endParaRPr lang="en-US" dirty="0"/>
          </a:p>
        </p:txBody>
      </p:sp>
    </p:spTree>
    <p:extLst>
      <p:ext uri="{BB962C8B-B14F-4D97-AF65-F5344CB8AC3E}">
        <p14:creationId xmlns:p14="http://schemas.microsoft.com/office/powerpoint/2010/main" val="30894350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Vis we can override for the purpose of this demo we only care</a:t>
            </a:r>
            <a:r>
              <a:rPr lang="en-US" baseline="0" dirty="0"/>
              <a:t> about </a:t>
            </a:r>
          </a:p>
          <a:p>
            <a:r>
              <a:rPr lang="en-US" baseline="0" dirty="0"/>
              <a:t>What methods we need to override depends from the creators of the objects. If they have an * means you have to override.</a:t>
            </a:r>
          </a:p>
          <a:p>
            <a:endParaRPr lang="en-US" baseline="0" dirty="0"/>
          </a:p>
        </p:txBody>
      </p:sp>
      <p:sp>
        <p:nvSpPr>
          <p:cNvPr id="4" name="Slide Number Placeholder 3"/>
          <p:cNvSpPr>
            <a:spLocks noGrp="1"/>
          </p:cNvSpPr>
          <p:nvPr>
            <p:ph type="sldNum" sz="quarter" idx="10"/>
          </p:nvPr>
        </p:nvSpPr>
        <p:spPr/>
        <p:txBody>
          <a:bodyPr/>
          <a:lstStyle/>
          <a:p>
            <a:fld id="{07B2E245-D56D-43C6-BFF0-7EB1C14DD4DA}" type="slidenum">
              <a:rPr lang="en-US" smtClean="0"/>
              <a:t>54</a:t>
            </a:fld>
            <a:endParaRPr lang="en-US" dirty="0"/>
          </a:p>
        </p:txBody>
      </p:sp>
    </p:spTree>
    <p:extLst>
      <p:ext uri="{BB962C8B-B14F-4D97-AF65-F5344CB8AC3E}">
        <p14:creationId xmlns:p14="http://schemas.microsoft.com/office/powerpoint/2010/main" val="1655950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when working with LabVIEW object oriented we</a:t>
            </a:r>
            <a:r>
              <a:rPr lang="en-US" baseline="0" dirty="0"/>
              <a:t> work with them at 2 different levels:</a:t>
            </a:r>
          </a:p>
          <a:p>
            <a:r>
              <a:rPr lang="en-US" baseline="0" dirty="0"/>
              <a:t> Object Oriented Designer</a:t>
            </a:r>
          </a:p>
          <a:p>
            <a:r>
              <a:rPr lang="en-US" baseline="0" dirty="0"/>
              <a:t> Object user.</a:t>
            </a:r>
          </a:p>
          <a:p>
            <a:endParaRPr lang="en-US" baseline="0" dirty="0"/>
          </a:p>
          <a:p>
            <a:r>
              <a:rPr lang="en-US" baseline="0" dirty="0"/>
              <a:t>The purpose of this presentation is to help LabVIEW objects users to get familiar with objects and rip the benefits of working with them . In this slide is intentional the use of terms they will hear when talking about when talking about objects but they might be not familiar. During the presentation they will realize that in many cases they just know it with a different name.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11</a:t>
            </a:fld>
            <a:endParaRPr lang="en-US" dirty="0"/>
          </a:p>
        </p:txBody>
      </p:sp>
    </p:spTree>
    <p:extLst>
      <p:ext uri="{BB962C8B-B14F-4D97-AF65-F5344CB8AC3E}">
        <p14:creationId xmlns:p14="http://schemas.microsoft.com/office/powerpoint/2010/main" val="24230380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we are keeping</a:t>
            </a:r>
            <a:r>
              <a:rPr lang="en-US" baseline="0" dirty="0"/>
              <a:t> the parent implementation we are just changing the glyph it will take. </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55</a:t>
            </a:fld>
            <a:endParaRPr lang="en-US" dirty="0"/>
          </a:p>
        </p:txBody>
      </p:sp>
    </p:spTree>
    <p:extLst>
      <p:ext uri="{BB962C8B-B14F-4D97-AF65-F5344CB8AC3E}">
        <p14:creationId xmlns:p14="http://schemas.microsoft.com/office/powerpoint/2010/main" val="8963145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framework require the parent node</a:t>
            </a:r>
            <a:r>
              <a:rPr lang="en-US" baseline="0" dirty="0"/>
              <a:t> to know which children to ADD.</a:t>
            </a:r>
          </a:p>
          <a:p>
            <a:r>
              <a:rPr lang="en-US" baseline="0" dirty="0"/>
              <a:t>Just Add Temperature to both arrays.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57</a:t>
            </a:fld>
            <a:endParaRPr lang="en-US" dirty="0"/>
          </a:p>
        </p:txBody>
      </p:sp>
    </p:spTree>
    <p:extLst>
      <p:ext uri="{BB962C8B-B14F-4D97-AF65-F5344CB8AC3E}">
        <p14:creationId xmlns:p14="http://schemas.microsoft.com/office/powerpoint/2010/main" val="15467779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Again and show we now have temperature</a:t>
            </a:r>
            <a:r>
              <a:rPr lang="en-US" baseline="0" dirty="0"/>
              <a:t> channels</a:t>
            </a:r>
          </a:p>
          <a:p>
            <a:r>
              <a:rPr lang="en-US" baseline="0" dirty="0"/>
              <a:t>Explain that we didn't change any on the top level VI, just added a new class.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58</a:t>
            </a:fld>
            <a:endParaRPr lang="en-US" dirty="0"/>
          </a:p>
        </p:txBody>
      </p:sp>
    </p:spTree>
    <p:extLst>
      <p:ext uri="{BB962C8B-B14F-4D97-AF65-F5344CB8AC3E}">
        <p14:creationId xmlns:p14="http://schemas.microsoft.com/office/powerpoint/2010/main" val="31229219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Useful for navigating Tools Network packages and GitHub Repos</a:t>
            </a:r>
          </a:p>
          <a:p>
            <a:endParaRPr lang="en-US" dirty="0"/>
          </a:p>
          <a:p>
            <a:r>
              <a:rPr lang="en-US" dirty="0"/>
              <a:t>The largest</a:t>
            </a:r>
            <a:r>
              <a:rPr lang="en-US" baseline="0" dirty="0"/>
              <a:t> open source LabVIEW development project</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62</a:t>
            </a:fld>
            <a:endParaRPr lang="en-US"/>
          </a:p>
        </p:txBody>
      </p:sp>
    </p:spTree>
    <p:extLst>
      <p:ext uri="{BB962C8B-B14F-4D97-AF65-F5344CB8AC3E}">
        <p14:creationId xmlns:p14="http://schemas.microsoft.com/office/powerpoint/2010/main" val="1271566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37185" indent="-285750">
              <a:buFont typeface="Arial" panose="020B0604020202020204" pitchFamily="34" charset="0"/>
              <a:buChar char="•"/>
            </a:pPr>
            <a:r>
              <a:rPr lang="en-US" sz="1200" dirty="0">
                <a:solidFill>
                  <a:schemeClr val="bg2">
                    <a:lumMod val="25000"/>
                  </a:schemeClr>
                </a:solidFill>
              </a:rPr>
              <a:t>State machine with a safe state</a:t>
            </a:r>
            <a:br>
              <a:rPr lang="en-US" sz="1200" dirty="0">
                <a:solidFill>
                  <a:schemeClr val="bg2">
                    <a:lumMod val="25000"/>
                  </a:schemeClr>
                </a:solidFill>
              </a:rPr>
            </a:b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Sequentially executes Input, Process, and Output methods of each plugin</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Passes latest value data between plugins</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Configurable execution timing</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Built-in error reporting and recovery</a:t>
            </a:r>
          </a:p>
          <a:p>
            <a:pPr marL="337185" indent="-285750">
              <a:buFont typeface="Arial" panose="020B0604020202020204" pitchFamily="34" charset="0"/>
              <a:buChar char="•"/>
            </a:pP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Prevent Race conditions, memory</a:t>
            </a:r>
            <a:r>
              <a:rPr lang="en-US" sz="1200" baseline="0" dirty="0">
                <a:solidFill>
                  <a:schemeClr val="bg2">
                    <a:lumMod val="25000"/>
                  </a:schemeClr>
                </a:solidFill>
              </a:rPr>
              <a:t> allocations, thread starvation, etc.</a:t>
            </a:r>
            <a:endParaRPr lang="en-US" sz="1200" dirty="0">
              <a:solidFill>
                <a:schemeClr val="bg2">
                  <a:lumMod val="25000"/>
                </a:schemeClr>
              </a:solidFill>
            </a:endParaRPr>
          </a:p>
          <a:p>
            <a:pPr marL="51435"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415FA569-94E5-4539-9DDA-647D2D9DEE0B}" type="slidenum">
              <a:rPr lang="en-US" smtClean="0">
                <a:solidFill>
                  <a:prstClr val="black"/>
                </a:solidFill>
              </a:rPr>
              <a:pPr/>
              <a:t>64</a:t>
            </a:fld>
            <a:endParaRPr lang="en-US" dirty="0">
              <a:solidFill>
                <a:prstClr val="black"/>
              </a:solidFill>
            </a:endParaRPr>
          </a:p>
        </p:txBody>
      </p:sp>
    </p:spTree>
    <p:extLst>
      <p:ext uri="{BB962C8B-B14F-4D97-AF65-F5344CB8AC3E}">
        <p14:creationId xmlns:p14="http://schemas.microsoft.com/office/powerpoint/2010/main" val="26449037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source code for the engine isn’t as scary as you might think. It follows a pretty straightforward sequence of steps:</a:t>
            </a:r>
          </a:p>
          <a:p>
            <a:endParaRPr lang="en-US" dirty="0"/>
          </a:p>
          <a:p>
            <a:r>
              <a:rPr lang="en-US" dirty="0"/>
              <a:t>Check</a:t>
            </a:r>
            <a:r>
              <a:rPr lang="en-US" baseline="0" dirty="0"/>
              <a:t> for a message to stop.</a:t>
            </a:r>
          </a:p>
          <a:p>
            <a:r>
              <a:rPr lang="en-US" baseline="0" dirty="0"/>
              <a:t>Wait for next clock source to fire.</a:t>
            </a:r>
          </a:p>
          <a:p>
            <a:r>
              <a:rPr lang="en-US" baseline="0" dirty="0"/>
              <a:t>Sequentially read all inputs and store data on the bus.</a:t>
            </a:r>
          </a:p>
          <a:p>
            <a:r>
              <a:rPr lang="en-US" baseline="0" dirty="0"/>
              <a:t>Process data and store on bus, then process again and store on the bus, then process again. Etc.</a:t>
            </a:r>
          </a:p>
          <a:p>
            <a:r>
              <a:rPr lang="en-US" baseline="0" dirty="0"/>
              <a:t>Send data to all output locations sequentially.</a:t>
            </a:r>
          </a:p>
          <a:p>
            <a:r>
              <a:rPr lang="en-US" baseline="0" dirty="0"/>
              <a:t>Choose which plugins execute on the next iteration.</a:t>
            </a:r>
          </a:p>
          <a:p>
            <a:r>
              <a:rPr lang="en-US" baseline="0" dirty="0"/>
              <a:t>Check for errors and handle them.</a:t>
            </a:r>
          </a:p>
          <a:p>
            <a:endParaRPr lang="en-US" baseline="0" dirty="0"/>
          </a:p>
          <a:p>
            <a:r>
              <a:rPr lang="en-US" baseline="0" dirty="0"/>
              <a:t>Sequential execution provides predictable behavior.</a:t>
            </a:r>
          </a:p>
          <a:p>
            <a:r>
              <a:rPr lang="en-US" baseline="0" dirty="0"/>
              <a:t>C:\Program Files (x86)\National Instruments\LabVIEW 2017\vi.lib\NI\DCAF\Engines\Standard Engine\Execution Engine\main engine\primary control loop.vi</a:t>
            </a:r>
          </a:p>
        </p:txBody>
      </p:sp>
      <p:sp>
        <p:nvSpPr>
          <p:cNvPr id="4" name="Slide Number Placeholder 3"/>
          <p:cNvSpPr>
            <a:spLocks noGrp="1"/>
          </p:cNvSpPr>
          <p:nvPr>
            <p:ph type="sldNum" sz="quarter" idx="10"/>
          </p:nvPr>
        </p:nvSpPr>
        <p:spPr/>
        <p:txBody>
          <a:bodyPr/>
          <a:lstStyle/>
          <a:p>
            <a:fld id="{15F80049-26F3-4D89-A0B2-4E12138F92A1}" type="slidenum">
              <a:rPr lang="en-US" smtClean="0"/>
              <a:t>66</a:t>
            </a:fld>
            <a:endParaRPr lang="en-US"/>
          </a:p>
        </p:txBody>
      </p:sp>
    </p:spTree>
    <p:extLst>
      <p:ext uri="{BB962C8B-B14F-4D97-AF65-F5344CB8AC3E}">
        <p14:creationId xmlns:p14="http://schemas.microsoft.com/office/powerpoint/2010/main" val="3292372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Public</a:t>
            </a:r>
            <a:r>
              <a:rPr lang="en-US" dirty="0"/>
              <a:t>—Any VI can call the member VI as a sub VI. </a:t>
            </a:r>
          </a:p>
          <a:p>
            <a:pPr lvl="0"/>
            <a:r>
              <a:rPr lang="en-US" b="1" dirty="0"/>
              <a:t>Community</a:t>
            </a:r>
            <a:r>
              <a:rPr lang="en-US" dirty="0"/>
              <a:t>—Only VIs within the same library, friends of the library, or VIs within a friend library can call the member VI. Community member VIs display a dark blue key glyph in the </a:t>
            </a:r>
            <a:r>
              <a:rPr lang="en-US" b="1" dirty="0"/>
              <a:t>Project Explorer </a:t>
            </a:r>
            <a:r>
              <a:rPr lang="en-US" dirty="0"/>
              <a:t>window.  Refer to the </a:t>
            </a:r>
            <a:r>
              <a:rPr lang="en-US" i="1" dirty="0"/>
              <a:t>Object-Oriented Design</a:t>
            </a:r>
            <a:r>
              <a:rPr lang="en-US" i="1" baseline="0" dirty="0"/>
              <a:t> and Programming in LabVIEW</a:t>
            </a:r>
            <a:r>
              <a:rPr lang="en-US" baseline="0" dirty="0"/>
              <a:t> course for more information about this scope.</a:t>
            </a:r>
            <a:endParaRPr lang="en-US" dirty="0"/>
          </a:p>
          <a:p>
            <a:r>
              <a:rPr lang="en-US" b="1" dirty="0"/>
              <a:t>Private</a:t>
            </a:r>
            <a:r>
              <a:rPr lang="en-US" dirty="0"/>
              <a:t>—Only VIs within the same library can call the member VI. Private member VIs display a red key glyph in the </a:t>
            </a:r>
            <a:r>
              <a:rPr lang="en-US" b="1" dirty="0"/>
              <a:t>Project Explorer</a:t>
            </a:r>
            <a:r>
              <a:rPr lang="en-US" dirty="0"/>
              <a:t> window. </a:t>
            </a:r>
          </a:p>
          <a:p>
            <a:endParaRPr lang="en-US" dirty="0"/>
          </a:p>
          <a:p>
            <a:r>
              <a:rPr lang="en-US" dirty="0"/>
              <a:t>2 way link, the library knows what files</a:t>
            </a:r>
            <a:r>
              <a:rPr lang="en-US" baseline="0" dirty="0"/>
              <a:t> belong to the library and the files know to which library they belong. Only LabVIEW files (controls, Vis and libraries) can be inside of a library</a:t>
            </a:r>
          </a:p>
          <a:p>
            <a:endParaRPr lang="en-US" dirty="0"/>
          </a:p>
          <a:p>
            <a:r>
              <a:rPr lang="en-US" dirty="0"/>
              <a:t>Name</a:t>
            </a:r>
            <a:r>
              <a:rPr lang="en-US" baseline="0" dirty="0"/>
              <a:t> Space:  A VI is loaded into LabVIEW memory using the Library name as part of its name. For example VI save in library File, would be read as File:Save. This allows me to also have a </a:t>
            </a:r>
            <a:r>
              <a:rPr lang="en-US" baseline="0" dirty="0" err="1"/>
              <a:t>si</a:t>
            </a:r>
            <a:r>
              <a:rPr lang="en-US" baseline="0" dirty="0"/>
              <a:t> called Save in a Configuration library because it will appear as </a:t>
            </a:r>
            <a:r>
              <a:rPr lang="en-US" baseline="0" dirty="0" err="1"/>
              <a:t>Configuration:Save</a:t>
            </a:r>
            <a:r>
              <a:rPr lang="en-US" baseline="0" dirty="0"/>
              <a:t>. </a:t>
            </a:r>
          </a:p>
          <a:p>
            <a:r>
              <a:rPr lang="en-US" baseline="0" dirty="0"/>
              <a:t>You still cant have both files in the same folder. You should always create a folder for each class.</a:t>
            </a:r>
          </a:p>
          <a:p>
            <a:endParaRPr lang="en-US" baseline="0" dirty="0"/>
          </a:p>
        </p:txBody>
      </p:sp>
      <p:sp>
        <p:nvSpPr>
          <p:cNvPr id="4" name="Slide Number Placeholder 3"/>
          <p:cNvSpPr>
            <a:spLocks noGrp="1"/>
          </p:cNvSpPr>
          <p:nvPr>
            <p:ph type="sldNum" sz="quarter" idx="10"/>
          </p:nvPr>
        </p:nvSpPr>
        <p:spPr/>
        <p:txBody>
          <a:bodyPr/>
          <a:lstStyle/>
          <a:p>
            <a:fld id="{07B2E245-D56D-43C6-BFF0-7EB1C14DD4DA}" type="slidenum">
              <a:rPr lang="en-US" smtClean="0"/>
              <a:t>12</a:t>
            </a:fld>
            <a:endParaRPr lang="en-US" dirty="0"/>
          </a:p>
        </p:txBody>
      </p:sp>
    </p:spTree>
    <p:extLst>
      <p:ext uri="{BB962C8B-B14F-4D97-AF65-F5344CB8AC3E}">
        <p14:creationId xmlns:p14="http://schemas.microsoft.com/office/powerpoint/2010/main" val="496085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Public</a:t>
            </a:r>
            <a:r>
              <a:rPr lang="en-US" dirty="0"/>
              <a:t>—Any VI can call the member VI as a sub VI. </a:t>
            </a:r>
          </a:p>
          <a:p>
            <a:pPr lvl="0"/>
            <a:r>
              <a:rPr lang="en-US" b="1" dirty="0"/>
              <a:t>Community</a:t>
            </a:r>
            <a:r>
              <a:rPr lang="en-US" dirty="0"/>
              <a:t>—Only VIs within the same library, friends of the library, or VIs within a friend library can call the member VI. Community member VIs display a dark blue key glyph in the </a:t>
            </a:r>
            <a:r>
              <a:rPr lang="en-US" b="1" dirty="0"/>
              <a:t>Project Explorer </a:t>
            </a:r>
            <a:r>
              <a:rPr lang="en-US" dirty="0"/>
              <a:t>window.  Refer to the </a:t>
            </a:r>
            <a:r>
              <a:rPr lang="en-US" i="1" dirty="0"/>
              <a:t>Object-Oriented Design</a:t>
            </a:r>
            <a:r>
              <a:rPr lang="en-US" i="1" baseline="0" dirty="0"/>
              <a:t> and Programming in LabVIEW</a:t>
            </a:r>
            <a:r>
              <a:rPr lang="en-US" baseline="0" dirty="0"/>
              <a:t> course for more information about this scope.</a:t>
            </a:r>
            <a:endParaRPr lang="en-US" dirty="0"/>
          </a:p>
          <a:p>
            <a:r>
              <a:rPr lang="en-US" b="1" dirty="0"/>
              <a:t>Private</a:t>
            </a:r>
            <a:r>
              <a:rPr lang="en-US" dirty="0"/>
              <a:t>—Only VIs within the same library can call the member VI. Private member VIs display a red key glyph in the </a:t>
            </a:r>
            <a:r>
              <a:rPr lang="en-US" b="1" dirty="0"/>
              <a:t>Project Explorer</a:t>
            </a:r>
            <a:r>
              <a:rPr lang="en-US" dirty="0"/>
              <a:t> window. </a:t>
            </a:r>
          </a:p>
          <a:p>
            <a:endParaRPr lang="en-US" dirty="0"/>
          </a:p>
          <a:p>
            <a:r>
              <a:rPr lang="en-US" dirty="0"/>
              <a:t>2 way link, the library knows what files</a:t>
            </a:r>
            <a:r>
              <a:rPr lang="en-US" baseline="0" dirty="0"/>
              <a:t> belong to the library and the files know to which library they belong</a:t>
            </a:r>
          </a:p>
          <a:p>
            <a:endParaRPr lang="en-US" baseline="0" dirty="0"/>
          </a:p>
          <a:p>
            <a:r>
              <a:rPr lang="en-US" baseline="0" dirty="0"/>
              <a:t>Talk about the benefit of Data Encapsulation.</a:t>
            </a:r>
          </a:p>
        </p:txBody>
      </p:sp>
      <p:sp>
        <p:nvSpPr>
          <p:cNvPr id="4" name="Slide Number Placeholder 3"/>
          <p:cNvSpPr>
            <a:spLocks noGrp="1"/>
          </p:cNvSpPr>
          <p:nvPr>
            <p:ph type="sldNum" sz="quarter" idx="10"/>
          </p:nvPr>
        </p:nvSpPr>
        <p:spPr/>
        <p:txBody>
          <a:bodyPr/>
          <a:lstStyle/>
          <a:p>
            <a:fld id="{07B2E245-D56D-43C6-BFF0-7EB1C14DD4DA}" type="slidenum">
              <a:rPr lang="en-US" smtClean="0"/>
              <a:t>13</a:t>
            </a:fld>
            <a:endParaRPr lang="en-US" dirty="0"/>
          </a:p>
        </p:txBody>
      </p:sp>
    </p:spTree>
    <p:extLst>
      <p:ext uri="{BB962C8B-B14F-4D97-AF65-F5344CB8AC3E}">
        <p14:creationId xmlns:p14="http://schemas.microsoft.com/office/powerpoint/2010/main" val="2626621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same as with the Class Private Data slide. It is almost the same expect for the Dynamic Dispatch. WE are going to talk about that in the second part of the presentation.</a:t>
            </a:r>
          </a:p>
          <a:p>
            <a:r>
              <a:rPr lang="en-US" dirty="0"/>
              <a:t>Property nodes are</a:t>
            </a:r>
            <a:r>
              <a:rPr lang="en-US" baseline="0" dirty="0"/>
              <a:t> methods that can be accessed using the </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14</a:t>
            </a:fld>
            <a:endParaRPr lang="en-US" dirty="0"/>
          </a:p>
        </p:txBody>
      </p:sp>
    </p:spTree>
    <p:extLst>
      <p:ext uri="{BB962C8B-B14F-4D97-AF65-F5344CB8AC3E}">
        <p14:creationId xmlns:p14="http://schemas.microsoft.com/office/powerpoint/2010/main" val="3680627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Clusters are basic data structures in LabVIEW</a:t>
            </a:r>
          </a:p>
          <a:p>
            <a:r>
              <a:rPr lang="en-US" dirty="0"/>
              <a:t>They allow us to bundle multiple wires and values in a single LabVIEW wire simplifying our block diagram and organizing data in a logical way.</a:t>
            </a:r>
          </a:p>
          <a:p>
            <a:r>
              <a:rPr lang="en-US" dirty="0"/>
              <a:t>Whenever</a:t>
            </a:r>
            <a:r>
              <a:rPr lang="en-US" baseline="0" dirty="0"/>
              <a:t> we create a cluster is a good practice to make it a Type def.</a:t>
            </a:r>
          </a:p>
          <a:p>
            <a:pPr marL="228600" indent="-228600">
              <a:buFont typeface="Arial" pitchFamily="34" charset="0"/>
              <a:buChar char="•"/>
            </a:pPr>
            <a:r>
              <a:rPr lang="en-US" dirty="0"/>
              <a:t> Most clusters on the block diagram have a pink wire and data type terminal.</a:t>
            </a:r>
          </a:p>
          <a:p>
            <a:pPr marL="228600" indent="-228600">
              <a:buFont typeface="Arial" pitchFamily="34" charset="0"/>
              <a:buChar char="•"/>
            </a:pPr>
            <a:r>
              <a:rPr lang="en-US" dirty="0"/>
              <a:t> Clusters of numeric values, sometimes referred to as points, have a brown wire and data type terminal.</a:t>
            </a:r>
          </a:p>
          <a:p>
            <a:pPr marL="228600" indent="-228600">
              <a:buFont typeface="Arial" pitchFamily="34" charset="0"/>
              <a:buChar char="•"/>
            </a:pPr>
            <a:r>
              <a:rPr lang="en-US" dirty="0"/>
              <a:t> You can wire brown numeric clusters to Numeric functions to perform the same operation simultaneously on all elements of the cluster.</a:t>
            </a:r>
          </a:p>
          <a:p>
            <a:pPr marL="228600" indent="-228600">
              <a:buFont typeface="Arial" pitchFamily="34" charset="0"/>
              <a:buChar char="•"/>
            </a:pPr>
            <a:r>
              <a:rPr lang="en-US" dirty="0"/>
              <a:t> Error</a:t>
            </a:r>
            <a:r>
              <a:rPr lang="en-US" baseline="0" dirty="0"/>
              <a:t> wire is a cluster. </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15</a:t>
            </a:fld>
            <a:endParaRPr lang="en-US" dirty="0"/>
          </a:p>
        </p:txBody>
      </p:sp>
    </p:spTree>
    <p:extLst>
      <p:ext uri="{BB962C8B-B14F-4D97-AF65-F5344CB8AC3E}">
        <p14:creationId xmlns:p14="http://schemas.microsoft.com/office/powerpoint/2010/main" val="4097007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private Data of a class is just a cluster, that behaves like a cluster but is private to the class library. </a:t>
            </a:r>
            <a:r>
              <a:rPr lang="en-US" dirty="0"/>
              <a:t>This means </a:t>
            </a:r>
            <a:r>
              <a:rPr lang="en-US" baseline="0" dirty="0"/>
              <a:t>it can only be bundle and unbundled by Vis that belong to the class. That will be explain with the libraries.</a:t>
            </a:r>
          </a:p>
          <a:p>
            <a:r>
              <a:rPr lang="en-US" baseline="0" dirty="0"/>
              <a:t>The Private class data define the properties of a Class.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16</a:t>
            </a:fld>
            <a:endParaRPr lang="en-US" dirty="0"/>
          </a:p>
        </p:txBody>
      </p:sp>
    </p:spTree>
    <p:extLst>
      <p:ext uri="{BB962C8B-B14F-4D97-AF65-F5344CB8AC3E}">
        <p14:creationId xmlns:p14="http://schemas.microsoft.com/office/powerpoint/2010/main" val="206964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xternal_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Tree>
    <p:extLst>
      <p:ext uri="{BB962C8B-B14F-4D97-AF65-F5344CB8AC3E}">
        <p14:creationId xmlns:p14="http://schemas.microsoft.com/office/powerpoint/2010/main" val="81908219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19789516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white logo">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192923964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404691454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94343385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xternal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536882846"/>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Extern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4908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xternal_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494198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xternal_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177757133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xternal_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241569817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NI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997981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2102006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3C50-3798-4833-B7E5-509DF81C66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F43C37-ADEF-4485-AC43-207079EEFA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C26A37-5159-4876-BD00-0D335B62F002}"/>
              </a:ext>
            </a:extLst>
          </p:cNvPr>
          <p:cNvSpPr>
            <a:spLocks noGrp="1"/>
          </p:cNvSpPr>
          <p:nvPr>
            <p:ph type="dt" sz="half" idx="10"/>
          </p:nvPr>
        </p:nvSpPr>
        <p:spPr/>
        <p:txBody>
          <a:bodyPr/>
          <a:lstStyle/>
          <a:p>
            <a:fld id="{2A7AC447-E7E2-4CB8-9708-AD60A67D99F6}" type="datetimeFigureOut">
              <a:rPr lang="en-US" smtClean="0"/>
              <a:t>2/20/2018</a:t>
            </a:fld>
            <a:endParaRPr lang="en-US"/>
          </a:p>
        </p:txBody>
      </p:sp>
      <p:sp>
        <p:nvSpPr>
          <p:cNvPr id="5" name="Footer Placeholder 4">
            <a:extLst>
              <a:ext uri="{FF2B5EF4-FFF2-40B4-BE49-F238E27FC236}">
                <a16:creationId xmlns:a16="http://schemas.microsoft.com/office/drawing/2014/main" id="{762A075E-7420-4547-BC88-F8DCC7397C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CA15B-9AD7-4631-996A-F95B9D9E298F}"/>
              </a:ext>
            </a:extLst>
          </p:cNvPr>
          <p:cNvSpPr>
            <a:spLocks noGrp="1"/>
          </p:cNvSpPr>
          <p:nvPr>
            <p:ph type="sldNum" sz="quarter" idx="12"/>
          </p:nvPr>
        </p:nvSpPr>
        <p:spPr/>
        <p:txBody>
          <a:bodyPr/>
          <a:lstStyle/>
          <a:p>
            <a:fld id="{CCBCDAF6-49EB-4232-947F-896C74D57A28}" type="slidenum">
              <a:rPr lang="en-US" smtClean="0"/>
              <a:t>‹#›</a:t>
            </a:fld>
            <a:endParaRPr lang="en-US"/>
          </a:p>
        </p:txBody>
      </p:sp>
    </p:spTree>
    <p:extLst>
      <p:ext uri="{BB962C8B-B14F-4D97-AF65-F5344CB8AC3E}">
        <p14:creationId xmlns:p14="http://schemas.microsoft.com/office/powerpoint/2010/main" val="2272818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Tree>
    <p:extLst>
      <p:ext uri="{BB962C8B-B14F-4D97-AF65-F5344CB8AC3E}">
        <p14:creationId xmlns:p14="http://schemas.microsoft.com/office/powerpoint/2010/main" val="17527991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6E45710A-4519-41B6-B07B-35488FDACA05}" type="datetimeFigureOut">
              <a:rPr lang="en-US" smtClean="0"/>
              <a:t>2/20/2018</a:t>
            </a:fld>
            <a:endParaRPr lang="en-US" dirty="0"/>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D3F7266E-74CF-4B6F-B71E-E486F3C5BCD2}" type="slidenum">
              <a:rPr lang="en-US" smtClean="0"/>
              <a:t>‹#›</a:t>
            </a:fld>
            <a:endParaRPr lang="en-US" dirty="0"/>
          </a:p>
        </p:txBody>
      </p:sp>
    </p:spTree>
    <p:extLst>
      <p:ext uri="{BB962C8B-B14F-4D97-AF65-F5344CB8AC3E}">
        <p14:creationId xmlns:p14="http://schemas.microsoft.com/office/powerpoint/2010/main" val="14805116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916" y="268941"/>
            <a:ext cx="10893337" cy="697255"/>
          </a:xfrm>
        </p:spPr>
        <p:txBody>
          <a:bodyPr/>
          <a:lstStyle/>
          <a:p>
            <a:r>
              <a:rPr lang="en-US" dirty="0"/>
              <a:t>Master title style</a:t>
            </a:r>
          </a:p>
        </p:txBody>
      </p:sp>
      <p:sp>
        <p:nvSpPr>
          <p:cNvPr id="3" name="Content Placeholder 2"/>
          <p:cNvSpPr>
            <a:spLocks noGrp="1"/>
          </p:cNvSpPr>
          <p:nvPr>
            <p:ph idx="1" hasCustomPrompt="1"/>
          </p:nvPr>
        </p:nvSpPr>
        <p:spPr>
          <a:xfrm>
            <a:off x="637778" y="1749778"/>
            <a:ext cx="10887473" cy="4320615"/>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867" b="0" i="0">
                <a:latin typeface="+mn-lt"/>
                <a:cs typeface="Univers LT Std 45 Light"/>
              </a:defRPr>
            </a:lvl4pPr>
            <a:lvl5pPr>
              <a:defRPr sz="1867">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0" hasCustomPrompt="1"/>
          </p:nvPr>
        </p:nvSpPr>
        <p:spPr>
          <a:xfrm>
            <a:off x="629273" y="979311"/>
            <a:ext cx="10894484" cy="658284"/>
          </a:xfrm>
        </p:spPr>
        <p:txBody>
          <a:bodyPr anchor="t"/>
          <a:lstStyle>
            <a:lvl1pPr marL="0" indent="0">
              <a:buNone/>
              <a:defRPr>
                <a:solidFill>
                  <a:srgbClr val="7B7B7B"/>
                </a:solidFill>
              </a:defRPr>
            </a:lvl1pPr>
          </a:lstStyle>
          <a:p>
            <a:pPr lvl="0"/>
            <a:r>
              <a:rPr lang="en-US" dirty="0"/>
              <a:t>Subhead</a:t>
            </a:r>
          </a:p>
        </p:txBody>
      </p:sp>
    </p:spTree>
    <p:extLst>
      <p:ext uri="{BB962C8B-B14F-4D97-AF65-F5344CB8AC3E}">
        <p14:creationId xmlns:p14="http://schemas.microsoft.com/office/powerpoint/2010/main" val="11770731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2_External Title and Content">
    <p:spTree>
      <p:nvGrpSpPr>
        <p:cNvPr id="1" name=""/>
        <p:cNvGrpSpPr/>
        <p:nvPr/>
      </p:nvGrpSpPr>
      <p:grpSpPr>
        <a:xfrm>
          <a:off x="0" y="0"/>
          <a:ext cx="0" cy="0"/>
          <a:chOff x="0" y="0"/>
          <a:chExt cx="0" cy="0"/>
        </a:xfrm>
      </p:grpSpPr>
      <p:sp>
        <p:nvSpPr>
          <p:cNvPr id="8" name="Content Placeholder 2"/>
          <p:cNvSpPr>
            <a:spLocks noGrp="1"/>
          </p:cNvSpPr>
          <p:nvPr>
            <p:ph sz="half" idx="11" hasCustomPrompt="1"/>
          </p:nvPr>
        </p:nvSpPr>
        <p:spPr>
          <a:xfrm>
            <a:off x="637777" y="1743138"/>
            <a:ext cx="5370904" cy="4330581"/>
          </a:xfrm>
        </p:spPr>
        <p:txBody>
          <a:bodyPr/>
          <a:lstStyle>
            <a:lvl1pPr>
              <a:defRPr sz="2667" b="0" i="0">
                <a:latin typeface="+mn-lt"/>
                <a:cs typeface="Univers LT Std 45 Light"/>
              </a:defRPr>
            </a:lvl1pPr>
            <a:lvl2pPr>
              <a:defRPr sz="2400" b="0" i="0">
                <a:latin typeface="+mn-lt"/>
                <a:cs typeface="Univers LT Std 45 Light"/>
              </a:defRPr>
            </a:lvl2pPr>
            <a:lvl3pPr>
              <a:defRPr sz="2133" b="0" i="0">
                <a:latin typeface="+mn-lt"/>
                <a:cs typeface="Univers LT Std 45 Light"/>
              </a:defRPr>
            </a:lvl3pPr>
            <a:lvl4pPr>
              <a:defRPr sz="1867" b="0" i="0">
                <a:latin typeface="+mn-lt"/>
                <a:cs typeface="Univers LT Std 45 Light"/>
              </a:defRPr>
            </a:lvl4pPr>
            <a:lvl5pPr>
              <a:defRPr sz="1867" b="0" i="0">
                <a:latin typeface="+mn-lt"/>
                <a:cs typeface="Univers LT Std 45 Light"/>
              </a:defRPr>
            </a:lvl5pPr>
            <a:lvl6pPr>
              <a:defRPr sz="2400"/>
            </a:lvl6pPr>
            <a:lvl7pPr>
              <a:defRPr sz="2400"/>
            </a:lvl7pPr>
            <a:lvl8pPr>
              <a:defRPr sz="2400"/>
            </a:lvl8pPr>
            <a:lvl9pPr>
              <a:defRPr sz="2400"/>
            </a:lvl9p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half" idx="2" hasCustomPrompt="1"/>
          </p:nvPr>
        </p:nvSpPr>
        <p:spPr>
          <a:xfrm>
            <a:off x="6197600" y="1743138"/>
            <a:ext cx="5384800" cy="4330581"/>
          </a:xfrm>
        </p:spPr>
        <p:txBody>
          <a:bodyPr/>
          <a:lstStyle>
            <a:lvl1pPr>
              <a:defRPr sz="2667" b="0" i="0">
                <a:latin typeface="+mn-lt"/>
                <a:cs typeface="Univers LT Std 45 Light"/>
              </a:defRPr>
            </a:lvl1pPr>
            <a:lvl2pPr>
              <a:defRPr sz="2400" b="0" i="0">
                <a:latin typeface="+mn-lt"/>
                <a:cs typeface="Univers LT Std 45 Light"/>
              </a:defRPr>
            </a:lvl2pPr>
            <a:lvl3pPr>
              <a:defRPr sz="2133" b="0" i="0">
                <a:latin typeface="+mn-lt"/>
                <a:cs typeface="Univers LT Std 45 Light"/>
              </a:defRPr>
            </a:lvl3pPr>
            <a:lvl4pPr>
              <a:defRPr sz="1867" b="0" i="0">
                <a:latin typeface="+mn-lt"/>
                <a:cs typeface="Univers LT Std 45 Light"/>
              </a:defRPr>
            </a:lvl4pPr>
            <a:lvl5pPr>
              <a:defRPr sz="1867" b="0" i="0">
                <a:latin typeface="+mn-lt"/>
                <a:cs typeface="Univers LT Std 45 Light"/>
              </a:defRPr>
            </a:lvl5pPr>
            <a:lvl6pPr>
              <a:defRPr sz="2400"/>
            </a:lvl6pPr>
            <a:lvl7pPr>
              <a:defRPr sz="2400"/>
            </a:lvl7pPr>
            <a:lvl8pPr>
              <a:defRPr sz="2400"/>
            </a:lvl8pPr>
            <a:lvl9pPr>
              <a:defRPr sz="2400"/>
            </a:lvl9p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631916" y="268941"/>
            <a:ext cx="10893337" cy="697255"/>
          </a:xfrm>
        </p:spPr>
        <p:txBody>
          <a:bodyPr/>
          <a:lstStyle/>
          <a:p>
            <a:r>
              <a:rPr lang="en-US" dirty="0"/>
              <a:t>Master title style</a:t>
            </a:r>
          </a:p>
        </p:txBody>
      </p:sp>
      <p:sp>
        <p:nvSpPr>
          <p:cNvPr id="13" name="Text Placeholder 6"/>
          <p:cNvSpPr>
            <a:spLocks noGrp="1"/>
          </p:cNvSpPr>
          <p:nvPr>
            <p:ph type="body" sz="quarter" idx="10" hasCustomPrompt="1"/>
          </p:nvPr>
        </p:nvSpPr>
        <p:spPr>
          <a:xfrm>
            <a:off x="629273" y="979311"/>
            <a:ext cx="10894484" cy="658284"/>
          </a:xfrm>
        </p:spPr>
        <p:txBody>
          <a:bodyPr anchor="t"/>
          <a:lstStyle>
            <a:lvl1pPr marL="0" indent="0">
              <a:buNone/>
              <a:defRPr>
                <a:solidFill>
                  <a:srgbClr val="7B7B7B"/>
                </a:solidFill>
              </a:defRPr>
            </a:lvl1pPr>
          </a:lstStyle>
          <a:p>
            <a:pPr lvl="0"/>
            <a:r>
              <a:rPr lang="en-US" dirty="0"/>
              <a:t>Subhead</a:t>
            </a:r>
          </a:p>
        </p:txBody>
      </p:sp>
    </p:spTree>
    <p:extLst>
      <p:ext uri="{BB962C8B-B14F-4D97-AF65-F5344CB8AC3E}">
        <p14:creationId xmlns:p14="http://schemas.microsoft.com/office/powerpoint/2010/main" val="28823415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Text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8702396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nfidential_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
        <p:nvSpPr>
          <p:cNvPr id="4"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83883507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Confidenti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
        <p:nvSpPr>
          <p:cNvPr id="9"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3912989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onfidenti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
        <p:nvSpPr>
          <p:cNvPr id="9"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1659190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onfidenti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6"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46270963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xtern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4225653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onfidenti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6"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167465582"/>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fidential_1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7"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453561517"/>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fidential_2 Line Heading with Subhead Confidential">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7"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71568490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Confidenti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29533764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onfidential_with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7" name="Footer Placeholder 3"/>
          <p:cNvSpPr txBox="1">
            <a:spLocks/>
          </p:cNvSpPr>
          <p:nvPr/>
        </p:nvSpPr>
        <p:spPr>
          <a:xfrm>
            <a:off x="3828645"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145996658"/>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Confidential_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7" name="Footer Placeholder 3"/>
          <p:cNvSpPr txBox="1">
            <a:spLocks/>
          </p:cNvSpPr>
          <p:nvPr/>
        </p:nvSpPr>
        <p:spPr>
          <a:xfrm>
            <a:off x="7232340"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49806578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Confidential_with Full Image L white logo">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7232340"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13744451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Confidential_NI Product Focused with Image R_Confidentia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3828645"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63458169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Confidential_NI Product Focused with Image L_Confidentia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7232340"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93847834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onfidential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9"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50030118"/>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05161135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Confidenti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8"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7144994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Confidential_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
        <p:nvSpPr>
          <p:cNvPr id="9"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5461452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Confidential_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
        <p:nvSpPr>
          <p:cNvPr id="9"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5528118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Confidential_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
        <p:nvSpPr>
          <p:cNvPr id="9"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44368264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Extern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047788462"/>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xternal_1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01949490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xternal_2 Line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154418079"/>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Extern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2158770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696289680"/>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image" Target="../media/image1.emf"/><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2.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Tree>
    <p:extLst>
      <p:ext uri="{BB962C8B-B14F-4D97-AF65-F5344CB8AC3E}">
        <p14:creationId xmlns:p14="http://schemas.microsoft.com/office/powerpoint/2010/main" val="31001485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700" r:id="rId21"/>
    <p:sldLayoutId id="2147483701" r:id="rId22"/>
    <p:sldLayoutId id="2147483702" r:id="rId23"/>
    <p:sldLayoutId id="2147483703" r:id="rId24"/>
    <p:sldLayoutId id="2147483704" r:id="rId25"/>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
        <p:nvSpPr>
          <p:cNvPr id="6"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43524444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29.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hyperlink" Target="http://sine.ni.com/tacs/app/overview/p/ap/of/lang/en/ol/en/oc/us/pg/1/sn/n24:14963/id/1587/" TargetMode="External"/><Relationship Id="rId2" Type="http://schemas.openxmlformats.org/officeDocument/2006/relationships/notesSlide" Target="../notesSlides/notesSlide24.xml"/><Relationship Id="rId1" Type="http://schemas.openxmlformats.org/officeDocument/2006/relationships/slideLayout" Target="../slideLayouts/slideLayout19.xml"/><Relationship Id="rId6" Type="http://schemas.openxmlformats.org/officeDocument/2006/relationships/hyperlink" Target="http://www.ni.com/example/51881/en/" TargetMode="External"/><Relationship Id="rId5" Type="http://schemas.openxmlformats.org/officeDocument/2006/relationships/hyperlink" Target="http://www.ni.com/white-paper/3574/en/" TargetMode="External"/><Relationship Id="rId4" Type="http://schemas.openxmlformats.org/officeDocument/2006/relationships/hyperlink" Target="ni.com/reference%20design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6.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5.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gif"/><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19.xml"/><Relationship Id="rId1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50.png"/></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52.png"/></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54.png"/></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2.xml"/><Relationship Id="rId13" Type="http://schemas.openxmlformats.org/officeDocument/2006/relationships/image" Target="../media/image12.png"/><Relationship Id="rId3" Type="http://schemas.openxmlformats.org/officeDocument/2006/relationships/tags" Target="../tags/tag11.xml"/><Relationship Id="rId7" Type="http://schemas.openxmlformats.org/officeDocument/2006/relationships/slideLayout" Target="../slideLayouts/slideLayout19.xml"/><Relationship Id="rId12" Type="http://schemas.openxmlformats.org/officeDocument/2006/relationships/image" Target="../media/image11.jpeg"/><Relationship Id="rId2" Type="http://schemas.openxmlformats.org/officeDocument/2006/relationships/tags" Target="../tags/tag10.xml"/><Relationship Id="rId16" Type="http://schemas.openxmlformats.org/officeDocument/2006/relationships/image" Target="../media/image15.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10.jpeg"/><Relationship Id="rId5" Type="http://schemas.openxmlformats.org/officeDocument/2006/relationships/tags" Target="../tags/tag13.xml"/><Relationship Id="rId1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tags" Target="../tags/tag12.xml"/><Relationship Id="rId9" Type="http://schemas.openxmlformats.org/officeDocument/2006/relationships/image" Target="../media/image8.jpeg"/><Relationship Id="rId14" Type="http://schemas.openxmlformats.org/officeDocument/2006/relationships/image" Target="../media/image13.png"/></Relationships>
</file>

<file path=ppt/slides/_rels/slide5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63.png"/></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64.png"/></Relationships>
</file>

<file path=ppt/slides/_rels/slide5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5.xml"/><Relationship Id="rId4" Type="http://schemas.openxmlformats.org/officeDocument/2006/relationships/image" Target="../media/image71.png"/></Relationships>
</file>

<file path=ppt/slides/_rels/slide6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tags" Target="../tags/tag32.xml"/><Relationship Id="rId26" Type="http://schemas.openxmlformats.org/officeDocument/2006/relationships/tags" Target="../tags/tag40.xml"/><Relationship Id="rId39" Type="http://schemas.openxmlformats.org/officeDocument/2006/relationships/tags" Target="../tags/tag53.xml"/><Relationship Id="rId3" Type="http://schemas.openxmlformats.org/officeDocument/2006/relationships/tags" Target="../tags/tag17.xml"/><Relationship Id="rId21" Type="http://schemas.openxmlformats.org/officeDocument/2006/relationships/tags" Target="../tags/tag35.xml"/><Relationship Id="rId34" Type="http://schemas.openxmlformats.org/officeDocument/2006/relationships/tags" Target="../tags/tag48.xml"/><Relationship Id="rId42" Type="http://schemas.openxmlformats.org/officeDocument/2006/relationships/image" Target="../media/image73.png"/><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tags" Target="../tags/tag31.xml"/><Relationship Id="rId25" Type="http://schemas.openxmlformats.org/officeDocument/2006/relationships/tags" Target="../tags/tag39.xml"/><Relationship Id="rId33" Type="http://schemas.openxmlformats.org/officeDocument/2006/relationships/tags" Target="../tags/tag47.xml"/><Relationship Id="rId38" Type="http://schemas.openxmlformats.org/officeDocument/2006/relationships/tags" Target="../tags/tag52.xml"/><Relationship Id="rId2" Type="http://schemas.openxmlformats.org/officeDocument/2006/relationships/tags" Target="../tags/tag16.xml"/><Relationship Id="rId16" Type="http://schemas.openxmlformats.org/officeDocument/2006/relationships/tags" Target="../tags/tag30.xml"/><Relationship Id="rId20" Type="http://schemas.openxmlformats.org/officeDocument/2006/relationships/tags" Target="../tags/tag34.xml"/><Relationship Id="rId29" Type="http://schemas.openxmlformats.org/officeDocument/2006/relationships/tags" Target="../tags/tag43.xml"/><Relationship Id="rId41" Type="http://schemas.openxmlformats.org/officeDocument/2006/relationships/notesSlide" Target="../notesSlides/notesSlide44.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24" Type="http://schemas.openxmlformats.org/officeDocument/2006/relationships/tags" Target="../tags/tag38.xml"/><Relationship Id="rId32" Type="http://schemas.openxmlformats.org/officeDocument/2006/relationships/tags" Target="../tags/tag46.xml"/><Relationship Id="rId37" Type="http://schemas.openxmlformats.org/officeDocument/2006/relationships/tags" Target="../tags/tag51.xml"/><Relationship Id="rId40" Type="http://schemas.openxmlformats.org/officeDocument/2006/relationships/slideLayout" Target="../slideLayouts/slideLayout19.xml"/><Relationship Id="rId5" Type="http://schemas.openxmlformats.org/officeDocument/2006/relationships/tags" Target="../tags/tag19.xml"/><Relationship Id="rId15" Type="http://schemas.openxmlformats.org/officeDocument/2006/relationships/tags" Target="../tags/tag29.xml"/><Relationship Id="rId23" Type="http://schemas.openxmlformats.org/officeDocument/2006/relationships/tags" Target="../tags/tag37.xml"/><Relationship Id="rId28" Type="http://schemas.openxmlformats.org/officeDocument/2006/relationships/tags" Target="../tags/tag42.xml"/><Relationship Id="rId36" Type="http://schemas.openxmlformats.org/officeDocument/2006/relationships/tags" Target="../tags/tag50.xml"/><Relationship Id="rId10" Type="http://schemas.openxmlformats.org/officeDocument/2006/relationships/tags" Target="../tags/tag24.xml"/><Relationship Id="rId19" Type="http://schemas.openxmlformats.org/officeDocument/2006/relationships/tags" Target="../tags/tag33.xml"/><Relationship Id="rId31" Type="http://schemas.openxmlformats.org/officeDocument/2006/relationships/tags" Target="../tags/tag45.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tags" Target="../tags/tag36.xml"/><Relationship Id="rId27" Type="http://schemas.openxmlformats.org/officeDocument/2006/relationships/tags" Target="../tags/tag41.xml"/><Relationship Id="rId30" Type="http://schemas.openxmlformats.org/officeDocument/2006/relationships/tags" Target="../tags/tag44.xml"/><Relationship Id="rId35" Type="http://schemas.openxmlformats.org/officeDocument/2006/relationships/tags" Target="../tags/tag49.xml"/></Relationships>
</file>

<file path=ppt/slides/_rels/slide6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5.xml"/><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E5E8E-9B3E-4B1D-A680-3255FE70E952}"/>
              </a:ext>
            </a:extLst>
          </p:cNvPr>
          <p:cNvSpPr>
            <a:spLocks noGrp="1"/>
          </p:cNvSpPr>
          <p:nvPr>
            <p:ph type="ctrTitle"/>
          </p:nvPr>
        </p:nvSpPr>
        <p:spPr/>
        <p:txBody>
          <a:bodyPr/>
          <a:lstStyle/>
          <a:p>
            <a:r>
              <a:rPr lang="en-US" dirty="0"/>
              <a:t>DCAF Training</a:t>
            </a:r>
          </a:p>
        </p:txBody>
      </p:sp>
      <p:sp>
        <p:nvSpPr>
          <p:cNvPr id="3" name="Subtitle 2">
            <a:extLst>
              <a:ext uri="{FF2B5EF4-FFF2-40B4-BE49-F238E27FC236}">
                <a16:creationId xmlns:a16="http://schemas.microsoft.com/office/drawing/2014/main" id="{AA540BB1-4476-4C38-B2CD-3871E9374309}"/>
              </a:ext>
            </a:extLst>
          </p:cNvPr>
          <p:cNvSpPr>
            <a:spLocks noGrp="1"/>
          </p:cNvSpPr>
          <p:nvPr>
            <p:ph type="subTitle" idx="1"/>
          </p:nvPr>
        </p:nvSpPr>
        <p:spPr/>
        <p:txBody>
          <a:bodyPr/>
          <a:lstStyle/>
          <a:p>
            <a:r>
              <a:rPr lang="en-US" dirty="0"/>
              <a:t>Benjamin Celis</a:t>
            </a:r>
          </a:p>
        </p:txBody>
      </p:sp>
      <p:sp>
        <p:nvSpPr>
          <p:cNvPr id="4" name="Text Placeholder 3">
            <a:extLst>
              <a:ext uri="{FF2B5EF4-FFF2-40B4-BE49-F238E27FC236}">
                <a16:creationId xmlns:a16="http://schemas.microsoft.com/office/drawing/2014/main" id="{21D2084E-A538-40E3-86F7-86ECCCFC2C79}"/>
              </a:ext>
            </a:extLst>
          </p:cNvPr>
          <p:cNvSpPr>
            <a:spLocks noGrp="1"/>
          </p:cNvSpPr>
          <p:nvPr>
            <p:ph type="body" sz="quarter" idx="12"/>
          </p:nvPr>
        </p:nvSpPr>
        <p:spPr/>
        <p:txBody>
          <a:bodyPr/>
          <a:lstStyle/>
          <a:p>
            <a:endParaRPr lang="en-US"/>
          </a:p>
        </p:txBody>
      </p:sp>
      <p:sp>
        <p:nvSpPr>
          <p:cNvPr id="5" name="Text Placeholder 4">
            <a:extLst>
              <a:ext uri="{FF2B5EF4-FFF2-40B4-BE49-F238E27FC236}">
                <a16:creationId xmlns:a16="http://schemas.microsoft.com/office/drawing/2014/main" id="{FA3B4C1C-9AD6-4665-B95E-CF023F63F8D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771404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a:t>
            </a:r>
          </a:p>
          <a:p>
            <a:pPr lvl="1"/>
            <a:r>
              <a:rPr lang="en-US" dirty="0"/>
              <a:t>Object user levels</a:t>
            </a:r>
          </a:p>
          <a:p>
            <a:pPr lvl="1"/>
            <a:r>
              <a:rPr lang="en-US" dirty="0"/>
              <a:t>Libraries and scope</a:t>
            </a:r>
          </a:p>
          <a:p>
            <a:pPr lvl="1"/>
            <a:r>
              <a:rPr lang="en-US" dirty="0"/>
              <a:t>Clusters</a:t>
            </a:r>
          </a:p>
          <a:p>
            <a:pPr lvl="1"/>
            <a:r>
              <a:rPr lang="en-US" dirty="0"/>
              <a:t>Methods</a:t>
            </a:r>
          </a:p>
          <a:p>
            <a:r>
              <a:rPr lang="en-US" dirty="0"/>
              <a:t>Why to use classes?</a:t>
            </a:r>
          </a:p>
          <a:p>
            <a:pPr lvl="1"/>
            <a:r>
              <a:rPr lang="en-US" dirty="0"/>
              <a:t>Dynamic dispatch</a:t>
            </a:r>
          </a:p>
          <a:p>
            <a:pPr lvl="1"/>
            <a:r>
              <a:rPr lang="en-US" dirty="0"/>
              <a:t>Reuse</a:t>
            </a:r>
          </a:p>
          <a:p>
            <a:r>
              <a:rPr lang="en-US" dirty="0"/>
              <a:t>Using objects</a:t>
            </a:r>
          </a:p>
          <a:p>
            <a:r>
              <a:rPr lang="en-US" dirty="0"/>
              <a:t>Next steps</a:t>
            </a:r>
          </a:p>
          <a:p>
            <a:endParaRPr lang="en-US" dirty="0"/>
          </a:p>
        </p:txBody>
      </p:sp>
    </p:spTree>
    <p:extLst>
      <p:ext uri="{BB962C8B-B14F-4D97-AF65-F5344CB8AC3E}">
        <p14:creationId xmlns:p14="http://schemas.microsoft.com/office/powerpoint/2010/main" val="3891922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User Levels</a:t>
            </a:r>
          </a:p>
        </p:txBody>
      </p:sp>
      <p:sp>
        <p:nvSpPr>
          <p:cNvPr id="3" name="Content Placeholder 2"/>
          <p:cNvSpPr>
            <a:spLocks noGrp="1"/>
          </p:cNvSpPr>
          <p:nvPr>
            <p:ph idx="1"/>
          </p:nvPr>
        </p:nvSpPr>
        <p:spPr/>
        <p:txBody>
          <a:bodyPr/>
          <a:lstStyle/>
          <a:p>
            <a:r>
              <a:rPr lang="en-US" dirty="0"/>
              <a:t>LabVIEW Object Designer</a:t>
            </a:r>
          </a:p>
          <a:p>
            <a:pPr lvl="1"/>
            <a:r>
              <a:rPr lang="en-US" dirty="0"/>
              <a:t>Designs the top level application</a:t>
            </a:r>
          </a:p>
          <a:p>
            <a:pPr lvl="1"/>
            <a:r>
              <a:rPr lang="en-US" dirty="0"/>
              <a:t>Defines the abstract classes </a:t>
            </a:r>
          </a:p>
          <a:p>
            <a:pPr lvl="1"/>
            <a:r>
              <a:rPr lang="en-US" dirty="0"/>
              <a:t>Decides inheritance paths</a:t>
            </a:r>
          </a:p>
          <a:p>
            <a:pPr lvl="1"/>
            <a:endParaRPr lang="en-US" dirty="0"/>
          </a:p>
          <a:p>
            <a:r>
              <a:rPr lang="en-US" dirty="0"/>
              <a:t>LabVIEW Object User</a:t>
            </a:r>
          </a:p>
          <a:p>
            <a:pPr lvl="1"/>
            <a:r>
              <a:rPr lang="en-US" dirty="0"/>
              <a:t>Uses object oriented based architectures like Actor Framework or Configurator Editor Framework (CEF)</a:t>
            </a:r>
          </a:p>
          <a:p>
            <a:pPr lvl="1"/>
            <a:r>
              <a:rPr lang="en-US" dirty="0"/>
              <a:t>Creates child classes of abstract objects</a:t>
            </a:r>
          </a:p>
          <a:p>
            <a:pPr lvl="1"/>
            <a:endParaRPr lang="en-US" dirty="0"/>
          </a:p>
        </p:txBody>
      </p:sp>
    </p:spTree>
    <p:extLst>
      <p:ext uri="{BB962C8B-B14F-4D97-AF65-F5344CB8AC3E}">
        <p14:creationId xmlns:p14="http://schemas.microsoft.com/office/powerpoint/2010/main" val="3436374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Libraries</a:t>
            </a:r>
          </a:p>
        </p:txBody>
      </p:sp>
      <p:sp>
        <p:nvSpPr>
          <p:cNvPr id="3" name="Content Placeholder 2"/>
          <p:cNvSpPr>
            <a:spLocks noGrp="1"/>
          </p:cNvSpPr>
          <p:nvPr>
            <p:ph sz="half" idx="1"/>
          </p:nvPr>
        </p:nvSpPr>
        <p:spPr>
          <a:xfrm>
            <a:off x="637777" y="1124712"/>
            <a:ext cx="7083824" cy="4949008"/>
          </a:xfrm>
        </p:spPr>
        <p:txBody>
          <a:bodyPr/>
          <a:lstStyle/>
          <a:p>
            <a:pPr lvl="0"/>
            <a:r>
              <a:rPr lang="en-US" sz="2400" dirty="0"/>
              <a:t>A collection of related VIs, type definitions, shared variables, palette menu files, and other files</a:t>
            </a:r>
          </a:p>
          <a:p>
            <a:r>
              <a:rPr lang="en-US" sz="2400" dirty="0"/>
              <a:t>Organize related files into a shared hierarchy</a:t>
            </a:r>
          </a:p>
          <a:p>
            <a:r>
              <a:rPr lang="en-US" sz="2400" dirty="0"/>
              <a:t>Limit public access to certain files</a:t>
            </a:r>
          </a:p>
          <a:p>
            <a:r>
              <a:rPr lang="en-US" sz="2400" dirty="0"/>
              <a:t>Avoid potential VI name duplications</a:t>
            </a:r>
          </a:p>
          <a:p>
            <a:r>
              <a:rPr lang="en-US" sz="2400" dirty="0"/>
              <a:t>2 way link </a:t>
            </a:r>
          </a:p>
          <a:p>
            <a:pPr lvl="0"/>
            <a:endParaRPr lang="en-US" sz="2800" dirty="0"/>
          </a:p>
          <a:p>
            <a:endParaRPr lang="en-US" dirty="0"/>
          </a:p>
        </p:txBody>
      </p:sp>
      <p:pic>
        <p:nvPicPr>
          <p:cNvPr id="5" name="Picture 4"/>
          <p:cNvPicPr>
            <a:picLocks noChangeAspect="1"/>
          </p:cNvPicPr>
          <p:nvPr/>
        </p:nvPicPr>
        <p:blipFill>
          <a:blip r:embed="rId3"/>
          <a:stretch>
            <a:fillRect/>
          </a:stretch>
        </p:blipFill>
        <p:spPr>
          <a:xfrm>
            <a:off x="8615892" y="1124712"/>
            <a:ext cx="2981325" cy="2543175"/>
          </a:xfrm>
          <a:prstGeom prst="rect">
            <a:avLst/>
          </a:prstGeom>
        </p:spPr>
      </p:pic>
    </p:spTree>
    <p:extLst>
      <p:ext uri="{BB962C8B-B14F-4D97-AF65-F5344CB8AC3E}">
        <p14:creationId xmlns:p14="http://schemas.microsoft.com/office/powerpoint/2010/main" val="2707016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Scope</a:t>
            </a:r>
            <a:br>
              <a:rPr lang="en-US" dirty="0"/>
            </a:br>
            <a:endParaRPr lang="en-US" dirty="0"/>
          </a:p>
        </p:txBody>
      </p:sp>
      <p:pic>
        <p:nvPicPr>
          <p:cNvPr id="9" name="Picture 8"/>
          <p:cNvPicPr>
            <a:picLocks noChangeAspect="1"/>
          </p:cNvPicPr>
          <p:nvPr/>
        </p:nvPicPr>
        <p:blipFill>
          <a:blip r:embed="rId3"/>
          <a:stretch>
            <a:fillRect/>
          </a:stretch>
        </p:blipFill>
        <p:spPr>
          <a:xfrm>
            <a:off x="6580822" y="978334"/>
            <a:ext cx="2962275" cy="2552700"/>
          </a:xfrm>
          <a:prstGeom prst="rect">
            <a:avLst/>
          </a:prstGeom>
        </p:spPr>
      </p:pic>
      <p:pic>
        <p:nvPicPr>
          <p:cNvPr id="11" name="Content Placeholder 10"/>
          <p:cNvPicPr>
            <a:picLocks noGrp="1" noChangeAspect="1"/>
          </p:cNvPicPr>
          <p:nvPr>
            <p:ph sz="half" idx="1"/>
          </p:nvPr>
        </p:nvPicPr>
        <p:blipFill>
          <a:blip r:embed="rId4"/>
          <a:stretch>
            <a:fillRect/>
          </a:stretch>
        </p:blipFill>
        <p:spPr>
          <a:xfrm>
            <a:off x="920274" y="1014053"/>
            <a:ext cx="4714875" cy="2609850"/>
          </a:xfrm>
          <a:prstGeom prst="rect">
            <a:avLst/>
          </a:prstGeom>
        </p:spPr>
      </p:pic>
      <p:pic>
        <p:nvPicPr>
          <p:cNvPr id="12" name="Picture 11"/>
          <p:cNvPicPr>
            <a:picLocks noChangeAspect="1"/>
          </p:cNvPicPr>
          <p:nvPr/>
        </p:nvPicPr>
        <p:blipFill>
          <a:blip r:embed="rId5"/>
          <a:stretch>
            <a:fillRect/>
          </a:stretch>
        </p:blipFill>
        <p:spPr>
          <a:xfrm>
            <a:off x="920274" y="3830955"/>
            <a:ext cx="3752850" cy="2533650"/>
          </a:xfrm>
          <a:prstGeom prst="rect">
            <a:avLst/>
          </a:prstGeom>
        </p:spPr>
      </p:pic>
      <p:pic>
        <p:nvPicPr>
          <p:cNvPr id="13" name="Picture 12"/>
          <p:cNvPicPr>
            <a:picLocks noChangeAspect="1"/>
          </p:cNvPicPr>
          <p:nvPr/>
        </p:nvPicPr>
        <p:blipFill>
          <a:blip r:embed="rId6"/>
          <a:stretch>
            <a:fillRect/>
          </a:stretch>
        </p:blipFill>
        <p:spPr>
          <a:xfrm>
            <a:off x="6189812" y="3749992"/>
            <a:ext cx="3552825" cy="2695575"/>
          </a:xfrm>
          <a:prstGeom prst="rect">
            <a:avLst/>
          </a:prstGeom>
        </p:spPr>
      </p:pic>
    </p:spTree>
    <p:extLst>
      <p:ext uri="{BB962C8B-B14F-4D97-AF65-F5344CB8AC3E}">
        <p14:creationId xmlns:p14="http://schemas.microsoft.com/office/powerpoint/2010/main" val="1155469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 Class</a:t>
            </a:r>
          </a:p>
        </p:txBody>
      </p:sp>
      <p:sp>
        <p:nvSpPr>
          <p:cNvPr id="3" name="Content Placeholder 2"/>
          <p:cNvSpPr>
            <a:spLocks noGrp="1"/>
          </p:cNvSpPr>
          <p:nvPr>
            <p:ph sz="half" idx="1"/>
          </p:nvPr>
        </p:nvSpPr>
        <p:spPr>
          <a:xfrm>
            <a:off x="637776" y="1124712"/>
            <a:ext cx="7038667" cy="4949008"/>
          </a:xfrm>
        </p:spPr>
        <p:txBody>
          <a:bodyPr/>
          <a:lstStyle/>
          <a:p>
            <a:pPr lvl="0"/>
            <a:r>
              <a:rPr lang="en-US" sz="2400" dirty="0"/>
              <a:t>A collection of related VIs, type definitions, shared variables, palette menu files, and other files</a:t>
            </a:r>
          </a:p>
          <a:p>
            <a:r>
              <a:rPr lang="en-US" sz="2400" dirty="0"/>
              <a:t>Organize related files into a shared hierarchy</a:t>
            </a:r>
          </a:p>
          <a:p>
            <a:r>
              <a:rPr lang="en-US" sz="2400" dirty="0"/>
              <a:t>Avoid potential VI name duplications</a:t>
            </a:r>
          </a:p>
          <a:p>
            <a:r>
              <a:rPr lang="en-US" sz="2400" dirty="0"/>
              <a:t>Limit public access to certain files</a:t>
            </a:r>
          </a:p>
          <a:p>
            <a:r>
              <a:rPr lang="en-US" sz="2400" dirty="0"/>
              <a:t>2 way link </a:t>
            </a:r>
          </a:p>
          <a:p>
            <a:r>
              <a:rPr lang="en-US" sz="2400" dirty="0">
                <a:solidFill>
                  <a:schemeClr val="accent1">
                    <a:lumMod val="75000"/>
                  </a:schemeClr>
                </a:solidFill>
              </a:rPr>
              <a:t>Inheritance and dynamic dispatch</a:t>
            </a:r>
          </a:p>
          <a:p>
            <a:r>
              <a:rPr lang="en-US" sz="2400" dirty="0">
                <a:solidFill>
                  <a:schemeClr val="accent1">
                    <a:lumMod val="75000"/>
                  </a:schemeClr>
                </a:solidFill>
              </a:rPr>
              <a:t>Property nodes</a:t>
            </a:r>
          </a:p>
          <a:p>
            <a:endParaRPr lang="en-US" dirty="0"/>
          </a:p>
        </p:txBody>
      </p:sp>
      <p:pic>
        <p:nvPicPr>
          <p:cNvPr id="6" name="Picture 5"/>
          <p:cNvPicPr>
            <a:picLocks noChangeAspect="1"/>
          </p:cNvPicPr>
          <p:nvPr/>
        </p:nvPicPr>
        <p:blipFill>
          <a:blip r:embed="rId3"/>
          <a:stretch>
            <a:fillRect/>
          </a:stretch>
        </p:blipFill>
        <p:spPr>
          <a:xfrm>
            <a:off x="8596842" y="1106922"/>
            <a:ext cx="3000375" cy="2590800"/>
          </a:xfrm>
          <a:prstGeom prst="rect">
            <a:avLst/>
          </a:prstGeom>
        </p:spPr>
      </p:pic>
    </p:spTree>
    <p:extLst>
      <p:ext uri="{BB962C8B-B14F-4D97-AF65-F5344CB8AC3E}">
        <p14:creationId xmlns:p14="http://schemas.microsoft.com/office/powerpoint/2010/main" val="3968389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a:t>
            </a:r>
          </a:p>
        </p:txBody>
      </p:sp>
      <p:sp>
        <p:nvSpPr>
          <p:cNvPr id="7" name="Content Placeholder 6"/>
          <p:cNvSpPr>
            <a:spLocks noGrp="1"/>
          </p:cNvSpPr>
          <p:nvPr>
            <p:ph sz="half" idx="2"/>
          </p:nvPr>
        </p:nvSpPr>
        <p:spPr>
          <a:xfrm>
            <a:off x="552832" y="1106922"/>
            <a:ext cx="5384800" cy="4949008"/>
          </a:xfrm>
        </p:spPr>
        <p:txBody>
          <a:bodyPr/>
          <a:lstStyle/>
          <a:p>
            <a:r>
              <a:rPr lang="en-US" dirty="0"/>
              <a:t>It’s a data structure</a:t>
            </a:r>
          </a:p>
          <a:p>
            <a:r>
              <a:rPr lang="en-US" dirty="0"/>
              <a:t>Clusters group data elements of mixed types</a:t>
            </a:r>
          </a:p>
          <a:p>
            <a:r>
              <a:rPr lang="en-US" dirty="0"/>
              <a:t>Bundle and unbundle</a:t>
            </a:r>
          </a:p>
          <a:p>
            <a:r>
              <a:rPr lang="en-US" dirty="0"/>
              <a:t>Pink, brown or beer yellow </a:t>
            </a:r>
          </a:p>
          <a:p>
            <a:endParaRPr lang="en-US" dirty="0"/>
          </a:p>
        </p:txBody>
      </p:sp>
      <p:pic>
        <p:nvPicPr>
          <p:cNvPr id="8" name="Picture 7"/>
          <p:cNvPicPr>
            <a:picLocks noChangeAspect="1"/>
          </p:cNvPicPr>
          <p:nvPr/>
        </p:nvPicPr>
        <p:blipFill>
          <a:blip r:embed="rId3"/>
          <a:stretch>
            <a:fillRect/>
          </a:stretch>
        </p:blipFill>
        <p:spPr>
          <a:xfrm>
            <a:off x="9421508" y="1106922"/>
            <a:ext cx="1133475" cy="2266950"/>
          </a:xfrm>
          <a:prstGeom prst="rect">
            <a:avLst/>
          </a:prstGeom>
        </p:spPr>
      </p:pic>
      <p:pic>
        <p:nvPicPr>
          <p:cNvPr id="3" name="Picture 2"/>
          <p:cNvPicPr>
            <a:picLocks noChangeAspect="1"/>
          </p:cNvPicPr>
          <p:nvPr/>
        </p:nvPicPr>
        <p:blipFill>
          <a:blip r:embed="rId4"/>
          <a:stretch>
            <a:fillRect/>
          </a:stretch>
        </p:blipFill>
        <p:spPr>
          <a:xfrm>
            <a:off x="5453592" y="4301217"/>
            <a:ext cx="6143625" cy="1390650"/>
          </a:xfrm>
          <a:prstGeom prst="rect">
            <a:avLst/>
          </a:prstGeom>
        </p:spPr>
      </p:pic>
    </p:spTree>
    <p:extLst>
      <p:ext uri="{BB962C8B-B14F-4D97-AF65-F5344CB8AC3E}">
        <p14:creationId xmlns:p14="http://schemas.microsoft.com/office/powerpoint/2010/main" val="3569753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Private Data</a:t>
            </a:r>
          </a:p>
        </p:txBody>
      </p:sp>
      <p:sp>
        <p:nvSpPr>
          <p:cNvPr id="3" name="Content Placeholder 2"/>
          <p:cNvSpPr>
            <a:spLocks noGrp="1"/>
          </p:cNvSpPr>
          <p:nvPr>
            <p:ph sz="half" idx="1"/>
          </p:nvPr>
        </p:nvSpPr>
        <p:spPr/>
        <p:txBody>
          <a:bodyPr/>
          <a:lstStyle/>
          <a:p>
            <a:r>
              <a:rPr lang="en-US" dirty="0"/>
              <a:t>It’s a data structure</a:t>
            </a:r>
          </a:p>
          <a:p>
            <a:r>
              <a:rPr lang="en-US" dirty="0"/>
              <a:t>Clusters group data elements of mixed types</a:t>
            </a:r>
          </a:p>
          <a:p>
            <a:r>
              <a:rPr lang="en-US" dirty="0"/>
              <a:t>Bundle and unbundle</a:t>
            </a:r>
            <a:endParaRPr lang="en-US" dirty="0">
              <a:solidFill>
                <a:schemeClr val="accent1">
                  <a:lumMod val="75000"/>
                </a:schemeClr>
              </a:solidFill>
            </a:endParaRPr>
          </a:p>
          <a:p>
            <a:r>
              <a:rPr lang="en-US" dirty="0">
                <a:solidFill>
                  <a:schemeClr val="accent1">
                    <a:lumMod val="75000"/>
                  </a:schemeClr>
                </a:solidFill>
              </a:rPr>
              <a:t>You can choose the color you want</a:t>
            </a:r>
          </a:p>
          <a:p>
            <a:r>
              <a:rPr lang="en-US" dirty="0">
                <a:solidFill>
                  <a:schemeClr val="accent1">
                    <a:lumMod val="75000"/>
                  </a:schemeClr>
                </a:solidFill>
              </a:rPr>
              <a:t>It defines the class properties</a:t>
            </a:r>
          </a:p>
          <a:p>
            <a:r>
              <a:rPr lang="en-US" dirty="0">
                <a:solidFill>
                  <a:schemeClr val="accent1">
                    <a:lumMod val="75000"/>
                  </a:schemeClr>
                </a:solidFill>
              </a:rPr>
              <a:t>It is private</a:t>
            </a:r>
          </a:p>
          <a:p>
            <a:endParaRPr lang="en-US" dirty="0"/>
          </a:p>
        </p:txBody>
      </p:sp>
      <p:pic>
        <p:nvPicPr>
          <p:cNvPr id="5" name="Picture 4"/>
          <p:cNvPicPr>
            <a:picLocks noChangeAspect="1"/>
          </p:cNvPicPr>
          <p:nvPr/>
        </p:nvPicPr>
        <p:blipFill>
          <a:blip r:embed="rId3"/>
          <a:stretch>
            <a:fillRect/>
          </a:stretch>
        </p:blipFill>
        <p:spPr>
          <a:xfrm>
            <a:off x="5386917" y="4650134"/>
            <a:ext cx="6210300" cy="1171575"/>
          </a:xfrm>
          <a:prstGeom prst="rect">
            <a:avLst/>
          </a:prstGeom>
        </p:spPr>
      </p:pic>
      <p:pic>
        <p:nvPicPr>
          <p:cNvPr id="6" name="Picture 5"/>
          <p:cNvPicPr>
            <a:picLocks noChangeAspect="1"/>
          </p:cNvPicPr>
          <p:nvPr/>
        </p:nvPicPr>
        <p:blipFill>
          <a:blip r:embed="rId4"/>
          <a:stretch>
            <a:fillRect/>
          </a:stretch>
        </p:blipFill>
        <p:spPr>
          <a:xfrm>
            <a:off x="8922405" y="1106922"/>
            <a:ext cx="1666875" cy="2362200"/>
          </a:xfrm>
          <a:prstGeom prst="rect">
            <a:avLst/>
          </a:prstGeom>
        </p:spPr>
      </p:pic>
    </p:spTree>
    <p:extLst>
      <p:ext uri="{BB962C8B-B14F-4D97-AF65-F5344CB8AC3E}">
        <p14:creationId xmlns:p14="http://schemas.microsoft.com/office/powerpoint/2010/main" val="2841001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Methods: Color and Area</a:t>
            </a:r>
          </a:p>
        </p:txBody>
      </p:sp>
      <p:pic>
        <p:nvPicPr>
          <p:cNvPr id="6" name="Picture 5"/>
          <p:cNvPicPr>
            <a:picLocks noChangeAspect="1"/>
          </p:cNvPicPr>
          <p:nvPr/>
        </p:nvPicPr>
        <p:blipFill>
          <a:blip r:embed="rId2"/>
          <a:stretch>
            <a:fillRect/>
          </a:stretch>
        </p:blipFill>
        <p:spPr>
          <a:xfrm>
            <a:off x="2126010" y="1243385"/>
            <a:ext cx="6143625" cy="1390650"/>
          </a:xfrm>
          <a:prstGeom prst="rect">
            <a:avLst/>
          </a:prstGeom>
        </p:spPr>
      </p:pic>
      <p:pic>
        <p:nvPicPr>
          <p:cNvPr id="7" name="Picture 6"/>
          <p:cNvPicPr>
            <a:picLocks noChangeAspect="1"/>
          </p:cNvPicPr>
          <p:nvPr/>
        </p:nvPicPr>
        <p:blipFill>
          <a:blip r:embed="rId3"/>
          <a:stretch>
            <a:fillRect/>
          </a:stretch>
        </p:blipFill>
        <p:spPr>
          <a:xfrm>
            <a:off x="1955022" y="3430933"/>
            <a:ext cx="6210300" cy="1171575"/>
          </a:xfrm>
          <a:prstGeom prst="rect">
            <a:avLst/>
          </a:prstGeom>
        </p:spPr>
      </p:pic>
    </p:spTree>
    <p:extLst>
      <p:ext uri="{BB962C8B-B14F-4D97-AF65-F5344CB8AC3E}">
        <p14:creationId xmlns:p14="http://schemas.microsoft.com/office/powerpoint/2010/main" val="1476352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Color and Area</a:t>
            </a:r>
          </a:p>
        </p:txBody>
      </p:sp>
      <p:pic>
        <p:nvPicPr>
          <p:cNvPr id="8" name="Content Placeholder 7"/>
          <p:cNvPicPr>
            <a:picLocks noGrp="1" noChangeAspect="1"/>
          </p:cNvPicPr>
          <p:nvPr>
            <p:ph idx="1"/>
          </p:nvPr>
        </p:nvPicPr>
        <p:blipFill>
          <a:blip r:embed="rId3"/>
          <a:stretch>
            <a:fillRect/>
          </a:stretch>
        </p:blipFill>
        <p:spPr>
          <a:xfrm>
            <a:off x="2782529" y="1489962"/>
            <a:ext cx="5919941" cy="3697629"/>
          </a:xfrm>
          <a:prstGeom prst="rect">
            <a:avLst/>
          </a:prstGeom>
        </p:spPr>
      </p:pic>
    </p:spTree>
    <p:extLst>
      <p:ext uri="{BB962C8B-B14F-4D97-AF65-F5344CB8AC3E}">
        <p14:creationId xmlns:p14="http://schemas.microsoft.com/office/powerpoint/2010/main" val="504070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867961" y="1696546"/>
            <a:ext cx="8456076" cy="4247055"/>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2209800" y="609600"/>
            <a:ext cx="7924800" cy="1143000"/>
          </a:xfrm>
        </p:spPr>
        <p:txBody>
          <a:bodyPr/>
          <a:lstStyle/>
          <a:p>
            <a:r>
              <a:rPr lang="en-US" dirty="0"/>
              <a:t>Cluster and Node...</a:t>
            </a:r>
          </a:p>
        </p:txBody>
      </p:sp>
      <p:sp>
        <p:nvSpPr>
          <p:cNvPr id="12" name="Oval 11"/>
          <p:cNvSpPr/>
          <p:nvPr/>
        </p:nvSpPr>
        <p:spPr bwMode="auto">
          <a:xfrm>
            <a:off x="7315200" y="3352800"/>
            <a:ext cx="1600200" cy="1524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sp>
        <p:nvSpPr>
          <p:cNvPr id="16" name="Oval 15"/>
          <p:cNvSpPr/>
          <p:nvPr/>
        </p:nvSpPr>
        <p:spPr bwMode="auto">
          <a:xfrm>
            <a:off x="3124200" y="2438400"/>
            <a:ext cx="1371600" cy="13716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spTree>
    <p:extLst>
      <p:ext uri="{BB962C8B-B14F-4D97-AF65-F5344CB8AC3E}">
        <p14:creationId xmlns:p14="http://schemas.microsoft.com/office/powerpoint/2010/main" val="3841409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027AF-06F9-453F-BDA1-7F98D6DD13E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3B9528B-0F9A-4E7A-8E08-81D71E7B7080}"/>
              </a:ext>
            </a:extLst>
          </p:cNvPr>
          <p:cNvSpPr>
            <a:spLocks noGrp="1"/>
          </p:cNvSpPr>
          <p:nvPr>
            <p:ph idx="1"/>
          </p:nvPr>
        </p:nvSpPr>
        <p:spPr/>
        <p:txBody>
          <a:bodyPr>
            <a:normAutofit/>
          </a:bodyPr>
          <a:lstStyle/>
          <a:p>
            <a:r>
              <a:rPr lang="en-US" dirty="0"/>
              <a:t>Introduction to DCAF</a:t>
            </a:r>
          </a:p>
          <a:p>
            <a:r>
              <a:rPr lang="en-US" dirty="0"/>
              <a:t>RT Key Concepts Review</a:t>
            </a:r>
          </a:p>
          <a:p>
            <a:r>
              <a:rPr lang="en-US" dirty="0"/>
              <a:t>Using LabVIEW Objects</a:t>
            </a:r>
          </a:p>
          <a:p>
            <a:r>
              <a:rPr lang="en-US" dirty="0"/>
              <a:t>DCAF Components</a:t>
            </a:r>
          </a:p>
          <a:p>
            <a:r>
              <a:rPr lang="en-US" dirty="0"/>
              <a:t>Designing an application with DCAF</a:t>
            </a:r>
          </a:p>
          <a:p>
            <a:r>
              <a:rPr lang="en-US" dirty="0"/>
              <a:t>Selecting the Right Modules</a:t>
            </a:r>
          </a:p>
          <a:p>
            <a:r>
              <a:rPr lang="en-US" dirty="0"/>
              <a:t>Reusing Modules</a:t>
            </a:r>
          </a:p>
          <a:p>
            <a:r>
              <a:rPr lang="en-US" dirty="0"/>
              <a:t>Static Template</a:t>
            </a:r>
          </a:p>
          <a:p>
            <a:r>
              <a:rPr lang="en-US" dirty="0"/>
              <a:t>Dynamic Template</a:t>
            </a:r>
          </a:p>
          <a:p>
            <a:r>
              <a:rPr lang="en-US" dirty="0"/>
              <a:t>System Link</a:t>
            </a:r>
          </a:p>
          <a:p>
            <a:r>
              <a:rPr lang="en-US" dirty="0" err="1"/>
              <a:t>dfsfasdsadsad</a:t>
            </a:r>
            <a:endParaRPr lang="en-US" dirty="0"/>
          </a:p>
        </p:txBody>
      </p:sp>
    </p:spTree>
    <p:extLst>
      <p:ext uri="{BB962C8B-B14F-4D97-AF65-F5344CB8AC3E}">
        <p14:creationId xmlns:p14="http://schemas.microsoft.com/office/powerpoint/2010/main" val="806468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67961" y="1696546"/>
            <a:ext cx="8456076" cy="4247055"/>
          </a:xfrm>
          <a:prstGeom prst="rect">
            <a:avLst/>
          </a:prstGeom>
        </p:spPr>
      </p:pic>
      <p:sp>
        <p:nvSpPr>
          <p:cNvPr id="2" name="Title 1"/>
          <p:cNvSpPr>
            <a:spLocks noGrp="1"/>
          </p:cNvSpPr>
          <p:nvPr>
            <p:ph type="title"/>
          </p:nvPr>
        </p:nvSpPr>
        <p:spPr>
          <a:xfrm>
            <a:off x="2209800" y="609600"/>
            <a:ext cx="7924800" cy="1143000"/>
          </a:xfrm>
        </p:spPr>
        <p:txBody>
          <a:bodyPr/>
          <a:lstStyle/>
          <a:p>
            <a:r>
              <a:rPr lang="en-US" dirty="0"/>
              <a:t>… become Class and Method</a:t>
            </a:r>
          </a:p>
        </p:txBody>
      </p:sp>
      <p:sp>
        <p:nvSpPr>
          <p:cNvPr id="13" name="Oval 12"/>
          <p:cNvSpPr/>
          <p:nvPr/>
        </p:nvSpPr>
        <p:spPr bwMode="auto">
          <a:xfrm>
            <a:off x="3276600" y="2667000"/>
            <a:ext cx="1143000" cy="9144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sp>
        <p:nvSpPr>
          <p:cNvPr id="14" name="Oval 13"/>
          <p:cNvSpPr/>
          <p:nvPr/>
        </p:nvSpPr>
        <p:spPr bwMode="auto">
          <a:xfrm>
            <a:off x="7848600" y="2971800"/>
            <a:ext cx="990600" cy="8382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spTree>
    <p:extLst>
      <p:ext uri="{BB962C8B-B14F-4D97-AF65-F5344CB8AC3E}">
        <p14:creationId xmlns:p14="http://schemas.microsoft.com/office/powerpoint/2010/main" val="261649998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a:xfrm>
            <a:off x="494756" y="68440"/>
            <a:ext cx="10893337" cy="964092"/>
          </a:xfrm>
        </p:spPr>
        <p:txBody>
          <a:bodyPr/>
          <a:lstStyle/>
          <a:p>
            <a:r>
              <a:rPr lang="en-US" dirty="0"/>
              <a:t>Cluster vs Class</a:t>
            </a:r>
          </a:p>
        </p:txBody>
      </p:sp>
      <p:sp>
        <p:nvSpPr>
          <p:cNvPr id="11" name="TextBox 10"/>
          <p:cNvSpPr txBox="1"/>
          <p:nvPr/>
        </p:nvSpPr>
        <p:spPr>
          <a:xfrm>
            <a:off x="2559234" y="2632358"/>
            <a:ext cx="616352" cy="646331"/>
          </a:xfrm>
          <a:prstGeom prst="rect">
            <a:avLst/>
          </a:prstGeom>
          <a:noFill/>
        </p:spPr>
        <p:txBody>
          <a:bodyPr wrap="square" rtlCol="0">
            <a:spAutoFit/>
          </a:bodyPr>
          <a:lstStyle/>
          <a:p>
            <a:r>
              <a:rPr lang="en-US" sz="3600" dirty="0">
                <a:solidFill>
                  <a:srgbClr val="000000"/>
                </a:solidFill>
              </a:rPr>
              <a:t>=</a:t>
            </a:r>
          </a:p>
        </p:txBody>
      </p:sp>
      <p:graphicFrame>
        <p:nvGraphicFramePr>
          <p:cNvPr id="12" name="Diagram 11"/>
          <p:cNvGraphicFramePr/>
          <p:nvPr>
            <p:extLst/>
          </p:nvPr>
        </p:nvGraphicFramePr>
        <p:xfrm>
          <a:off x="9642341" y="1106922"/>
          <a:ext cx="2413804" cy="363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p:cNvSpPr txBox="1"/>
          <p:nvPr/>
        </p:nvSpPr>
        <p:spPr>
          <a:xfrm>
            <a:off x="9077753" y="2599855"/>
            <a:ext cx="616352" cy="646331"/>
          </a:xfrm>
          <a:prstGeom prst="rect">
            <a:avLst/>
          </a:prstGeom>
          <a:noFill/>
        </p:spPr>
        <p:txBody>
          <a:bodyPr wrap="square" rtlCol="0">
            <a:spAutoFit/>
          </a:bodyPr>
          <a:lstStyle/>
          <a:p>
            <a:r>
              <a:rPr lang="en-US" sz="3600" dirty="0">
                <a:solidFill>
                  <a:srgbClr val="000000"/>
                </a:solidFill>
              </a:rPr>
              <a:t>=</a:t>
            </a:r>
          </a:p>
        </p:txBody>
      </p:sp>
      <p:graphicFrame>
        <p:nvGraphicFramePr>
          <p:cNvPr id="14" name="Diagram 13"/>
          <p:cNvGraphicFramePr/>
          <p:nvPr>
            <p:extLst/>
          </p:nvPr>
        </p:nvGraphicFramePr>
        <p:xfrm>
          <a:off x="76966" y="1139424"/>
          <a:ext cx="2413804" cy="3632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6" name="Content Placeholder 4"/>
          <p:cNvPicPr>
            <a:picLocks noChangeAspect="1"/>
          </p:cNvPicPr>
          <p:nvPr/>
        </p:nvPicPr>
        <p:blipFill>
          <a:blip r:embed="rId13"/>
          <a:stretch>
            <a:fillRect/>
          </a:stretch>
        </p:blipFill>
        <p:spPr>
          <a:xfrm>
            <a:off x="6429803" y="1803834"/>
            <a:ext cx="2647950" cy="2238375"/>
          </a:xfrm>
          <a:prstGeom prst="rect">
            <a:avLst/>
          </a:prstGeom>
        </p:spPr>
      </p:pic>
      <p:pic>
        <p:nvPicPr>
          <p:cNvPr id="19" name="Picture 18"/>
          <p:cNvPicPr>
            <a:picLocks noChangeAspect="1"/>
          </p:cNvPicPr>
          <p:nvPr/>
        </p:nvPicPr>
        <p:blipFill>
          <a:blip r:embed="rId14"/>
          <a:stretch>
            <a:fillRect/>
          </a:stretch>
        </p:blipFill>
        <p:spPr>
          <a:xfrm>
            <a:off x="2979149" y="1646672"/>
            <a:ext cx="2962275" cy="2552700"/>
          </a:xfrm>
          <a:prstGeom prst="rect">
            <a:avLst/>
          </a:prstGeom>
        </p:spPr>
      </p:pic>
      <p:sp>
        <p:nvSpPr>
          <p:cNvPr id="22" name="TextBox 21"/>
          <p:cNvSpPr txBox="1"/>
          <p:nvPr/>
        </p:nvSpPr>
        <p:spPr>
          <a:xfrm>
            <a:off x="5965487" y="2632358"/>
            <a:ext cx="616352" cy="646331"/>
          </a:xfrm>
          <a:prstGeom prst="rect">
            <a:avLst/>
          </a:prstGeom>
          <a:noFill/>
        </p:spPr>
        <p:txBody>
          <a:bodyPr wrap="square" rtlCol="0">
            <a:spAutoFit/>
          </a:bodyPr>
          <a:lstStyle/>
          <a:p>
            <a:r>
              <a:rPr lang="en-US" sz="3600" dirty="0">
                <a:solidFill>
                  <a:srgbClr val="000000"/>
                </a:solidFill>
              </a:rPr>
              <a:t>=</a:t>
            </a:r>
          </a:p>
        </p:txBody>
      </p:sp>
    </p:spTree>
    <p:extLst>
      <p:ext uri="{BB962C8B-B14F-4D97-AF65-F5344CB8AC3E}">
        <p14:creationId xmlns:p14="http://schemas.microsoft.com/office/powerpoint/2010/main" val="60279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Why to Use Classes?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86791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Cluster implementation</a:t>
            </a:r>
          </a:p>
        </p:txBody>
      </p:sp>
      <p:sp>
        <p:nvSpPr>
          <p:cNvPr id="7" name="Content Placeholder 6"/>
          <p:cNvSpPr>
            <a:spLocks noGrp="1"/>
          </p:cNvSpPr>
          <p:nvPr>
            <p:ph sz="half" idx="1"/>
          </p:nvPr>
        </p:nvSpPr>
        <p:spPr>
          <a:xfrm>
            <a:off x="832087" y="1307592"/>
            <a:ext cx="5370904" cy="4949008"/>
          </a:xfrm>
        </p:spPr>
        <p:txBody>
          <a:bodyPr/>
          <a:lstStyle/>
          <a:p>
            <a:r>
              <a:rPr lang="en-US" dirty="0"/>
              <a:t>What if properties are different? Ex: radio vs side</a:t>
            </a:r>
          </a:p>
          <a:p>
            <a:r>
              <a:rPr lang="en-US" dirty="0"/>
              <a:t>Should I modify the cluster or make 2 different clusters?</a:t>
            </a:r>
          </a:p>
          <a:p>
            <a:r>
              <a:rPr lang="en-US" dirty="0"/>
              <a:t>How do I know if the shape is a circle or a square. Add a </a:t>
            </a:r>
            <a:r>
              <a:rPr lang="en-US" dirty="0" err="1"/>
              <a:t>enum</a:t>
            </a:r>
            <a:r>
              <a:rPr lang="en-US" dirty="0"/>
              <a:t>?</a:t>
            </a:r>
          </a:p>
          <a:p>
            <a:r>
              <a:rPr lang="en-US" dirty="0"/>
              <a:t>Arrays?</a:t>
            </a:r>
          </a:p>
          <a:p>
            <a:r>
              <a:rPr lang="en-US" dirty="0"/>
              <a:t>Scaling issues</a:t>
            </a:r>
          </a:p>
          <a:p>
            <a:r>
              <a:rPr lang="en-US" dirty="0"/>
              <a:t>Repeated code</a:t>
            </a:r>
          </a:p>
        </p:txBody>
      </p:sp>
      <p:pic>
        <p:nvPicPr>
          <p:cNvPr id="11" name="Content Placeholder 10"/>
          <p:cNvPicPr>
            <a:picLocks noGrp="1" noChangeAspect="1"/>
          </p:cNvPicPr>
          <p:nvPr>
            <p:ph sz="half" idx="2"/>
          </p:nvPr>
        </p:nvPicPr>
        <p:blipFill>
          <a:blip r:embed="rId3"/>
          <a:stretch>
            <a:fillRect/>
          </a:stretch>
        </p:blipFill>
        <p:spPr>
          <a:xfrm>
            <a:off x="6846887" y="3036887"/>
            <a:ext cx="4086225" cy="1123950"/>
          </a:xfrm>
          <a:prstGeom prst="rect">
            <a:avLst/>
          </a:prstGeom>
        </p:spPr>
      </p:pic>
    </p:spTree>
    <p:extLst>
      <p:ext uri="{BB962C8B-B14F-4D97-AF65-F5344CB8AC3E}">
        <p14:creationId xmlns:p14="http://schemas.microsoft.com/office/powerpoint/2010/main" val="3365198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5" name="Content Placeholder 4"/>
          <p:cNvSpPr>
            <a:spLocks noGrp="1"/>
          </p:cNvSpPr>
          <p:nvPr>
            <p:ph sz="half" idx="1"/>
          </p:nvPr>
        </p:nvSpPr>
        <p:spPr>
          <a:xfrm>
            <a:off x="637777" y="1200150"/>
            <a:ext cx="4059953" cy="4873570"/>
          </a:xfrm>
        </p:spPr>
        <p:txBody>
          <a:bodyPr/>
          <a:lstStyle/>
          <a:p>
            <a:r>
              <a:rPr lang="en-US" dirty="0"/>
              <a:t>Common information Is stored in the parent</a:t>
            </a:r>
          </a:p>
          <a:p>
            <a:r>
              <a:rPr lang="en-US" dirty="0"/>
              <a:t>Childs only override what they need</a:t>
            </a:r>
          </a:p>
          <a:p>
            <a:r>
              <a:rPr lang="en-US" dirty="0"/>
              <a:t>Can build arrays</a:t>
            </a:r>
          </a:p>
          <a:p>
            <a:r>
              <a:rPr lang="en-US" dirty="0"/>
              <a:t>Can extend functionality without affecting the parent</a:t>
            </a:r>
          </a:p>
          <a:p>
            <a:r>
              <a:rPr lang="en-US" dirty="0"/>
              <a:t>Allows code reuse</a:t>
            </a:r>
          </a:p>
          <a:p>
            <a:endParaRPr lang="en-US" dirty="0"/>
          </a:p>
        </p:txBody>
      </p:sp>
      <p:pic>
        <p:nvPicPr>
          <p:cNvPr id="7" name="Content Placeholder 6"/>
          <p:cNvPicPr>
            <a:picLocks noGrp="1" noChangeAspect="1"/>
          </p:cNvPicPr>
          <p:nvPr>
            <p:ph sz="half" idx="2"/>
          </p:nvPr>
        </p:nvPicPr>
        <p:blipFill>
          <a:blip r:embed="rId3"/>
          <a:stretch>
            <a:fillRect/>
          </a:stretch>
        </p:blipFill>
        <p:spPr>
          <a:xfrm>
            <a:off x="6114565" y="135372"/>
            <a:ext cx="3724275" cy="1943100"/>
          </a:xfrm>
          <a:prstGeom prst="rect">
            <a:avLst/>
          </a:prstGeom>
        </p:spPr>
      </p:pic>
      <p:pic>
        <p:nvPicPr>
          <p:cNvPr id="8" name="Picture 7"/>
          <p:cNvPicPr>
            <a:picLocks noChangeAspect="1"/>
          </p:cNvPicPr>
          <p:nvPr/>
        </p:nvPicPr>
        <p:blipFill>
          <a:blip r:embed="rId4"/>
          <a:stretch>
            <a:fillRect/>
          </a:stretch>
        </p:blipFill>
        <p:spPr>
          <a:xfrm>
            <a:off x="5093360" y="2096262"/>
            <a:ext cx="2968278" cy="3376240"/>
          </a:xfrm>
          <a:prstGeom prst="rect">
            <a:avLst/>
          </a:prstGeom>
        </p:spPr>
      </p:pic>
      <p:pic>
        <p:nvPicPr>
          <p:cNvPr id="9" name="Picture 8"/>
          <p:cNvPicPr>
            <a:picLocks noChangeAspect="1"/>
          </p:cNvPicPr>
          <p:nvPr/>
        </p:nvPicPr>
        <p:blipFill>
          <a:blip r:embed="rId5"/>
          <a:stretch>
            <a:fillRect/>
          </a:stretch>
        </p:blipFill>
        <p:spPr>
          <a:xfrm>
            <a:off x="7250400" y="2207994"/>
            <a:ext cx="2238375" cy="3152775"/>
          </a:xfrm>
          <a:prstGeom prst="rect">
            <a:avLst/>
          </a:prstGeom>
        </p:spPr>
      </p:pic>
      <p:pic>
        <p:nvPicPr>
          <p:cNvPr id="10" name="Picture 9"/>
          <p:cNvPicPr>
            <a:picLocks noChangeAspect="1"/>
          </p:cNvPicPr>
          <p:nvPr/>
        </p:nvPicPr>
        <p:blipFill>
          <a:blip r:embed="rId6"/>
          <a:stretch>
            <a:fillRect/>
          </a:stretch>
        </p:blipFill>
        <p:spPr>
          <a:xfrm>
            <a:off x="9705945" y="2207994"/>
            <a:ext cx="2333625" cy="1704975"/>
          </a:xfrm>
          <a:prstGeom prst="rect">
            <a:avLst/>
          </a:prstGeom>
        </p:spPr>
      </p:pic>
    </p:spTree>
    <p:extLst>
      <p:ext uri="{BB962C8B-B14F-4D97-AF65-F5344CB8AC3E}">
        <p14:creationId xmlns:p14="http://schemas.microsoft.com/office/powerpoint/2010/main" val="2350221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the Square with Objects</a:t>
            </a:r>
          </a:p>
        </p:txBody>
      </p:sp>
      <p:sp>
        <p:nvSpPr>
          <p:cNvPr id="6" name="Content Placeholder 5"/>
          <p:cNvSpPr>
            <a:spLocks noGrp="1"/>
          </p:cNvSpPr>
          <p:nvPr>
            <p:ph sz="half" idx="1"/>
          </p:nvPr>
        </p:nvSpPr>
        <p:spPr>
          <a:xfrm>
            <a:off x="489187" y="1124358"/>
            <a:ext cx="5370904" cy="4949008"/>
          </a:xfrm>
        </p:spPr>
        <p:txBody>
          <a:bodyPr/>
          <a:lstStyle/>
          <a:p>
            <a:r>
              <a:rPr lang="en-US" dirty="0"/>
              <a:t>Dynamic dispatch </a:t>
            </a:r>
          </a:p>
          <a:p>
            <a:r>
              <a:rPr lang="en-US" dirty="0"/>
              <a:t>Code is easier to read</a:t>
            </a:r>
          </a:p>
          <a:p>
            <a:r>
              <a:rPr lang="en-US" dirty="0"/>
              <a:t>Code is easier to maintain</a:t>
            </a:r>
          </a:p>
        </p:txBody>
      </p:sp>
      <p:pic>
        <p:nvPicPr>
          <p:cNvPr id="8" name="Content Placeholder 7"/>
          <p:cNvPicPr>
            <a:picLocks noGrp="1" noChangeAspect="1"/>
          </p:cNvPicPr>
          <p:nvPr>
            <p:ph sz="half" idx="2"/>
          </p:nvPr>
        </p:nvPicPr>
        <p:blipFill>
          <a:blip r:embed="rId3"/>
          <a:stretch>
            <a:fillRect/>
          </a:stretch>
        </p:blipFill>
        <p:spPr>
          <a:xfrm>
            <a:off x="5860091" y="2425611"/>
            <a:ext cx="4408070" cy="2346501"/>
          </a:xfrm>
          <a:prstGeom prst="rect">
            <a:avLst/>
          </a:prstGeom>
        </p:spPr>
      </p:pic>
    </p:spTree>
    <p:extLst>
      <p:ext uri="{BB962C8B-B14F-4D97-AF65-F5344CB8AC3E}">
        <p14:creationId xmlns:p14="http://schemas.microsoft.com/office/powerpoint/2010/main" val="3952577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5" name="Content Placeholder 4"/>
          <p:cNvSpPr>
            <a:spLocks noGrp="1"/>
          </p:cNvSpPr>
          <p:nvPr>
            <p:ph idx="1"/>
          </p:nvPr>
        </p:nvSpPr>
        <p:spPr/>
        <p:txBody>
          <a:bodyPr/>
          <a:lstStyle/>
          <a:p>
            <a:r>
              <a:rPr lang="en-US" dirty="0"/>
              <a:t>More VIs</a:t>
            </a:r>
          </a:p>
          <a:p>
            <a:pPr lvl="1"/>
            <a:r>
              <a:rPr lang="en-US" dirty="0"/>
              <a:t>But Smaller and more modular</a:t>
            </a:r>
          </a:p>
          <a:p>
            <a:r>
              <a:rPr lang="en-US" dirty="0"/>
              <a:t>Have to be careful to include children classes when deploying code</a:t>
            </a:r>
          </a:p>
          <a:p>
            <a:pPr lvl="1"/>
            <a:r>
              <a:rPr lang="en-US" dirty="0"/>
              <a:t>But you have dynamic dispatch</a:t>
            </a:r>
          </a:p>
          <a:p>
            <a:r>
              <a:rPr lang="en-US" dirty="0"/>
              <a:t>Dynamic dispatch overhead</a:t>
            </a:r>
          </a:p>
          <a:p>
            <a:pPr lvl="1"/>
            <a:r>
              <a:rPr lang="en-US" dirty="0"/>
              <a:t>Cleaner code</a:t>
            </a:r>
          </a:p>
          <a:p>
            <a:pPr lvl="1"/>
            <a:r>
              <a:rPr lang="en-US" dirty="0"/>
              <a:t>Easier to debug</a:t>
            </a:r>
          </a:p>
          <a:p>
            <a:pPr lvl="1"/>
            <a:endParaRPr lang="en-US" dirty="0"/>
          </a:p>
          <a:p>
            <a:endParaRPr lang="en-US" dirty="0"/>
          </a:p>
        </p:txBody>
      </p:sp>
    </p:spTree>
    <p:extLst>
      <p:ext uri="{BB962C8B-B14F-4D97-AF65-F5344CB8AC3E}">
        <p14:creationId xmlns:p14="http://schemas.microsoft.com/office/powerpoint/2010/main" val="884895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Working with LabVIEW OPP Architectures</a:t>
            </a:r>
          </a:p>
        </p:txBody>
      </p:sp>
      <p:sp>
        <p:nvSpPr>
          <p:cNvPr id="6" name="Subtitle 5"/>
          <p:cNvSpPr>
            <a:spLocks noGrp="1"/>
          </p:cNvSpPr>
          <p:nvPr>
            <p:ph type="subTitle" idx="1"/>
          </p:nvPr>
        </p:nvSpPr>
        <p:spPr/>
        <p:txBody>
          <a:bodyPr/>
          <a:lstStyle/>
          <a:p>
            <a:r>
              <a:rPr lang="en-US" dirty="0"/>
              <a:t>DEMO</a:t>
            </a:r>
          </a:p>
        </p:txBody>
      </p:sp>
    </p:spTree>
    <p:extLst>
      <p:ext uri="{BB962C8B-B14F-4D97-AF65-F5344CB8AC3E}">
        <p14:creationId xmlns:p14="http://schemas.microsoft.com/office/powerpoint/2010/main" val="4031604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Demo Summary</a:t>
            </a:r>
          </a:p>
        </p:txBody>
      </p:sp>
      <p:sp>
        <p:nvSpPr>
          <p:cNvPr id="9" name="Content Placeholder 8"/>
          <p:cNvSpPr>
            <a:spLocks noGrp="1"/>
          </p:cNvSpPr>
          <p:nvPr>
            <p:ph idx="1"/>
          </p:nvPr>
        </p:nvSpPr>
        <p:spPr/>
        <p:txBody>
          <a:bodyPr/>
          <a:lstStyle/>
          <a:p>
            <a:r>
              <a:rPr lang="en-US" dirty="0"/>
              <a:t>Create new child from the parent class</a:t>
            </a:r>
          </a:p>
          <a:p>
            <a:r>
              <a:rPr lang="en-US" dirty="0"/>
              <a:t>Each class should be saved in its own folder</a:t>
            </a:r>
          </a:p>
          <a:p>
            <a:r>
              <a:rPr lang="en-US" dirty="0"/>
              <a:t>Override methods</a:t>
            </a:r>
          </a:p>
          <a:p>
            <a:r>
              <a:rPr lang="en-US" dirty="0"/>
              <a:t>Add your new class to the program</a:t>
            </a:r>
          </a:p>
          <a:p>
            <a:endParaRPr lang="en-US" dirty="0"/>
          </a:p>
        </p:txBody>
      </p:sp>
      <p:sp>
        <p:nvSpPr>
          <p:cNvPr id="10" name="Text Placeholder 9"/>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177446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Using Classes</a:t>
            </a:r>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10572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7F5213-4957-4A0B-8D12-E567A1CB7DDD}"/>
              </a:ext>
            </a:extLst>
          </p:cNvPr>
          <p:cNvSpPr>
            <a:spLocks noGrp="1"/>
          </p:cNvSpPr>
          <p:nvPr>
            <p:ph type="ctrTitle"/>
          </p:nvPr>
        </p:nvSpPr>
        <p:spPr/>
        <p:txBody>
          <a:bodyPr/>
          <a:lstStyle/>
          <a:p>
            <a:r>
              <a:rPr lang="en-US" dirty="0"/>
              <a:t>Introduction To DCAF</a:t>
            </a:r>
          </a:p>
        </p:txBody>
      </p:sp>
      <p:sp>
        <p:nvSpPr>
          <p:cNvPr id="8" name="Subtitle 7">
            <a:extLst>
              <a:ext uri="{FF2B5EF4-FFF2-40B4-BE49-F238E27FC236}">
                <a16:creationId xmlns:a16="http://schemas.microsoft.com/office/drawing/2014/main" id="{7E34C8E5-D15E-424C-BB97-CB7D5724C75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35045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Errors in Classes</a:t>
            </a:r>
          </a:p>
        </p:txBody>
      </p:sp>
      <p:pic>
        <p:nvPicPr>
          <p:cNvPr id="9" name="Content Placeholder 8"/>
          <p:cNvPicPr>
            <a:picLocks noGrp="1" noChangeAspect="1"/>
          </p:cNvPicPr>
          <p:nvPr>
            <p:ph sz="half" idx="1"/>
          </p:nvPr>
        </p:nvPicPr>
        <p:blipFill>
          <a:blip r:embed="rId3"/>
          <a:stretch>
            <a:fillRect/>
          </a:stretch>
        </p:blipFill>
        <p:spPr>
          <a:xfrm>
            <a:off x="742156" y="1389062"/>
            <a:ext cx="5162550" cy="4419600"/>
          </a:xfrm>
          <a:prstGeom prst="rect">
            <a:avLst/>
          </a:prstGeom>
        </p:spPr>
      </p:pic>
      <p:pic>
        <p:nvPicPr>
          <p:cNvPr id="12" name="Content Placeholder 11"/>
          <p:cNvPicPr>
            <a:picLocks noGrp="1" noChangeAspect="1"/>
          </p:cNvPicPr>
          <p:nvPr>
            <p:ph sz="half" idx="2"/>
          </p:nvPr>
        </p:nvPicPr>
        <p:blipFill>
          <a:blip r:embed="rId4"/>
          <a:stretch>
            <a:fillRect/>
          </a:stretch>
        </p:blipFill>
        <p:spPr>
          <a:xfrm>
            <a:off x="6256337" y="1452034"/>
            <a:ext cx="5267325" cy="4429125"/>
          </a:xfrm>
          <a:prstGeom prst="rect">
            <a:avLst/>
          </a:prstGeom>
        </p:spPr>
      </p:pic>
    </p:spTree>
    <p:extLst>
      <p:ext uri="{BB962C8B-B14F-4D97-AF65-F5344CB8AC3E}">
        <p14:creationId xmlns:p14="http://schemas.microsoft.com/office/powerpoint/2010/main" val="1400146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the Specific Implementation</a:t>
            </a:r>
          </a:p>
        </p:txBody>
      </p:sp>
      <p:pic>
        <p:nvPicPr>
          <p:cNvPr id="4" name="Content Placeholder 3"/>
          <p:cNvPicPr>
            <a:picLocks noGrp="1" noChangeAspect="1"/>
          </p:cNvPicPr>
          <p:nvPr>
            <p:ph sz="half" idx="2"/>
          </p:nvPr>
        </p:nvPicPr>
        <p:blipFill>
          <a:blip r:embed="rId3"/>
          <a:stretch>
            <a:fillRect/>
          </a:stretch>
        </p:blipFill>
        <p:spPr>
          <a:xfrm>
            <a:off x="1040077" y="1430572"/>
            <a:ext cx="10148976" cy="4088224"/>
          </a:xfrm>
          <a:prstGeom prst="rect">
            <a:avLst/>
          </a:prstGeom>
        </p:spPr>
      </p:pic>
    </p:spTree>
    <p:extLst>
      <p:ext uri="{BB962C8B-B14F-4D97-AF65-F5344CB8AC3E}">
        <p14:creationId xmlns:p14="http://schemas.microsoft.com/office/powerpoint/2010/main" val="2549690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1"/>
          </p:nvPr>
        </p:nvSpPr>
        <p:spPr>
          <a:xfrm>
            <a:off x="637776" y="1203266"/>
            <a:ext cx="10121945" cy="2386604"/>
          </a:xfrm>
        </p:spPr>
        <p:txBody>
          <a:bodyPr/>
          <a:lstStyle/>
          <a:p>
            <a:r>
              <a:rPr lang="en-US" dirty="0"/>
              <a:t>Up casting allows the class to get to a parent class, with this you can get access to its methods and property nodes</a:t>
            </a:r>
          </a:p>
          <a:p>
            <a:r>
              <a:rPr lang="en-US" dirty="0"/>
              <a:t>If a property or method are specific to a child you need to down convert to it.</a:t>
            </a:r>
          </a:p>
          <a:p>
            <a:pPr marL="0" indent="0">
              <a:buNone/>
            </a:pPr>
            <a:endParaRPr lang="en-US" dirty="0"/>
          </a:p>
        </p:txBody>
      </p:sp>
      <p:sp>
        <p:nvSpPr>
          <p:cNvPr id="2" name="Title 1"/>
          <p:cNvSpPr>
            <a:spLocks noGrp="1"/>
          </p:cNvSpPr>
          <p:nvPr>
            <p:ph type="title"/>
          </p:nvPr>
        </p:nvSpPr>
        <p:spPr/>
        <p:txBody>
          <a:bodyPr/>
          <a:lstStyle/>
          <a:p>
            <a:r>
              <a:rPr lang="en-US" dirty="0"/>
              <a:t>More Specific and Less Specific</a:t>
            </a:r>
          </a:p>
        </p:txBody>
      </p:sp>
      <p:pic>
        <p:nvPicPr>
          <p:cNvPr id="5" name="Content Placeholder 4"/>
          <p:cNvPicPr>
            <a:picLocks noGrp="1" noChangeAspect="1"/>
          </p:cNvPicPr>
          <p:nvPr>
            <p:ph sz="half" idx="2"/>
          </p:nvPr>
        </p:nvPicPr>
        <p:blipFill>
          <a:blip r:embed="rId3"/>
          <a:stretch>
            <a:fillRect/>
          </a:stretch>
        </p:blipFill>
        <p:spPr>
          <a:xfrm>
            <a:off x="2202338" y="3826940"/>
            <a:ext cx="7752491" cy="1896886"/>
          </a:xfrm>
          <a:prstGeom prst="rect">
            <a:avLst/>
          </a:prstGeom>
        </p:spPr>
      </p:pic>
    </p:spTree>
    <p:extLst>
      <p:ext uri="{BB962C8B-B14F-4D97-AF65-F5344CB8AC3E}">
        <p14:creationId xmlns:p14="http://schemas.microsoft.com/office/powerpoint/2010/main" val="2761313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Property Nodes </a:t>
            </a:r>
          </a:p>
        </p:txBody>
      </p:sp>
      <p:sp>
        <p:nvSpPr>
          <p:cNvPr id="7" name="Content Placeholder 6"/>
          <p:cNvSpPr>
            <a:spLocks noGrp="1"/>
          </p:cNvSpPr>
          <p:nvPr>
            <p:ph sz="half" idx="1"/>
          </p:nvPr>
        </p:nvSpPr>
        <p:spPr/>
        <p:txBody>
          <a:bodyPr/>
          <a:lstStyle/>
          <a:p>
            <a:pPr marL="0" indent="0">
              <a:buNone/>
            </a:pPr>
            <a:r>
              <a:rPr lang="en-US" dirty="0"/>
              <a:t>Property nodes can be created to access the private Data of an object.</a:t>
            </a:r>
          </a:p>
        </p:txBody>
      </p:sp>
      <p:pic>
        <p:nvPicPr>
          <p:cNvPr id="2" name="Picture 1"/>
          <p:cNvPicPr>
            <a:picLocks noChangeAspect="1"/>
          </p:cNvPicPr>
          <p:nvPr/>
        </p:nvPicPr>
        <p:blipFill>
          <a:blip r:embed="rId3"/>
          <a:stretch>
            <a:fillRect/>
          </a:stretch>
        </p:blipFill>
        <p:spPr>
          <a:xfrm>
            <a:off x="1342598" y="3073448"/>
            <a:ext cx="3961262" cy="1051535"/>
          </a:xfrm>
          <a:prstGeom prst="rect">
            <a:avLst/>
          </a:prstGeom>
        </p:spPr>
      </p:pic>
      <p:pic>
        <p:nvPicPr>
          <p:cNvPr id="9" name="Content Placeholder 8"/>
          <p:cNvPicPr>
            <a:picLocks noGrp="1" noChangeAspect="1"/>
          </p:cNvPicPr>
          <p:nvPr>
            <p:ph sz="half" idx="2"/>
          </p:nvPr>
        </p:nvPicPr>
        <p:blipFill>
          <a:blip r:embed="rId4"/>
          <a:stretch>
            <a:fillRect/>
          </a:stretch>
        </p:blipFill>
        <p:spPr>
          <a:xfrm>
            <a:off x="7114107" y="965906"/>
            <a:ext cx="3529207" cy="4949825"/>
          </a:xfrm>
          <a:prstGeom prst="rect">
            <a:avLst/>
          </a:prstGeom>
        </p:spPr>
      </p:pic>
    </p:spTree>
    <p:extLst>
      <p:ext uri="{BB962C8B-B14F-4D97-AF65-F5344CB8AC3E}">
        <p14:creationId xmlns:p14="http://schemas.microsoft.com/office/powerpoint/2010/main" val="107132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LabVIEW objects could be considered a private clusters inside of a library, with VIs that can be called dynamically using dynamic dispatch</a:t>
            </a:r>
          </a:p>
          <a:p>
            <a:r>
              <a:rPr lang="en-US" dirty="0"/>
              <a:t>Using objects can make code easier to maintain and extend</a:t>
            </a:r>
          </a:p>
          <a:p>
            <a:r>
              <a:rPr lang="en-US" dirty="0"/>
              <a:t>Avoiding objects can increase the complexity of your code</a:t>
            </a:r>
          </a:p>
          <a:p>
            <a:endParaRPr lang="en-US" dirty="0"/>
          </a:p>
        </p:txBody>
      </p:sp>
    </p:spTree>
    <p:extLst>
      <p:ext uri="{BB962C8B-B14F-4D97-AF65-F5344CB8AC3E}">
        <p14:creationId xmlns:p14="http://schemas.microsoft.com/office/powerpoint/2010/main" val="3829860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hlinkClick r:id="rId3"/>
              </a:rPr>
              <a:t>Object-Oriented Design and Programming in LabVIEW</a:t>
            </a:r>
            <a:endParaRPr lang="en-US" dirty="0"/>
          </a:p>
          <a:p>
            <a:r>
              <a:rPr lang="en-US" dirty="0"/>
              <a:t>NI Reference Designs</a:t>
            </a:r>
            <a:br>
              <a:rPr lang="en-US" dirty="0"/>
            </a:br>
            <a:r>
              <a:rPr lang="en-US" dirty="0">
                <a:hlinkClick r:id="rId4" action="ppaction://hlinkfile"/>
              </a:rPr>
              <a:t>ni.com/reference designs</a:t>
            </a:r>
            <a:endParaRPr lang="en-US" dirty="0"/>
          </a:p>
          <a:p>
            <a:r>
              <a:rPr lang="en-US" dirty="0"/>
              <a:t>LabVIEW Object-Oriented Programming: The Decisions Behind the Design </a:t>
            </a:r>
            <a:br>
              <a:rPr lang="en-US" dirty="0"/>
            </a:br>
            <a:r>
              <a:rPr lang="en-US" dirty="0">
                <a:hlinkClick r:id="rId5"/>
              </a:rPr>
              <a:t>www.ni.com/white-paper/3574/en/</a:t>
            </a:r>
            <a:r>
              <a:rPr lang="en-US" dirty="0"/>
              <a:t> </a:t>
            </a:r>
          </a:p>
          <a:p>
            <a:r>
              <a:rPr lang="en-US" dirty="0"/>
              <a:t>Configuration Editor Framework (CEF) </a:t>
            </a:r>
            <a:r>
              <a:rPr lang="en-US" dirty="0">
                <a:hlinkClick r:id="rId6"/>
              </a:rPr>
              <a:t>www.ni.com/example/51881/en/</a:t>
            </a:r>
            <a:r>
              <a:rPr lang="en-US" dirty="0"/>
              <a:t> </a:t>
            </a:r>
            <a:endParaRPr lang="en-US" i="1" dirty="0"/>
          </a:p>
        </p:txBody>
      </p:sp>
    </p:spTree>
    <p:extLst>
      <p:ext uri="{BB962C8B-B14F-4D97-AF65-F5344CB8AC3E}">
        <p14:creationId xmlns:p14="http://schemas.microsoft.com/office/powerpoint/2010/main" val="1500617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Adding Triangle</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02241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Level Application</a:t>
            </a:r>
          </a:p>
        </p:txBody>
      </p:sp>
      <p:sp>
        <p:nvSpPr>
          <p:cNvPr id="4" name="Content Placeholder 3"/>
          <p:cNvSpPr>
            <a:spLocks noGrp="1"/>
          </p:cNvSpPr>
          <p:nvPr>
            <p:ph sz="half" idx="1"/>
          </p:nvPr>
        </p:nvSpPr>
        <p:spPr/>
        <p:txBody>
          <a:bodyPr/>
          <a:lstStyle/>
          <a:p>
            <a:r>
              <a:rPr lang="en-US" dirty="0"/>
              <a:t>The top level doesn’t need any changes just the Init to include the triangle</a:t>
            </a:r>
          </a:p>
          <a:p>
            <a:r>
              <a:rPr lang="en-US" dirty="0"/>
              <a:t>This is an advantage when creating top level VI with Objects</a:t>
            </a:r>
          </a:p>
          <a:p>
            <a:r>
              <a:rPr lang="en-US" dirty="0"/>
              <a:t>This VI uses dynamic dispatch to get the properties of all the shapes</a:t>
            </a:r>
          </a:p>
        </p:txBody>
      </p:sp>
      <p:pic>
        <p:nvPicPr>
          <p:cNvPr id="6" name="Content Placeholder 5"/>
          <p:cNvPicPr>
            <a:picLocks noGrp="1" noChangeAspect="1"/>
          </p:cNvPicPr>
          <p:nvPr>
            <p:ph sz="half" idx="2"/>
          </p:nvPr>
        </p:nvPicPr>
        <p:blipFill>
          <a:blip r:embed="rId2"/>
          <a:stretch>
            <a:fillRect/>
          </a:stretch>
        </p:blipFill>
        <p:spPr>
          <a:xfrm>
            <a:off x="6541732" y="1106922"/>
            <a:ext cx="4436856" cy="2416380"/>
          </a:xfrm>
          <a:prstGeom prst="rect">
            <a:avLst/>
          </a:prstGeom>
        </p:spPr>
      </p:pic>
    </p:spTree>
    <p:extLst>
      <p:ext uri="{BB962C8B-B14F-4D97-AF65-F5344CB8AC3E}">
        <p14:creationId xmlns:p14="http://schemas.microsoft.com/office/powerpoint/2010/main" val="16092750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Class</a:t>
            </a:r>
          </a:p>
        </p:txBody>
      </p:sp>
      <p:sp>
        <p:nvSpPr>
          <p:cNvPr id="3" name="Content Placeholder 2"/>
          <p:cNvSpPr>
            <a:spLocks noGrp="1"/>
          </p:cNvSpPr>
          <p:nvPr>
            <p:ph sz="half" idx="1"/>
          </p:nvPr>
        </p:nvSpPr>
        <p:spPr/>
        <p:txBody>
          <a:bodyPr/>
          <a:lstStyle/>
          <a:p>
            <a:r>
              <a:rPr lang="en-US" dirty="0"/>
              <a:t>To Create a new class Right click on the My computer</a:t>
            </a:r>
          </a:p>
          <a:p>
            <a:r>
              <a:rPr lang="en-US" dirty="0"/>
              <a:t>New &gt;&gt; Class</a:t>
            </a:r>
          </a:p>
          <a:p>
            <a:r>
              <a:rPr lang="en-US" dirty="0"/>
              <a:t>This will generate a new class. Save it to disk to a new folder</a:t>
            </a:r>
          </a:p>
          <a:p>
            <a:endParaRPr lang="en-US" dirty="0"/>
          </a:p>
        </p:txBody>
      </p:sp>
      <p:pic>
        <p:nvPicPr>
          <p:cNvPr id="10" name="Content Placeholder 9"/>
          <p:cNvPicPr>
            <a:picLocks noGrp="1" noChangeAspect="1"/>
          </p:cNvPicPr>
          <p:nvPr>
            <p:ph sz="half" idx="2"/>
          </p:nvPr>
        </p:nvPicPr>
        <p:blipFill>
          <a:blip r:embed="rId3"/>
          <a:stretch>
            <a:fillRect/>
          </a:stretch>
        </p:blipFill>
        <p:spPr>
          <a:xfrm>
            <a:off x="6273579" y="1202267"/>
            <a:ext cx="5159243" cy="1424165"/>
          </a:xfrm>
          <a:prstGeom prst="rect">
            <a:avLst/>
          </a:prstGeom>
        </p:spPr>
      </p:pic>
    </p:spTree>
    <p:extLst>
      <p:ext uri="{BB962C8B-B14F-4D97-AF65-F5344CB8AC3E}">
        <p14:creationId xmlns:p14="http://schemas.microsoft.com/office/powerpoint/2010/main" val="3855318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Icon and Wire </a:t>
            </a:r>
          </a:p>
        </p:txBody>
      </p:sp>
      <p:pic>
        <p:nvPicPr>
          <p:cNvPr id="6" name="Content Placeholder 5"/>
          <p:cNvPicPr>
            <a:picLocks noGrp="1" noChangeAspect="1"/>
          </p:cNvPicPr>
          <p:nvPr>
            <p:ph sz="half" idx="2"/>
          </p:nvPr>
        </p:nvPicPr>
        <p:blipFill>
          <a:blip r:embed="rId3"/>
          <a:stretch>
            <a:fillRect/>
          </a:stretch>
        </p:blipFill>
        <p:spPr>
          <a:xfrm>
            <a:off x="6197600" y="1576057"/>
            <a:ext cx="5384800" cy="4045611"/>
          </a:xfrm>
          <a:prstGeom prst="rect">
            <a:avLst/>
          </a:prstGeom>
        </p:spPr>
      </p:pic>
      <p:pic>
        <p:nvPicPr>
          <p:cNvPr id="8" name="Content Placeholder 7"/>
          <p:cNvPicPr>
            <a:picLocks noGrp="1" noChangeAspect="1"/>
          </p:cNvPicPr>
          <p:nvPr>
            <p:ph sz="half" idx="1"/>
          </p:nvPr>
        </p:nvPicPr>
        <p:blipFill>
          <a:blip r:embed="rId4"/>
          <a:stretch>
            <a:fillRect/>
          </a:stretch>
        </p:blipFill>
        <p:spPr>
          <a:xfrm>
            <a:off x="638175" y="1580555"/>
            <a:ext cx="5370513" cy="4036614"/>
          </a:xfrm>
          <a:prstGeom prst="rect">
            <a:avLst/>
          </a:prstGeom>
        </p:spPr>
      </p:pic>
    </p:spTree>
    <p:extLst>
      <p:ext uri="{BB962C8B-B14F-4D97-AF65-F5344CB8AC3E}">
        <p14:creationId xmlns:p14="http://schemas.microsoft.com/office/powerpoint/2010/main" val="165911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60956" rIns="0" bIns="60956" rtlCol="0" anchor="ctr">
            <a:noAutofit/>
          </a:bodyPr>
          <a:lstStyle/>
          <a:p>
            <a:r>
              <a:rPr lang="en-US" dirty="0"/>
              <a:t>Programming Embedded Control Applications is Hard</a:t>
            </a:r>
          </a:p>
        </p:txBody>
      </p:sp>
      <p:sp>
        <p:nvSpPr>
          <p:cNvPr id="3" name="Content Placeholder 2"/>
          <p:cNvSpPr>
            <a:spLocks noGrp="1"/>
          </p:cNvSpPr>
          <p:nvPr>
            <p:ph idx="1"/>
          </p:nvPr>
        </p:nvSpPr>
        <p:spPr>
          <a:xfrm>
            <a:off x="5589452" y="1239924"/>
            <a:ext cx="6348885" cy="4774992"/>
          </a:xfrm>
        </p:spPr>
        <p:txBody>
          <a:bodyPr anchor="ctr"/>
          <a:lstStyle/>
          <a:p>
            <a:r>
              <a:rPr lang="en-US" dirty="0"/>
              <a:t>RT, FPGA, and user interface programming</a:t>
            </a:r>
          </a:p>
          <a:p>
            <a:r>
              <a:rPr lang="en-US" dirty="0"/>
              <a:t>Distributed I/O and execution </a:t>
            </a:r>
          </a:p>
          <a:p>
            <a:r>
              <a:rPr lang="en-US" dirty="0"/>
              <a:t>High cost of failure</a:t>
            </a:r>
          </a:p>
          <a:p>
            <a:pPr lvl="1"/>
            <a:r>
              <a:rPr lang="en-US" dirty="0"/>
              <a:t>Execution guarantees </a:t>
            </a:r>
          </a:p>
          <a:p>
            <a:pPr lvl="1"/>
            <a:r>
              <a:rPr lang="en-US" dirty="0"/>
              <a:t>Understand failure root cause </a:t>
            </a:r>
          </a:p>
          <a:p>
            <a:r>
              <a:rPr lang="en-US" dirty="0"/>
              <a:t>High availability </a:t>
            </a:r>
          </a:p>
          <a:p>
            <a:r>
              <a:rPr lang="en-US" dirty="0"/>
              <a:t>System commissioning </a:t>
            </a:r>
          </a:p>
          <a:p>
            <a:r>
              <a:rPr lang="en-US" dirty="0"/>
              <a:t>Software updates and deployments</a:t>
            </a:r>
          </a:p>
          <a:p>
            <a:r>
              <a:rPr lang="en-US" dirty="0"/>
              <a:t>Multi-developer teams</a:t>
            </a:r>
          </a:p>
          <a:p>
            <a:r>
              <a:rPr lang="en-US"/>
              <a:t>Error Handling</a:t>
            </a:r>
            <a:endParaRPr lang="en-US" dirty="0"/>
          </a:p>
          <a:p>
            <a:r>
              <a:rPr lang="en-US" dirty="0"/>
              <a:t>Plus the crazy things it actually has to do!</a:t>
            </a:r>
          </a:p>
        </p:txBody>
      </p:sp>
      <p:sp>
        <p:nvSpPr>
          <p:cNvPr id="4" name="Rounded Rectangle 3"/>
          <p:cNvSpPr/>
          <p:nvPr>
            <p:custDataLst>
              <p:tags r:id="rId1"/>
            </p:custDataLst>
          </p:nvPr>
        </p:nvSpPr>
        <p:spPr>
          <a:xfrm>
            <a:off x="631916" y="3827642"/>
            <a:ext cx="2133600" cy="2133601"/>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5" name="TextBox 4"/>
          <p:cNvSpPr txBox="1"/>
          <p:nvPr>
            <p:custDataLst>
              <p:tags r:id="rId2"/>
            </p:custDataLst>
          </p:nvPr>
        </p:nvSpPr>
        <p:spPr>
          <a:xfrm>
            <a:off x="631916" y="5255539"/>
            <a:ext cx="2133600" cy="584775"/>
          </a:xfrm>
          <a:prstGeom prst="rect">
            <a:avLst/>
          </a:prstGeom>
          <a:noFill/>
          <a:effectLst/>
        </p:spPr>
        <p:txBody>
          <a:bodyPr wrap="square" rtlCol="0">
            <a:spAutoFit/>
          </a:bodyPr>
          <a:lstStyle/>
          <a:p>
            <a:pPr algn="ctr"/>
            <a:r>
              <a:rPr lang="en-US" sz="1600" dirty="0">
                <a:solidFill>
                  <a:prstClr val="white"/>
                </a:solidFill>
              </a:rPr>
              <a:t>Power Conversion Equipment</a:t>
            </a:r>
          </a:p>
        </p:txBody>
      </p:sp>
      <p:sp>
        <p:nvSpPr>
          <p:cNvPr id="7" name="Rounded Rectangle 6"/>
          <p:cNvSpPr/>
          <p:nvPr>
            <p:custDataLst>
              <p:tags r:id="rId3"/>
            </p:custDataLst>
          </p:nvPr>
        </p:nvSpPr>
        <p:spPr>
          <a:xfrm>
            <a:off x="639000" y="1295400"/>
            <a:ext cx="2133600" cy="21336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8" name="TextBox 7"/>
          <p:cNvSpPr txBox="1"/>
          <p:nvPr>
            <p:custDataLst>
              <p:tags r:id="rId4"/>
            </p:custDataLst>
          </p:nvPr>
        </p:nvSpPr>
        <p:spPr>
          <a:xfrm>
            <a:off x="715202" y="2717802"/>
            <a:ext cx="2002535" cy="584775"/>
          </a:xfrm>
          <a:prstGeom prst="rect">
            <a:avLst/>
          </a:prstGeom>
          <a:noFill/>
        </p:spPr>
        <p:txBody>
          <a:bodyPr wrap="square" rtlCol="0">
            <a:spAutoFit/>
          </a:bodyPr>
          <a:lstStyle/>
          <a:p>
            <a:pPr algn="ctr"/>
            <a:r>
              <a:rPr lang="en-US" sz="1600" dirty="0">
                <a:solidFill>
                  <a:prstClr val="white"/>
                </a:solidFill>
              </a:rPr>
              <a:t>Manufacturing Machines</a:t>
            </a:r>
          </a:p>
        </p:txBody>
      </p:sp>
      <p:pic>
        <p:nvPicPr>
          <p:cNvPr id="9" name="Picture 13" descr="http://www.ni.com/images/coreblock/large/euro_electronics.gif"/>
          <p:cNvPicPr>
            <a:picLocks noChangeAspect="1" noChangeArrowheads="1"/>
          </p:cNvPicPr>
          <p:nvPr/>
        </p:nvPicPr>
        <p:blipFill rotWithShape="1">
          <a:blip r:embed="rId11" cstate="print"/>
          <a:srcRect l="3349" t="8712" r="1" b="7773"/>
          <a:stretch/>
        </p:blipFill>
        <p:spPr bwMode="auto">
          <a:xfrm>
            <a:off x="936717" y="1575469"/>
            <a:ext cx="1533436" cy="1028983"/>
          </a:xfrm>
          <a:prstGeom prst="rect">
            <a:avLst/>
          </a:prstGeom>
          <a:noFill/>
        </p:spPr>
      </p:pic>
      <p:sp>
        <p:nvSpPr>
          <p:cNvPr id="10" name="Rounded Rectangle 9"/>
          <p:cNvSpPr/>
          <p:nvPr>
            <p:custDataLst>
              <p:tags r:id="rId5"/>
            </p:custDataLst>
          </p:nvPr>
        </p:nvSpPr>
        <p:spPr>
          <a:xfrm>
            <a:off x="2917916" y="1295400"/>
            <a:ext cx="2133600" cy="21336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prstClr val="white"/>
              </a:solidFill>
            </a:endParaRPr>
          </a:p>
        </p:txBody>
      </p:sp>
      <p:sp>
        <p:nvSpPr>
          <p:cNvPr id="11" name="TextBox 10"/>
          <p:cNvSpPr txBox="1"/>
          <p:nvPr>
            <p:custDataLst>
              <p:tags r:id="rId6"/>
            </p:custDataLst>
          </p:nvPr>
        </p:nvSpPr>
        <p:spPr>
          <a:xfrm>
            <a:off x="2994118" y="2717800"/>
            <a:ext cx="1981199" cy="584775"/>
          </a:xfrm>
          <a:prstGeom prst="rect">
            <a:avLst/>
          </a:prstGeom>
          <a:noFill/>
          <a:effectLst/>
        </p:spPr>
        <p:txBody>
          <a:bodyPr wrap="square" rtlCol="0">
            <a:spAutoFit/>
          </a:bodyPr>
          <a:lstStyle/>
          <a:p>
            <a:pPr algn="ctr"/>
            <a:r>
              <a:rPr lang="en-US" sz="1600" dirty="0">
                <a:solidFill>
                  <a:prstClr val="white"/>
                </a:solidFill>
              </a:rPr>
              <a:t>Heavy Machinery </a:t>
            </a:r>
            <a:br>
              <a:rPr lang="en-US" sz="1600" dirty="0">
                <a:solidFill>
                  <a:prstClr val="white"/>
                </a:solidFill>
              </a:rPr>
            </a:br>
            <a:r>
              <a:rPr lang="en-US" sz="1600" dirty="0">
                <a:solidFill>
                  <a:prstClr val="white"/>
                </a:solidFill>
              </a:rPr>
              <a:t>and Equipment</a:t>
            </a:r>
          </a:p>
        </p:txBody>
      </p:sp>
      <p:pic>
        <p:nvPicPr>
          <p:cNvPr id="12" name="Picture 4" descr="Frac Pumper"/>
          <p:cNvPicPr>
            <a:picLocks noChangeAspect="1" noChangeArrowheads="1"/>
          </p:cNvPicPr>
          <p:nvPr/>
        </p:nvPicPr>
        <p:blipFill rotWithShape="1">
          <a:blip r:embed="rId12" cstate="print"/>
          <a:srcRect l="1325" t="6645" r="1736" b="10001"/>
          <a:stretch/>
        </p:blipFill>
        <p:spPr bwMode="auto">
          <a:xfrm>
            <a:off x="3216367" y="1575467"/>
            <a:ext cx="1536700" cy="1028983"/>
          </a:xfrm>
          <a:prstGeom prst="roundRect">
            <a:avLst>
              <a:gd name="adj" fmla="val 0"/>
            </a:avLst>
          </a:prstGeom>
          <a:noFill/>
          <a:ln w="9525">
            <a:noFill/>
            <a:miter lim="800000"/>
            <a:headEnd/>
            <a:tailEnd/>
          </a:ln>
        </p:spPr>
      </p:pic>
      <p:sp>
        <p:nvSpPr>
          <p:cNvPr id="13" name="Rounded Rectangle 12"/>
          <p:cNvSpPr/>
          <p:nvPr>
            <p:custDataLst>
              <p:tags r:id="rId7"/>
            </p:custDataLst>
          </p:nvPr>
        </p:nvSpPr>
        <p:spPr>
          <a:xfrm>
            <a:off x="2897988" y="3838138"/>
            <a:ext cx="2133600" cy="2133599"/>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14" name="TextBox 13"/>
          <p:cNvSpPr txBox="1"/>
          <p:nvPr>
            <p:custDataLst>
              <p:tags r:id="rId8"/>
            </p:custDataLst>
          </p:nvPr>
        </p:nvSpPr>
        <p:spPr>
          <a:xfrm>
            <a:off x="2974188" y="5255539"/>
            <a:ext cx="1981200" cy="584775"/>
          </a:xfrm>
          <a:prstGeom prst="rect">
            <a:avLst/>
          </a:prstGeom>
          <a:noFill/>
          <a:effectLst/>
        </p:spPr>
        <p:txBody>
          <a:bodyPr wrap="square" rtlCol="0">
            <a:spAutoFit/>
          </a:bodyPr>
          <a:lstStyle/>
          <a:p>
            <a:pPr algn="ctr"/>
            <a:r>
              <a:rPr lang="en-US" sz="1600" dirty="0">
                <a:solidFill>
                  <a:prstClr val="white"/>
                </a:solidFill>
              </a:rPr>
              <a:t>Medical</a:t>
            </a:r>
            <a:br>
              <a:rPr lang="en-US" sz="1600" dirty="0">
                <a:solidFill>
                  <a:prstClr val="white"/>
                </a:solidFill>
              </a:rPr>
            </a:br>
            <a:r>
              <a:rPr lang="en-US" sz="1600" dirty="0">
                <a:solidFill>
                  <a:prstClr val="white"/>
                </a:solidFill>
              </a:rPr>
              <a:t>Devices</a:t>
            </a:r>
          </a:p>
        </p:txBody>
      </p:sp>
      <p:pic>
        <p:nvPicPr>
          <p:cNvPr id="15" name="Picture 1"/>
          <p:cNvPicPr>
            <a:picLocks noChangeAspect="1" noChangeArrowheads="1"/>
          </p:cNvPicPr>
          <p:nvPr/>
        </p:nvPicPr>
        <p:blipFill rotWithShape="1">
          <a:blip r:embed="rId13" cstate="print"/>
          <a:srcRect t="6379" b="6889"/>
          <a:stretch/>
        </p:blipFill>
        <p:spPr bwMode="auto">
          <a:xfrm>
            <a:off x="3216367" y="4104751"/>
            <a:ext cx="1536700" cy="1032215"/>
          </a:xfrm>
          <a:prstGeom prst="roundRect">
            <a:avLst>
              <a:gd name="adj" fmla="val 0"/>
            </a:avLst>
          </a:prstGeom>
          <a:solidFill>
            <a:srgbClr val="FFFFFF">
              <a:shade val="85000"/>
            </a:srgbClr>
          </a:solidFill>
          <a:ln>
            <a:noFill/>
          </a:ln>
          <a:effectLst/>
        </p:spPr>
      </p:pic>
      <p:pic>
        <p:nvPicPr>
          <p:cNvPr id="16" name="Picture 6"/>
          <p:cNvPicPr>
            <a:picLocks noChangeAspect="1" noChangeArrowheads="1"/>
          </p:cNvPicPr>
          <p:nvPr/>
        </p:nvPicPr>
        <p:blipFill>
          <a:blip r:embed="rId14" cstate="print"/>
          <a:srcRect/>
          <a:stretch>
            <a:fillRect/>
          </a:stretch>
        </p:blipFill>
        <p:spPr bwMode="auto">
          <a:xfrm>
            <a:off x="936717" y="4091065"/>
            <a:ext cx="1533436" cy="1033051"/>
          </a:xfrm>
          <a:prstGeom prst="roundRect">
            <a:avLst>
              <a:gd name="adj" fmla="val 0"/>
            </a:avLst>
          </a:prstGeom>
          <a:solidFill>
            <a:srgbClr val="FFFFFF">
              <a:shade val="85000"/>
            </a:srgbClr>
          </a:solidFill>
          <a:ln>
            <a:noFill/>
          </a:ln>
          <a:effectLst/>
        </p:spPr>
      </p:pic>
    </p:spTree>
    <p:extLst>
      <p:ext uri="{BB962C8B-B14F-4D97-AF65-F5344CB8AC3E}">
        <p14:creationId xmlns:p14="http://schemas.microsoft.com/office/powerpoint/2010/main" val="2359876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Inheritance</a:t>
            </a:r>
          </a:p>
        </p:txBody>
      </p:sp>
      <p:pic>
        <p:nvPicPr>
          <p:cNvPr id="5" name="Content Placeholder 4"/>
          <p:cNvPicPr>
            <a:picLocks noGrp="1" noChangeAspect="1"/>
          </p:cNvPicPr>
          <p:nvPr>
            <p:ph sz="half" idx="1"/>
          </p:nvPr>
        </p:nvPicPr>
        <p:blipFill>
          <a:blip r:embed="rId3"/>
          <a:stretch>
            <a:fillRect/>
          </a:stretch>
        </p:blipFill>
        <p:spPr>
          <a:xfrm>
            <a:off x="638175" y="1582321"/>
            <a:ext cx="5370513" cy="4033082"/>
          </a:xfrm>
          <a:prstGeom prst="rect">
            <a:avLst/>
          </a:prstGeom>
        </p:spPr>
      </p:pic>
      <p:pic>
        <p:nvPicPr>
          <p:cNvPr id="6" name="Content Placeholder 5"/>
          <p:cNvPicPr>
            <a:picLocks noGrp="1" noChangeAspect="1"/>
          </p:cNvPicPr>
          <p:nvPr>
            <p:ph sz="half" idx="2"/>
          </p:nvPr>
        </p:nvPicPr>
        <p:blipFill>
          <a:blip r:embed="rId4"/>
          <a:stretch>
            <a:fillRect/>
          </a:stretch>
        </p:blipFill>
        <p:spPr>
          <a:xfrm>
            <a:off x="6197600" y="1586822"/>
            <a:ext cx="5384800" cy="4024080"/>
          </a:xfrm>
          <a:prstGeom prst="rect">
            <a:avLst/>
          </a:prstGeom>
        </p:spPr>
      </p:pic>
    </p:spTree>
    <p:extLst>
      <p:ext uri="{BB962C8B-B14F-4D97-AF65-F5344CB8AC3E}">
        <p14:creationId xmlns:p14="http://schemas.microsoft.com/office/powerpoint/2010/main" val="31447310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the private Data</a:t>
            </a:r>
          </a:p>
        </p:txBody>
      </p:sp>
      <p:sp>
        <p:nvSpPr>
          <p:cNvPr id="3" name="Content Placeholder 2"/>
          <p:cNvSpPr>
            <a:spLocks noGrp="1"/>
          </p:cNvSpPr>
          <p:nvPr>
            <p:ph sz="half" idx="1"/>
          </p:nvPr>
        </p:nvSpPr>
        <p:spPr/>
        <p:txBody>
          <a:bodyPr/>
          <a:lstStyle/>
          <a:p>
            <a:r>
              <a:rPr lang="en-US" dirty="0"/>
              <a:t>For the triangle we need the base and the Height </a:t>
            </a:r>
          </a:p>
        </p:txBody>
      </p:sp>
      <p:pic>
        <p:nvPicPr>
          <p:cNvPr id="5" name="Content Placeholder 4"/>
          <p:cNvPicPr>
            <a:picLocks noGrp="1" noChangeAspect="1"/>
          </p:cNvPicPr>
          <p:nvPr>
            <p:ph sz="half" idx="2"/>
          </p:nvPr>
        </p:nvPicPr>
        <p:blipFill>
          <a:blip r:embed="rId2"/>
          <a:stretch>
            <a:fillRect/>
          </a:stretch>
        </p:blipFill>
        <p:spPr>
          <a:xfrm>
            <a:off x="4538457" y="1943817"/>
            <a:ext cx="3609975" cy="2543175"/>
          </a:xfrm>
          <a:prstGeom prst="rect">
            <a:avLst/>
          </a:prstGeom>
        </p:spPr>
      </p:pic>
    </p:spTree>
    <p:extLst>
      <p:ext uri="{BB962C8B-B14F-4D97-AF65-F5344CB8AC3E}">
        <p14:creationId xmlns:p14="http://schemas.microsoft.com/office/powerpoint/2010/main" val="411623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Access Methods</a:t>
            </a:r>
          </a:p>
        </p:txBody>
      </p:sp>
      <p:pic>
        <p:nvPicPr>
          <p:cNvPr id="5" name="Content Placeholder 4"/>
          <p:cNvPicPr>
            <a:picLocks noGrp="1" noChangeAspect="1"/>
          </p:cNvPicPr>
          <p:nvPr>
            <p:ph sz="half" idx="1"/>
          </p:nvPr>
        </p:nvPicPr>
        <p:blipFill>
          <a:blip r:embed="rId3"/>
          <a:stretch>
            <a:fillRect/>
          </a:stretch>
        </p:blipFill>
        <p:spPr>
          <a:xfrm>
            <a:off x="1172901" y="1123950"/>
            <a:ext cx="4301061" cy="4949825"/>
          </a:xfrm>
          <a:prstGeom prst="rect">
            <a:avLst/>
          </a:prstGeom>
        </p:spPr>
      </p:pic>
      <p:pic>
        <p:nvPicPr>
          <p:cNvPr id="6" name="Content Placeholder 5"/>
          <p:cNvPicPr>
            <a:picLocks noGrp="1" noChangeAspect="1"/>
          </p:cNvPicPr>
          <p:nvPr>
            <p:ph sz="half" idx="2"/>
          </p:nvPr>
        </p:nvPicPr>
        <p:blipFill>
          <a:blip r:embed="rId4"/>
          <a:stretch>
            <a:fillRect/>
          </a:stretch>
        </p:blipFill>
        <p:spPr>
          <a:xfrm>
            <a:off x="7220012" y="1123950"/>
            <a:ext cx="3339975" cy="4949825"/>
          </a:xfrm>
          <a:prstGeom prst="rect">
            <a:avLst/>
          </a:prstGeom>
        </p:spPr>
      </p:pic>
    </p:spTree>
    <p:extLst>
      <p:ext uri="{BB962C8B-B14F-4D97-AF65-F5344CB8AC3E}">
        <p14:creationId xmlns:p14="http://schemas.microsoft.com/office/powerpoint/2010/main" val="1677088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Methods for Override</a:t>
            </a:r>
          </a:p>
        </p:txBody>
      </p:sp>
      <p:pic>
        <p:nvPicPr>
          <p:cNvPr id="11" name="Content Placeholder 10"/>
          <p:cNvPicPr>
            <a:picLocks noGrp="1" noChangeAspect="1"/>
          </p:cNvPicPr>
          <p:nvPr>
            <p:ph sz="half" idx="2"/>
          </p:nvPr>
        </p:nvPicPr>
        <p:blipFill>
          <a:blip r:embed="rId3"/>
          <a:stretch>
            <a:fillRect/>
          </a:stretch>
        </p:blipFill>
        <p:spPr>
          <a:xfrm>
            <a:off x="6410633" y="1207547"/>
            <a:ext cx="3709936" cy="4200605"/>
          </a:xfrm>
          <a:prstGeom prst="rect">
            <a:avLst/>
          </a:prstGeom>
        </p:spPr>
      </p:pic>
      <p:pic>
        <p:nvPicPr>
          <p:cNvPr id="10" name="Content Placeholder 9"/>
          <p:cNvPicPr>
            <a:picLocks noGrp="1" noChangeAspect="1"/>
          </p:cNvPicPr>
          <p:nvPr>
            <p:ph sz="half" idx="1"/>
          </p:nvPr>
        </p:nvPicPr>
        <p:blipFill>
          <a:blip r:embed="rId4"/>
          <a:stretch>
            <a:fillRect/>
          </a:stretch>
        </p:blipFill>
        <p:spPr>
          <a:xfrm>
            <a:off x="1186519" y="1123950"/>
            <a:ext cx="4273824" cy="4949825"/>
          </a:xfrm>
          <a:prstGeom prst="rect">
            <a:avLst/>
          </a:prstGeom>
        </p:spPr>
      </p:pic>
    </p:spTree>
    <p:extLst>
      <p:ext uri="{BB962C8B-B14F-4D97-AF65-F5344CB8AC3E}">
        <p14:creationId xmlns:p14="http://schemas.microsoft.com/office/powerpoint/2010/main" val="3058788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Area VI</a:t>
            </a:r>
          </a:p>
        </p:txBody>
      </p:sp>
      <p:pic>
        <p:nvPicPr>
          <p:cNvPr id="5" name="Content Placeholder 4"/>
          <p:cNvPicPr>
            <a:picLocks noGrp="1" noChangeAspect="1"/>
          </p:cNvPicPr>
          <p:nvPr>
            <p:ph sz="half" idx="1"/>
          </p:nvPr>
        </p:nvPicPr>
        <p:blipFill>
          <a:blip r:embed="rId3"/>
          <a:stretch>
            <a:fillRect/>
          </a:stretch>
        </p:blipFill>
        <p:spPr>
          <a:xfrm>
            <a:off x="216880" y="1828800"/>
            <a:ext cx="4403653" cy="2028826"/>
          </a:xfrm>
          <a:prstGeom prst="rect">
            <a:avLst/>
          </a:prstGeom>
        </p:spPr>
      </p:pic>
      <p:pic>
        <p:nvPicPr>
          <p:cNvPr id="7" name="Content Placeholder 6"/>
          <p:cNvPicPr>
            <a:picLocks noGrp="1" noChangeAspect="1"/>
          </p:cNvPicPr>
          <p:nvPr>
            <p:ph sz="half" idx="2"/>
          </p:nvPr>
        </p:nvPicPr>
        <p:blipFill>
          <a:blip r:embed="rId4"/>
          <a:stretch>
            <a:fillRect/>
          </a:stretch>
        </p:blipFill>
        <p:spPr>
          <a:xfrm>
            <a:off x="5579920" y="2537594"/>
            <a:ext cx="6017297" cy="1244958"/>
          </a:xfrm>
          <a:prstGeom prst="rect">
            <a:avLst/>
          </a:prstGeom>
        </p:spPr>
      </p:pic>
      <p:sp>
        <p:nvSpPr>
          <p:cNvPr id="8" name="Right Arrow 7"/>
          <p:cNvSpPr/>
          <p:nvPr/>
        </p:nvSpPr>
        <p:spPr>
          <a:xfrm>
            <a:off x="4542503" y="3224981"/>
            <a:ext cx="1037417" cy="557571"/>
          </a:xfrm>
          <a:prstGeom prst="right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34849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Perimeter</a:t>
            </a:r>
          </a:p>
        </p:txBody>
      </p:sp>
      <p:pic>
        <p:nvPicPr>
          <p:cNvPr id="4" name="Content Placeholder 3"/>
          <p:cNvPicPr>
            <a:picLocks noGrp="1" noChangeAspect="1"/>
          </p:cNvPicPr>
          <p:nvPr>
            <p:ph sz="half" idx="1"/>
          </p:nvPr>
        </p:nvPicPr>
        <p:blipFill>
          <a:blip r:embed="rId3"/>
          <a:stretch>
            <a:fillRect/>
          </a:stretch>
        </p:blipFill>
        <p:spPr>
          <a:xfrm>
            <a:off x="942642" y="2271253"/>
            <a:ext cx="9465532" cy="1558208"/>
          </a:xfrm>
          <a:prstGeom prst="rect">
            <a:avLst/>
          </a:prstGeom>
        </p:spPr>
      </p:pic>
    </p:spTree>
    <p:extLst>
      <p:ext uri="{BB962C8B-B14F-4D97-AF65-F5344CB8AC3E}">
        <p14:creationId xmlns:p14="http://schemas.microsoft.com/office/powerpoint/2010/main" val="7353441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new class to the initialization</a:t>
            </a:r>
          </a:p>
        </p:txBody>
      </p:sp>
      <p:pic>
        <p:nvPicPr>
          <p:cNvPr id="4" name="Content Placeholder 3"/>
          <p:cNvPicPr>
            <a:picLocks noGrp="1" noChangeAspect="1"/>
          </p:cNvPicPr>
          <p:nvPr>
            <p:ph sz="half" idx="1"/>
          </p:nvPr>
        </p:nvPicPr>
        <p:blipFill>
          <a:blip r:embed="rId2"/>
          <a:stretch>
            <a:fillRect/>
          </a:stretch>
        </p:blipFill>
        <p:spPr>
          <a:xfrm>
            <a:off x="1274630" y="1106922"/>
            <a:ext cx="9679869" cy="4941827"/>
          </a:xfrm>
          <a:prstGeom prst="rect">
            <a:avLst/>
          </a:prstGeom>
        </p:spPr>
      </p:pic>
    </p:spTree>
    <p:extLst>
      <p:ext uri="{BB962C8B-B14F-4D97-AF65-F5344CB8AC3E}">
        <p14:creationId xmlns:p14="http://schemas.microsoft.com/office/powerpoint/2010/main" val="22844297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top Level VI</a:t>
            </a:r>
          </a:p>
        </p:txBody>
      </p:sp>
      <p:pic>
        <p:nvPicPr>
          <p:cNvPr id="5" name="Content Placeholder 4"/>
          <p:cNvPicPr>
            <a:picLocks noGrp="1" noChangeAspect="1"/>
          </p:cNvPicPr>
          <p:nvPr>
            <p:ph sz="half" idx="1"/>
          </p:nvPr>
        </p:nvPicPr>
        <p:blipFill>
          <a:blip r:embed="rId3"/>
          <a:stretch>
            <a:fillRect/>
          </a:stretch>
        </p:blipFill>
        <p:spPr>
          <a:xfrm>
            <a:off x="946944" y="2182762"/>
            <a:ext cx="8029565" cy="2011414"/>
          </a:xfrm>
          <a:prstGeom prst="rect">
            <a:avLst/>
          </a:prstGeom>
        </p:spPr>
      </p:pic>
    </p:spTree>
    <p:extLst>
      <p:ext uri="{BB962C8B-B14F-4D97-AF65-F5344CB8AC3E}">
        <p14:creationId xmlns:p14="http://schemas.microsoft.com/office/powerpoint/2010/main" val="2080557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Adding Channel</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060584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new project from template</a:t>
            </a:r>
          </a:p>
        </p:txBody>
      </p:sp>
      <p:pic>
        <p:nvPicPr>
          <p:cNvPr id="4" name="Content Placeholder 3"/>
          <p:cNvPicPr>
            <a:picLocks noGrp="1" noChangeAspect="1"/>
          </p:cNvPicPr>
          <p:nvPr>
            <p:ph idx="1"/>
          </p:nvPr>
        </p:nvPicPr>
        <p:blipFill>
          <a:blip r:embed="rId3"/>
          <a:stretch>
            <a:fillRect/>
          </a:stretch>
        </p:blipFill>
        <p:spPr>
          <a:xfrm>
            <a:off x="2954076" y="1120775"/>
            <a:ext cx="6255273" cy="4949825"/>
          </a:xfrm>
          <a:prstGeom prst="rect">
            <a:avLst/>
          </a:prstGeom>
        </p:spPr>
      </p:pic>
    </p:spTree>
    <p:extLst>
      <p:ext uri="{BB962C8B-B14F-4D97-AF65-F5344CB8AC3E}">
        <p14:creationId xmlns:p14="http://schemas.microsoft.com/office/powerpoint/2010/main" val="819522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p:cNvSpPr txBox="1">
            <a:spLocks/>
          </p:cNvSpPr>
          <p:nvPr>
            <p:custDataLst>
              <p:tags r:id="rId1"/>
            </p:custDataLst>
          </p:nvPr>
        </p:nvSpPr>
        <p:spPr>
          <a:xfrm>
            <a:off x="661449" y="2590800"/>
            <a:ext cx="4191000" cy="4495800"/>
          </a:xfrm>
          <a:prstGeom prst="rect">
            <a:avLst/>
          </a:prstGeom>
        </p:spPr>
        <p:txBody>
          <a:bodyPr vert="horz" lIns="91435" tIns="45717" rIns="91435" bIns="45717" rtlCol="0">
            <a:normAutofit lnSpcReduction="10000"/>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Scalable and extensible plugin                                              </a:t>
            </a:r>
          </a:p>
          <a:p>
            <a:r>
              <a:rPr lang="en-US" b="1" dirty="0">
                <a:solidFill>
                  <a:prstClr val="black"/>
                </a:solidFill>
              </a:rPr>
              <a:t>           architecture</a:t>
            </a:r>
          </a:p>
          <a:p>
            <a:endParaRPr lang="en-US" b="1" dirty="0">
              <a:solidFill>
                <a:prstClr val="black"/>
              </a:solidFill>
            </a:endParaRPr>
          </a:p>
          <a:p>
            <a:endParaRPr lang="en-US" b="1" dirty="0">
              <a:solidFill>
                <a:prstClr val="black"/>
              </a:solidFill>
            </a:endParaRPr>
          </a:p>
          <a:p>
            <a:r>
              <a:rPr lang="en-US" b="1" dirty="0">
                <a:solidFill>
                  <a:prstClr val="black"/>
                </a:solidFill>
              </a:rPr>
              <a:t>        Develop with plugin templates</a:t>
            </a:r>
          </a:p>
          <a:p>
            <a:endParaRPr lang="en-US" b="1" dirty="0">
              <a:solidFill>
                <a:prstClr val="black"/>
              </a:solidFill>
            </a:endParaRPr>
          </a:p>
          <a:p>
            <a:endParaRPr lang="en-US" b="1" dirty="0">
              <a:solidFill>
                <a:prstClr val="black"/>
              </a:solidFill>
            </a:endParaRPr>
          </a:p>
          <a:p>
            <a:r>
              <a:rPr lang="en-US" b="1" dirty="0">
                <a:solidFill>
                  <a:prstClr val="black"/>
                </a:solidFill>
              </a:rPr>
              <a:t>        Reuse existing plugins</a:t>
            </a:r>
          </a:p>
          <a:p>
            <a:endParaRPr lang="en-US" b="1" dirty="0">
              <a:solidFill>
                <a:prstClr val="black"/>
              </a:solidFill>
            </a:endParaRPr>
          </a:p>
          <a:p>
            <a:endParaRPr lang="en-US" b="1" dirty="0">
              <a:solidFill>
                <a:prstClr val="black"/>
              </a:solidFill>
            </a:endParaRPr>
          </a:p>
          <a:p>
            <a:r>
              <a:rPr lang="en-US" b="1" dirty="0">
                <a:solidFill>
                  <a:prstClr val="black"/>
                </a:solidFill>
              </a:rPr>
              <a:t>        Define and configure plugin </a:t>
            </a:r>
          </a:p>
          <a:p>
            <a:r>
              <a:rPr lang="en-US" b="1" dirty="0">
                <a:solidFill>
                  <a:prstClr val="black"/>
                </a:solidFill>
              </a:rPr>
              <a:t>            parameters</a:t>
            </a:r>
          </a:p>
          <a:p>
            <a:endParaRPr lang="en-US" b="1" dirty="0">
              <a:solidFill>
                <a:prstClr val="black"/>
              </a:solidFill>
            </a:endParaRPr>
          </a:p>
          <a:p>
            <a:endParaRPr lang="en-US" b="1" dirty="0">
              <a:solidFill>
                <a:prstClr val="black"/>
              </a:solidFill>
            </a:endParaRPr>
          </a:p>
          <a:p>
            <a:r>
              <a:rPr lang="en-US" b="1" dirty="0">
                <a:solidFill>
                  <a:prstClr val="black"/>
                </a:solidFill>
              </a:rPr>
              <a:t>        </a:t>
            </a: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30736" name="Picture 16" descr="http://www.luxorcrm.com/images/stories/icons/features/customization.jpg"/>
          <p:cNvPicPr>
            <a:picLocks noChangeAspect="1" noChangeArrowheads="1"/>
          </p:cNvPicPr>
          <p:nvPr/>
        </p:nvPicPr>
        <p:blipFill>
          <a:blip r:embed="rId9" cstate="print"/>
          <a:srcRect/>
          <a:stretch>
            <a:fillRect/>
          </a:stretch>
        </p:blipFill>
        <p:spPr bwMode="auto">
          <a:xfrm>
            <a:off x="432849" y="5486401"/>
            <a:ext cx="685800" cy="685801"/>
          </a:xfrm>
          <a:prstGeom prst="rect">
            <a:avLst/>
          </a:prstGeom>
          <a:noFill/>
        </p:spPr>
      </p:pic>
      <p:sp>
        <p:nvSpPr>
          <p:cNvPr id="2" name="Title 1"/>
          <p:cNvSpPr>
            <a:spLocks noGrp="1"/>
          </p:cNvSpPr>
          <p:nvPr>
            <p:ph type="title"/>
            <p:custDataLst>
              <p:tags r:id="rId2"/>
            </p:custDataLst>
          </p:nvPr>
        </p:nvSpPr>
        <p:spPr>
          <a:xfrm>
            <a:off x="131429" y="119192"/>
            <a:ext cx="11369272" cy="964092"/>
          </a:xfrm>
        </p:spPr>
        <p:txBody>
          <a:bodyPr>
            <a:normAutofit fontScale="90000"/>
          </a:bodyPr>
          <a:lstStyle/>
          <a:p>
            <a:r>
              <a:rPr lang="en-US" dirty="0"/>
              <a:t>Distributed Control and Automation Framework (DCAF) Overview</a:t>
            </a:r>
          </a:p>
        </p:txBody>
      </p:sp>
      <p:sp>
        <p:nvSpPr>
          <p:cNvPr id="3" name="Content Placeholder 2"/>
          <p:cNvSpPr>
            <a:spLocks noGrp="1"/>
          </p:cNvSpPr>
          <p:nvPr>
            <p:ph idx="1"/>
            <p:custDataLst>
              <p:tags r:id="rId3"/>
            </p:custDataLst>
          </p:nvPr>
        </p:nvSpPr>
        <p:spPr>
          <a:xfrm>
            <a:off x="118864" y="1099166"/>
            <a:ext cx="12073135" cy="1850416"/>
          </a:xfrm>
        </p:spPr>
        <p:txBody>
          <a:bodyPr>
            <a:normAutofit lnSpcReduction="10000"/>
          </a:bodyPr>
          <a:lstStyle/>
          <a:p>
            <a:pPr>
              <a:buNone/>
            </a:pPr>
            <a:r>
              <a:rPr lang="en-US" dirty="0"/>
              <a:t>An </a:t>
            </a:r>
            <a:r>
              <a:rPr lang="en-US" dirty="0">
                <a:solidFill>
                  <a:schemeClr val="accent5">
                    <a:lumMod val="75000"/>
                  </a:schemeClr>
                </a:solidFill>
              </a:rPr>
              <a:t>open-source</a:t>
            </a:r>
            <a:r>
              <a:rPr lang="en-US" dirty="0"/>
              <a:t> </a:t>
            </a:r>
            <a:r>
              <a:rPr lang="en-US" dirty="0">
                <a:solidFill>
                  <a:schemeClr val="accent5">
                    <a:lumMod val="75000"/>
                  </a:schemeClr>
                </a:solidFill>
              </a:rPr>
              <a:t>LabVIEW framework</a:t>
            </a:r>
            <a:r>
              <a:rPr lang="en-US" dirty="0"/>
              <a:t> for creating </a:t>
            </a:r>
            <a:r>
              <a:rPr lang="en-US" dirty="0">
                <a:solidFill>
                  <a:schemeClr val="accent5">
                    <a:lumMod val="75000"/>
                  </a:schemeClr>
                </a:solidFill>
              </a:rPr>
              <a:t>configurable, latest value, data engines </a:t>
            </a:r>
            <a:r>
              <a:rPr lang="en-US" dirty="0"/>
              <a:t>that can </a:t>
            </a:r>
            <a:r>
              <a:rPr lang="en-US" dirty="0">
                <a:solidFill>
                  <a:schemeClr val="accent5">
                    <a:lumMod val="75000"/>
                  </a:schemeClr>
                </a:solidFill>
              </a:rPr>
              <a:t>acquire</a:t>
            </a:r>
            <a:r>
              <a:rPr lang="en-US" dirty="0"/>
              <a:t> data from multiple input sources, </a:t>
            </a:r>
            <a:r>
              <a:rPr lang="en-US" dirty="0">
                <a:solidFill>
                  <a:schemeClr val="accent5">
                    <a:lumMod val="75000"/>
                  </a:schemeClr>
                </a:solidFill>
              </a:rPr>
              <a:t>process</a:t>
            </a:r>
            <a:r>
              <a:rPr lang="en-US" dirty="0"/>
              <a:t> that data, and then </a:t>
            </a:r>
            <a:r>
              <a:rPr lang="en-US" dirty="0">
                <a:solidFill>
                  <a:schemeClr val="accent5">
                    <a:lumMod val="75000"/>
                  </a:schemeClr>
                </a:solidFill>
              </a:rPr>
              <a:t>route</a:t>
            </a:r>
            <a:r>
              <a:rPr lang="en-US" dirty="0"/>
              <a:t> it back to outputs or to data services. </a:t>
            </a:r>
            <a:br>
              <a:rPr lang="en-US" dirty="0"/>
            </a:br>
            <a:endParaRPr lang="en-US" dirty="0"/>
          </a:p>
          <a:p>
            <a:pPr>
              <a:buNone/>
            </a:pPr>
            <a:r>
              <a:rPr lang="en-US" dirty="0"/>
              <a:t>Create higher quality control applications, in less time.</a:t>
            </a:r>
          </a:p>
        </p:txBody>
      </p:sp>
      <p:sp>
        <p:nvSpPr>
          <p:cNvPr id="30728" name="AutoShape 8"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4"/>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730" name="AutoShape 10"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5"/>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30732" name="Picture 12" descr="http://analyticsnerd.net/wp-content/uploads/2014/02/WordPress-Plugin-List.jpg"/>
          <p:cNvPicPr>
            <a:picLocks noChangeAspect="1" noChangeArrowheads="1"/>
          </p:cNvPicPr>
          <p:nvPr/>
        </p:nvPicPr>
        <p:blipFill>
          <a:blip r:embed="rId10" cstate="print"/>
          <a:srcRect/>
          <a:stretch>
            <a:fillRect/>
          </a:stretch>
        </p:blipFill>
        <p:spPr bwMode="auto">
          <a:xfrm>
            <a:off x="421378" y="3048000"/>
            <a:ext cx="609600" cy="609600"/>
          </a:xfrm>
          <a:prstGeom prst="rect">
            <a:avLst/>
          </a:prstGeom>
          <a:noFill/>
        </p:spPr>
      </p:pic>
      <p:pic>
        <p:nvPicPr>
          <p:cNvPr id="30734" name="Picture 14" descr="http://s3.amazonaws.com/stage.assets.maker.good.is/attachments/project_photos/images/9957/display/reuse_symbol.jpg?1344620110"/>
          <p:cNvPicPr>
            <a:picLocks noChangeAspect="1" noChangeArrowheads="1"/>
          </p:cNvPicPr>
          <p:nvPr/>
        </p:nvPicPr>
        <p:blipFill>
          <a:blip r:embed="rId11" cstate="print"/>
          <a:srcRect/>
          <a:stretch>
            <a:fillRect/>
          </a:stretch>
        </p:blipFill>
        <p:spPr bwMode="auto">
          <a:xfrm>
            <a:off x="204250" y="4648200"/>
            <a:ext cx="1043859" cy="632920"/>
          </a:xfrm>
          <a:prstGeom prst="rect">
            <a:avLst/>
          </a:prstGeom>
          <a:noFill/>
        </p:spPr>
      </p:pic>
      <p:pic>
        <p:nvPicPr>
          <p:cNvPr id="30738" name="Picture 18" descr="http://arcale.net/uploads/thumbnails/uploads/assets/logos/LabVIEW_RT_200x300.jpg"/>
          <p:cNvPicPr>
            <a:picLocks noChangeAspect="1" noChangeArrowheads="1"/>
          </p:cNvPicPr>
          <p:nvPr/>
        </p:nvPicPr>
        <p:blipFill>
          <a:blip r:embed="rId12" cstate="print"/>
          <a:srcRect/>
          <a:stretch>
            <a:fillRect/>
          </a:stretch>
        </p:blipFill>
        <p:spPr bwMode="auto">
          <a:xfrm>
            <a:off x="5255443" y="5657655"/>
            <a:ext cx="885825" cy="698909"/>
          </a:xfrm>
          <a:prstGeom prst="rect">
            <a:avLst/>
          </a:prstGeom>
          <a:noFill/>
        </p:spPr>
      </p:pic>
      <p:sp>
        <p:nvSpPr>
          <p:cNvPr id="11" name="Content Placeholder 7"/>
          <p:cNvSpPr txBox="1">
            <a:spLocks/>
          </p:cNvSpPr>
          <p:nvPr>
            <p:custDataLst>
              <p:tags r:id="rId6"/>
            </p:custDataLst>
          </p:nvPr>
        </p:nvSpPr>
        <p:spPr>
          <a:xfrm>
            <a:off x="5788842" y="2505173"/>
            <a:ext cx="4191000" cy="3962400"/>
          </a:xfrm>
          <a:prstGeom prst="rect">
            <a:avLst/>
          </a:prstGeom>
        </p:spPr>
        <p:txBody>
          <a:bodyPr vert="horz" lIns="91435" tIns="45717" rIns="91435" bIns="45717" rtlCol="0">
            <a:normAutofit/>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Single point I/O, processing, and  </a:t>
            </a:r>
          </a:p>
          <a:p>
            <a:r>
              <a:rPr lang="en-US" b="1" dirty="0">
                <a:solidFill>
                  <a:prstClr val="black"/>
                </a:solidFill>
              </a:rPr>
              <a:t>          data services  </a:t>
            </a:r>
          </a:p>
          <a:p>
            <a:endParaRPr lang="en-US" b="1" dirty="0">
              <a:solidFill>
                <a:prstClr val="black"/>
              </a:solidFill>
            </a:endParaRPr>
          </a:p>
          <a:p>
            <a:endParaRPr lang="en-US" b="1" dirty="0">
              <a:solidFill>
                <a:prstClr val="black"/>
              </a:solidFill>
            </a:endParaRPr>
          </a:p>
          <a:p>
            <a:r>
              <a:rPr lang="en-US" b="1" dirty="0">
                <a:solidFill>
                  <a:prstClr val="black"/>
                </a:solidFill>
              </a:rPr>
              <a:t>     Rules for correct-by-construction  </a:t>
            </a:r>
          </a:p>
          <a:p>
            <a:r>
              <a:rPr lang="en-US" b="1" dirty="0">
                <a:solidFill>
                  <a:prstClr val="black"/>
                </a:solidFill>
              </a:rPr>
              <a:t>          software</a:t>
            </a:r>
          </a:p>
          <a:p>
            <a:endParaRPr lang="en-US" b="1" dirty="0">
              <a:solidFill>
                <a:prstClr val="black"/>
              </a:solidFill>
            </a:endParaRPr>
          </a:p>
          <a:p>
            <a:endParaRPr lang="en-US" sz="400" b="1" dirty="0">
              <a:solidFill>
                <a:prstClr val="black"/>
              </a:solidFill>
            </a:endParaRPr>
          </a:p>
          <a:p>
            <a:r>
              <a:rPr lang="en-US" b="1" dirty="0">
                <a:solidFill>
                  <a:prstClr val="black"/>
                </a:solidFill>
              </a:rPr>
              <a:t>     Configure timing and error handling</a:t>
            </a:r>
          </a:p>
          <a:p>
            <a:endParaRPr lang="en-US" b="1" dirty="0">
              <a:solidFill>
                <a:prstClr val="black"/>
              </a:solidFill>
            </a:endParaRPr>
          </a:p>
          <a:p>
            <a:endParaRPr lang="en-US" sz="1400" b="1" dirty="0">
              <a:solidFill>
                <a:prstClr val="black"/>
              </a:solidFill>
            </a:endParaRPr>
          </a:p>
          <a:p>
            <a:r>
              <a:rPr lang="en-US" b="1" dirty="0">
                <a:solidFill>
                  <a:prstClr val="black"/>
                </a:solidFill>
              </a:rPr>
              <a:t>      Optimized for real-time execution</a:t>
            </a: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1026" name="Picture 2"/>
          <p:cNvPicPr>
            <a:picLocks noChangeAspect="1" noChangeArrowheads="1"/>
          </p:cNvPicPr>
          <p:nvPr/>
        </p:nvPicPr>
        <p:blipFill>
          <a:blip r:embed="rId13" cstate="print"/>
          <a:srcRect/>
          <a:stretch>
            <a:fillRect/>
          </a:stretch>
        </p:blipFill>
        <p:spPr bwMode="auto">
          <a:xfrm>
            <a:off x="5380639" y="3066854"/>
            <a:ext cx="635433" cy="647700"/>
          </a:xfrm>
          <a:prstGeom prst="rect">
            <a:avLst/>
          </a:prstGeom>
          <a:noFill/>
          <a:ln w="9525">
            <a:noFill/>
            <a:miter lim="800000"/>
            <a:headEnd/>
            <a:tailEnd/>
          </a:ln>
        </p:spPr>
      </p:pic>
      <p:pic>
        <p:nvPicPr>
          <p:cNvPr id="1028" name="Picture 4" descr="http://www.artofpracticemanagement-store.com/image/cache/data/template-icon-prod-400x400.png"/>
          <p:cNvPicPr>
            <a:picLocks noChangeAspect="1" noChangeArrowheads="1"/>
          </p:cNvPicPr>
          <p:nvPr/>
        </p:nvPicPr>
        <p:blipFill>
          <a:blip r:embed="rId14" cstate="print"/>
          <a:srcRect/>
          <a:stretch>
            <a:fillRect/>
          </a:stretch>
        </p:blipFill>
        <p:spPr bwMode="auto">
          <a:xfrm>
            <a:off x="204249" y="3733800"/>
            <a:ext cx="990600" cy="990600"/>
          </a:xfrm>
          <a:prstGeom prst="rect">
            <a:avLst/>
          </a:prstGeom>
          <a:noFill/>
        </p:spPr>
      </p:pic>
      <p:pic>
        <p:nvPicPr>
          <p:cNvPr id="1029" name="Picture 5"/>
          <p:cNvPicPr>
            <a:picLocks noChangeAspect="1" noChangeArrowheads="1"/>
          </p:cNvPicPr>
          <p:nvPr/>
        </p:nvPicPr>
        <p:blipFill>
          <a:blip r:embed="rId15" cstate="print"/>
          <a:srcRect/>
          <a:stretch>
            <a:fillRect/>
          </a:stretch>
        </p:blipFill>
        <p:spPr bwMode="auto">
          <a:xfrm>
            <a:off x="5355454" y="4895654"/>
            <a:ext cx="685800" cy="685800"/>
          </a:xfrm>
          <a:prstGeom prst="rect">
            <a:avLst/>
          </a:prstGeom>
          <a:noFill/>
          <a:ln w="9525">
            <a:noFill/>
            <a:miter lim="800000"/>
            <a:headEnd/>
            <a:tailEnd/>
          </a:ln>
        </p:spPr>
      </p:pic>
      <p:pic>
        <p:nvPicPr>
          <p:cNvPr id="4" name="Picture 2" descr="http://theinterviewguys.com/wp-content/uploads/2015/02/check-mark-11-512.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292967" y="3962685"/>
            <a:ext cx="801166" cy="801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4432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stretch>
            <a:fillRect/>
          </a:stretch>
        </p:blipFill>
        <p:spPr>
          <a:xfrm>
            <a:off x="1317523" y="289734"/>
            <a:ext cx="8461311" cy="6282311"/>
          </a:xfrm>
          <a:prstGeom prst="rect">
            <a:avLst/>
          </a:prstGeom>
        </p:spPr>
      </p:pic>
    </p:spTree>
    <p:extLst>
      <p:ext uri="{BB962C8B-B14F-4D97-AF65-F5344CB8AC3E}">
        <p14:creationId xmlns:p14="http://schemas.microsoft.com/office/powerpoint/2010/main" val="38509141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configurator</a:t>
            </a:r>
          </a:p>
        </p:txBody>
      </p:sp>
      <p:pic>
        <p:nvPicPr>
          <p:cNvPr id="4" name="Content Placeholder 3"/>
          <p:cNvPicPr>
            <a:picLocks noGrp="1" noChangeAspect="1"/>
          </p:cNvPicPr>
          <p:nvPr>
            <p:ph idx="1"/>
          </p:nvPr>
        </p:nvPicPr>
        <p:blipFill>
          <a:blip r:embed="rId3"/>
          <a:stretch>
            <a:fillRect/>
          </a:stretch>
        </p:blipFill>
        <p:spPr>
          <a:xfrm>
            <a:off x="2261463" y="1120775"/>
            <a:ext cx="7640499" cy="4949825"/>
          </a:xfrm>
          <a:prstGeom prst="rect">
            <a:avLst/>
          </a:prstGeom>
        </p:spPr>
      </p:pic>
    </p:spTree>
    <p:extLst>
      <p:ext uri="{BB962C8B-B14F-4D97-AF65-F5344CB8AC3E}">
        <p14:creationId xmlns:p14="http://schemas.microsoft.com/office/powerpoint/2010/main" val="26490112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Class</a:t>
            </a:r>
          </a:p>
        </p:txBody>
      </p:sp>
      <p:sp>
        <p:nvSpPr>
          <p:cNvPr id="3" name="Content Placeholder 2"/>
          <p:cNvSpPr>
            <a:spLocks noGrp="1"/>
          </p:cNvSpPr>
          <p:nvPr>
            <p:ph sz="half" idx="1"/>
          </p:nvPr>
        </p:nvSpPr>
        <p:spPr/>
        <p:txBody>
          <a:bodyPr/>
          <a:lstStyle/>
          <a:p>
            <a:r>
              <a:rPr lang="en-US" dirty="0"/>
              <a:t>To Create a new class Right click on the My computer</a:t>
            </a:r>
          </a:p>
          <a:p>
            <a:r>
              <a:rPr lang="en-US" dirty="0"/>
              <a:t>New &gt;&gt; Class</a:t>
            </a:r>
          </a:p>
          <a:p>
            <a:r>
              <a:rPr lang="en-US" dirty="0"/>
              <a:t>This will generate a new class. Save it to disk to a new folder</a:t>
            </a:r>
          </a:p>
          <a:p>
            <a:endParaRPr lang="en-US" dirty="0"/>
          </a:p>
        </p:txBody>
      </p:sp>
      <p:pic>
        <p:nvPicPr>
          <p:cNvPr id="6" name="Content Placeholder 7"/>
          <p:cNvPicPr>
            <a:picLocks noGrp="1" noChangeAspect="1"/>
          </p:cNvPicPr>
          <p:nvPr>
            <p:ph sz="half" idx="2"/>
          </p:nvPr>
        </p:nvPicPr>
        <p:blipFill>
          <a:blip r:embed="rId3"/>
          <a:stretch>
            <a:fillRect/>
          </a:stretch>
        </p:blipFill>
        <p:spPr>
          <a:xfrm>
            <a:off x="6591556" y="816078"/>
            <a:ext cx="4552335" cy="3397915"/>
          </a:xfrm>
          <a:prstGeom prst="rect">
            <a:avLst/>
          </a:prstGeom>
        </p:spPr>
      </p:pic>
    </p:spTree>
    <p:extLst>
      <p:ext uri="{BB962C8B-B14F-4D97-AF65-F5344CB8AC3E}">
        <p14:creationId xmlns:p14="http://schemas.microsoft.com/office/powerpoint/2010/main" val="16429976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Inheritance</a:t>
            </a:r>
          </a:p>
        </p:txBody>
      </p:sp>
      <p:pic>
        <p:nvPicPr>
          <p:cNvPr id="7" name="Content Placeholder 6"/>
          <p:cNvPicPr>
            <a:picLocks noGrp="1" noChangeAspect="1"/>
          </p:cNvPicPr>
          <p:nvPr>
            <p:ph sz="half" idx="1"/>
          </p:nvPr>
        </p:nvPicPr>
        <p:blipFill>
          <a:blip r:embed="rId3"/>
          <a:stretch>
            <a:fillRect/>
          </a:stretch>
        </p:blipFill>
        <p:spPr>
          <a:xfrm>
            <a:off x="638175" y="1587539"/>
            <a:ext cx="5370513" cy="4022646"/>
          </a:xfrm>
          <a:prstGeom prst="rect">
            <a:avLst/>
          </a:prstGeom>
        </p:spPr>
      </p:pic>
      <p:pic>
        <p:nvPicPr>
          <p:cNvPr id="9" name="Content Placeholder 8"/>
          <p:cNvPicPr>
            <a:picLocks noGrp="1" noChangeAspect="1"/>
          </p:cNvPicPr>
          <p:nvPr>
            <p:ph sz="half" idx="2"/>
          </p:nvPr>
        </p:nvPicPr>
        <p:blipFill>
          <a:blip r:embed="rId4"/>
          <a:stretch>
            <a:fillRect/>
          </a:stretch>
        </p:blipFill>
        <p:spPr>
          <a:xfrm>
            <a:off x="6197600" y="1603417"/>
            <a:ext cx="5384800" cy="3990891"/>
          </a:xfrm>
          <a:prstGeom prst="rect">
            <a:avLst/>
          </a:prstGeom>
        </p:spPr>
      </p:pic>
    </p:spTree>
    <p:extLst>
      <p:ext uri="{BB962C8B-B14F-4D97-AF65-F5344CB8AC3E}">
        <p14:creationId xmlns:p14="http://schemas.microsoft.com/office/powerpoint/2010/main" val="26774814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Methods for Override</a:t>
            </a:r>
          </a:p>
        </p:txBody>
      </p:sp>
      <p:pic>
        <p:nvPicPr>
          <p:cNvPr id="10" name="Content Placeholder 9"/>
          <p:cNvPicPr>
            <a:picLocks noGrp="1" noChangeAspect="1"/>
          </p:cNvPicPr>
          <p:nvPr>
            <p:ph sz="half" idx="1"/>
          </p:nvPr>
        </p:nvPicPr>
        <p:blipFill>
          <a:blip r:embed="rId3"/>
          <a:stretch>
            <a:fillRect/>
          </a:stretch>
        </p:blipFill>
        <p:spPr>
          <a:xfrm>
            <a:off x="1186519" y="1123950"/>
            <a:ext cx="4273824" cy="4949825"/>
          </a:xfrm>
          <a:prstGeom prst="rect">
            <a:avLst/>
          </a:prstGeom>
        </p:spPr>
      </p:pic>
      <p:pic>
        <p:nvPicPr>
          <p:cNvPr id="4" name="Content Placeholder 3"/>
          <p:cNvPicPr>
            <a:picLocks noGrp="1" noChangeAspect="1"/>
          </p:cNvPicPr>
          <p:nvPr>
            <p:ph sz="half" idx="2"/>
          </p:nvPr>
        </p:nvPicPr>
        <p:blipFill>
          <a:blip r:embed="rId4"/>
          <a:stretch>
            <a:fillRect/>
          </a:stretch>
        </p:blipFill>
        <p:spPr>
          <a:xfrm>
            <a:off x="6243484" y="1123950"/>
            <a:ext cx="4091858" cy="4590553"/>
          </a:xfrm>
          <a:prstGeom prst="rect">
            <a:avLst/>
          </a:prstGeom>
        </p:spPr>
      </p:pic>
    </p:spTree>
    <p:extLst>
      <p:ext uri="{BB962C8B-B14F-4D97-AF65-F5344CB8AC3E}">
        <p14:creationId xmlns:p14="http://schemas.microsoft.com/office/powerpoint/2010/main" val="37227749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the GetText.VI</a:t>
            </a:r>
          </a:p>
        </p:txBody>
      </p:sp>
      <p:pic>
        <p:nvPicPr>
          <p:cNvPr id="5" name="Content Placeholder 4"/>
          <p:cNvPicPr>
            <a:picLocks noGrp="1" noChangeAspect="1"/>
          </p:cNvPicPr>
          <p:nvPr>
            <p:ph sz="half" idx="1"/>
          </p:nvPr>
        </p:nvPicPr>
        <p:blipFill>
          <a:blip r:embed="rId3"/>
          <a:stretch>
            <a:fillRect/>
          </a:stretch>
        </p:blipFill>
        <p:spPr>
          <a:xfrm>
            <a:off x="983226" y="1241277"/>
            <a:ext cx="3984343" cy="3704451"/>
          </a:xfrm>
          <a:prstGeom prst="rect">
            <a:avLst/>
          </a:prstGeom>
        </p:spPr>
      </p:pic>
      <p:sp>
        <p:nvSpPr>
          <p:cNvPr id="4" name="Content Placeholder 3"/>
          <p:cNvSpPr>
            <a:spLocks noGrp="1"/>
          </p:cNvSpPr>
          <p:nvPr>
            <p:ph sz="half" idx="2"/>
          </p:nvPr>
        </p:nvSpPr>
        <p:spPr/>
        <p:txBody>
          <a:bodyPr/>
          <a:lstStyle/>
          <a:p>
            <a:endParaRPr lang="en-US" dirty="0"/>
          </a:p>
        </p:txBody>
      </p:sp>
    </p:spTree>
    <p:extLst>
      <p:ext uri="{BB962C8B-B14F-4D97-AF65-F5344CB8AC3E}">
        <p14:creationId xmlns:p14="http://schemas.microsoft.com/office/powerpoint/2010/main" val="40169449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the Initialize VI</a:t>
            </a:r>
          </a:p>
        </p:txBody>
      </p:sp>
      <p:pic>
        <p:nvPicPr>
          <p:cNvPr id="5" name="Content Placeholder 4"/>
          <p:cNvPicPr>
            <a:picLocks noGrp="1" noChangeAspect="1"/>
          </p:cNvPicPr>
          <p:nvPr>
            <p:ph sz="half" idx="1"/>
          </p:nvPr>
        </p:nvPicPr>
        <p:blipFill>
          <a:blip r:embed="rId2"/>
          <a:stretch>
            <a:fillRect/>
          </a:stretch>
        </p:blipFill>
        <p:spPr>
          <a:xfrm>
            <a:off x="1478194" y="1106922"/>
            <a:ext cx="9272741" cy="3767557"/>
          </a:xfrm>
          <a:prstGeom prst="rect">
            <a:avLst/>
          </a:prstGeom>
        </p:spPr>
      </p:pic>
    </p:spTree>
    <p:extLst>
      <p:ext uri="{BB962C8B-B14F-4D97-AF65-F5344CB8AC3E}">
        <p14:creationId xmlns:p14="http://schemas.microsoft.com/office/powerpoint/2010/main" val="32215025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the group Edit Options VI</a:t>
            </a:r>
          </a:p>
        </p:txBody>
      </p:sp>
      <p:pic>
        <p:nvPicPr>
          <p:cNvPr id="5" name="Content Placeholder 4"/>
          <p:cNvPicPr>
            <a:picLocks noGrp="1" noChangeAspect="1"/>
          </p:cNvPicPr>
          <p:nvPr>
            <p:ph sz="half" idx="1"/>
          </p:nvPr>
        </p:nvPicPr>
        <p:blipFill>
          <a:blip r:embed="rId3"/>
          <a:stretch>
            <a:fillRect/>
          </a:stretch>
        </p:blipFill>
        <p:spPr>
          <a:xfrm>
            <a:off x="631913" y="954388"/>
            <a:ext cx="6618031" cy="5208971"/>
          </a:xfrm>
          <a:prstGeom prst="rect">
            <a:avLst/>
          </a:prstGeom>
        </p:spPr>
      </p:pic>
    </p:spTree>
    <p:extLst>
      <p:ext uri="{BB962C8B-B14F-4D97-AF65-F5344CB8AC3E}">
        <p14:creationId xmlns:p14="http://schemas.microsoft.com/office/powerpoint/2010/main" val="40625753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configurator</a:t>
            </a:r>
          </a:p>
        </p:txBody>
      </p:sp>
      <p:pic>
        <p:nvPicPr>
          <p:cNvPr id="6" name="Content Placeholder 5"/>
          <p:cNvPicPr>
            <a:picLocks noGrp="1" noChangeAspect="1"/>
          </p:cNvPicPr>
          <p:nvPr>
            <p:ph idx="1"/>
          </p:nvPr>
        </p:nvPicPr>
        <p:blipFill>
          <a:blip r:embed="rId3"/>
          <a:stretch>
            <a:fillRect/>
          </a:stretch>
        </p:blipFill>
        <p:spPr>
          <a:xfrm>
            <a:off x="2263397" y="1120775"/>
            <a:ext cx="7636630" cy="4949825"/>
          </a:xfrm>
          <a:prstGeom prst="rect">
            <a:avLst/>
          </a:prstGeom>
        </p:spPr>
      </p:pic>
    </p:spTree>
    <p:extLst>
      <p:ext uri="{BB962C8B-B14F-4D97-AF65-F5344CB8AC3E}">
        <p14:creationId xmlns:p14="http://schemas.microsoft.com/office/powerpoint/2010/main" val="1267946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CD00C2-8CDB-4371-A683-CB27A1869A5D}"/>
              </a:ext>
            </a:extLst>
          </p:cNvPr>
          <p:cNvSpPr>
            <a:spLocks noGrp="1"/>
          </p:cNvSpPr>
          <p:nvPr>
            <p:ph type="ctrTitle"/>
          </p:nvPr>
        </p:nvSpPr>
        <p:spPr/>
        <p:txBody>
          <a:bodyPr/>
          <a:lstStyle/>
          <a:p>
            <a:r>
              <a:rPr lang="en-US" dirty="0"/>
              <a:t>DCAF Components</a:t>
            </a:r>
          </a:p>
        </p:txBody>
      </p:sp>
      <p:sp>
        <p:nvSpPr>
          <p:cNvPr id="5" name="Subtitle 4">
            <a:extLst>
              <a:ext uri="{FF2B5EF4-FFF2-40B4-BE49-F238E27FC236}">
                <a16:creationId xmlns:a16="http://schemas.microsoft.com/office/drawing/2014/main" id="{84CE6EAC-97BB-41C3-8F0C-79958D701E0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06011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should use the framework?</a:t>
            </a:r>
          </a:p>
        </p:txBody>
      </p:sp>
      <p:sp>
        <p:nvSpPr>
          <p:cNvPr id="3" name="Content Placeholder 2"/>
          <p:cNvSpPr>
            <a:spLocks noGrp="1"/>
          </p:cNvSpPr>
          <p:nvPr>
            <p:ph idx="1"/>
          </p:nvPr>
        </p:nvSpPr>
        <p:spPr>
          <a:xfrm>
            <a:off x="626262" y="1121384"/>
            <a:ext cx="11128736" cy="4949008"/>
          </a:xfrm>
        </p:spPr>
        <p:txBody>
          <a:bodyPr/>
          <a:lstStyle/>
          <a:p>
            <a:r>
              <a:rPr lang="en-US" dirty="0"/>
              <a:t>New developers in LabVIEW:</a:t>
            </a:r>
          </a:p>
          <a:p>
            <a:pPr lvl="1"/>
            <a:r>
              <a:rPr lang="en-US" dirty="0"/>
              <a:t>Allows them to work on what the application has to do, rather than how they have to do it.</a:t>
            </a:r>
          </a:p>
          <a:p>
            <a:pPr lvl="1"/>
            <a:r>
              <a:rPr lang="en-US" dirty="0"/>
              <a:t>Abstracts Real Time concepts for the user</a:t>
            </a:r>
          </a:p>
          <a:p>
            <a:pPr lvl="1"/>
            <a:r>
              <a:rPr lang="en-US" dirty="0"/>
              <a:t>Provides a configurable I/O Abstraction layer</a:t>
            </a:r>
          </a:p>
          <a:p>
            <a:pPr lvl="1"/>
            <a:r>
              <a:rPr lang="en-US" dirty="0"/>
              <a:t>Forces good programing practices</a:t>
            </a:r>
          </a:p>
          <a:p>
            <a:endParaRPr lang="en-US" dirty="0"/>
          </a:p>
          <a:p>
            <a:r>
              <a:rPr lang="en-US" dirty="0"/>
              <a:t>Advanced developers:</a:t>
            </a:r>
          </a:p>
          <a:p>
            <a:pPr lvl="1"/>
            <a:r>
              <a:rPr lang="en-US" dirty="0"/>
              <a:t>Efficient data mapping engine</a:t>
            </a:r>
          </a:p>
          <a:p>
            <a:pPr lvl="1"/>
            <a:r>
              <a:rPr lang="en-US" dirty="0"/>
              <a:t>Extensible configuration interface</a:t>
            </a:r>
          </a:p>
          <a:p>
            <a:pPr lvl="1"/>
            <a:r>
              <a:rPr lang="en-US" dirty="0"/>
              <a:t>Excellent code reuse between projects</a:t>
            </a:r>
          </a:p>
          <a:p>
            <a:pPr lvl="1"/>
            <a:r>
              <a:rPr lang="en-US" dirty="0"/>
              <a:t>Know LabVIEW but doesn’t want to write too much architecture</a:t>
            </a:r>
          </a:p>
          <a:p>
            <a:pPr lvl="1"/>
            <a:r>
              <a:rPr lang="en-US" dirty="0"/>
              <a:t>Open source and distributed in components that are useful individually</a:t>
            </a:r>
          </a:p>
        </p:txBody>
      </p:sp>
    </p:spTree>
    <p:extLst>
      <p:ext uri="{BB962C8B-B14F-4D97-AF65-F5344CB8AC3E}">
        <p14:creationId xmlns:p14="http://schemas.microsoft.com/office/powerpoint/2010/main" val="24070940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A8176-0E79-464B-8D47-9E360DFC410F}"/>
              </a:ext>
            </a:extLst>
          </p:cNvPr>
          <p:cNvSpPr>
            <a:spLocks noGrp="1"/>
          </p:cNvSpPr>
          <p:nvPr>
            <p:ph type="title"/>
          </p:nvPr>
        </p:nvSpPr>
        <p:spPr/>
        <p:txBody>
          <a:bodyPr/>
          <a:lstStyle/>
          <a:p>
            <a:r>
              <a:rPr lang="en-US" dirty="0"/>
              <a:t>DCAF Components</a:t>
            </a:r>
          </a:p>
        </p:txBody>
      </p:sp>
      <p:sp>
        <p:nvSpPr>
          <p:cNvPr id="3" name="Content Placeholder 2">
            <a:extLst>
              <a:ext uri="{FF2B5EF4-FFF2-40B4-BE49-F238E27FC236}">
                <a16:creationId xmlns:a16="http://schemas.microsoft.com/office/drawing/2014/main" id="{57948AFE-7913-4869-8A91-7132E5001E87}"/>
              </a:ext>
            </a:extLst>
          </p:cNvPr>
          <p:cNvSpPr>
            <a:spLocks noGrp="1"/>
          </p:cNvSpPr>
          <p:nvPr>
            <p:ph idx="1"/>
          </p:nvPr>
        </p:nvSpPr>
        <p:spPr/>
        <p:txBody>
          <a:bodyPr/>
          <a:lstStyle/>
          <a:p>
            <a:r>
              <a:rPr lang="en-US" dirty="0"/>
              <a:t>Tag Bus</a:t>
            </a:r>
          </a:p>
          <a:p>
            <a:r>
              <a:rPr lang="en-US" dirty="0"/>
              <a:t>DCAF Engine</a:t>
            </a:r>
          </a:p>
          <a:p>
            <a:r>
              <a:rPr lang="en-US" dirty="0"/>
              <a:t>Modules</a:t>
            </a:r>
          </a:p>
          <a:p>
            <a:r>
              <a:rPr lang="en-US" dirty="0"/>
              <a:t>DCAF Editor</a:t>
            </a:r>
          </a:p>
          <a:p>
            <a:r>
              <a:rPr lang="en-US" dirty="0"/>
              <a:t>Templates</a:t>
            </a:r>
          </a:p>
          <a:p>
            <a:r>
              <a:rPr lang="en-US" dirty="0"/>
              <a:t>Examples</a:t>
            </a:r>
          </a:p>
          <a:p>
            <a:pPr marL="0" indent="0">
              <a:buNone/>
            </a:pPr>
            <a:endParaRPr lang="en-US" dirty="0"/>
          </a:p>
        </p:txBody>
      </p:sp>
    </p:spTree>
    <p:extLst>
      <p:ext uri="{BB962C8B-B14F-4D97-AF65-F5344CB8AC3E}">
        <p14:creationId xmlns:p14="http://schemas.microsoft.com/office/powerpoint/2010/main" val="8607444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Bus</a:t>
            </a:r>
            <a:br>
              <a:rPr lang="en-US" dirty="0"/>
            </a:br>
            <a:endParaRPr lang="en-US" dirty="0"/>
          </a:p>
        </p:txBody>
      </p:sp>
      <p:sp>
        <p:nvSpPr>
          <p:cNvPr id="4" name="Content Placeholder 3"/>
          <p:cNvSpPr>
            <a:spLocks noGrp="1"/>
          </p:cNvSpPr>
          <p:nvPr>
            <p:ph idx="1"/>
          </p:nvPr>
        </p:nvSpPr>
        <p:spPr/>
        <p:txBody>
          <a:bodyPr/>
          <a:lstStyle/>
          <a:p>
            <a:endParaRPr lang="en-US" dirty="0"/>
          </a:p>
          <a:p>
            <a:r>
              <a:rPr lang="en-US" dirty="0"/>
              <a:t>CVT on the wire</a:t>
            </a:r>
          </a:p>
          <a:p>
            <a:r>
              <a:rPr lang="en-US" dirty="0"/>
              <a:t>Not a Global</a:t>
            </a:r>
          </a:p>
          <a:p>
            <a:r>
              <a:rPr lang="en-US" dirty="0"/>
              <a:t>Data Protection</a:t>
            </a:r>
          </a:p>
          <a:p>
            <a:r>
              <a:rPr lang="en-US" dirty="0"/>
              <a:t>Fast</a:t>
            </a:r>
          </a:p>
          <a:p>
            <a:r>
              <a:rPr lang="en-US" dirty="0"/>
              <a:t>Reduced memory </a:t>
            </a:r>
          </a:p>
          <a:p>
            <a:r>
              <a:rPr lang="en-US" dirty="0"/>
              <a:t>Filtering</a:t>
            </a:r>
          </a:p>
          <a:p>
            <a:r>
              <a:rPr lang="en-US" dirty="0"/>
              <a:t>Tag Manipulation</a:t>
            </a:r>
          </a:p>
          <a:p>
            <a:r>
              <a:rPr lang="en-US" dirty="0"/>
              <a:t>Tags are Objects </a:t>
            </a:r>
          </a:p>
          <a:p>
            <a:endParaRPr lang="en-US" dirty="0"/>
          </a:p>
          <a:p>
            <a:endParaRPr lang="en-US" dirty="0"/>
          </a:p>
          <a:p>
            <a:endParaRPr lang="en-US" dirty="0"/>
          </a:p>
          <a:p>
            <a:endParaRPr lang="en-US" dirty="0"/>
          </a:p>
        </p:txBody>
      </p:sp>
      <p:pic>
        <p:nvPicPr>
          <p:cNvPr id="9" name="Picture 8"/>
          <p:cNvPicPr>
            <a:picLocks noChangeAspect="1"/>
          </p:cNvPicPr>
          <p:nvPr/>
        </p:nvPicPr>
        <p:blipFill>
          <a:blip r:embed="rId2"/>
          <a:stretch>
            <a:fillRect/>
          </a:stretch>
        </p:blipFill>
        <p:spPr>
          <a:xfrm>
            <a:off x="4074253" y="108585"/>
            <a:ext cx="7315200" cy="866775"/>
          </a:xfrm>
          <a:prstGeom prst="rect">
            <a:avLst/>
          </a:prstGeom>
        </p:spPr>
      </p:pic>
      <p:pic>
        <p:nvPicPr>
          <p:cNvPr id="10" name="Picture 9"/>
          <p:cNvPicPr>
            <a:picLocks noChangeAspect="1"/>
          </p:cNvPicPr>
          <p:nvPr/>
        </p:nvPicPr>
        <p:blipFill>
          <a:blip r:embed="rId3"/>
          <a:stretch>
            <a:fillRect/>
          </a:stretch>
        </p:blipFill>
        <p:spPr>
          <a:xfrm>
            <a:off x="4215293" y="1001010"/>
            <a:ext cx="7258050" cy="2767041"/>
          </a:xfrm>
          <a:prstGeom prst="rect">
            <a:avLst/>
          </a:prstGeom>
        </p:spPr>
      </p:pic>
      <p:pic>
        <p:nvPicPr>
          <p:cNvPr id="11" name="Picture 10"/>
          <p:cNvPicPr>
            <a:picLocks noChangeAspect="1"/>
          </p:cNvPicPr>
          <p:nvPr/>
        </p:nvPicPr>
        <p:blipFill>
          <a:blip r:embed="rId4"/>
          <a:stretch>
            <a:fillRect/>
          </a:stretch>
        </p:blipFill>
        <p:spPr>
          <a:xfrm>
            <a:off x="4771786" y="3768051"/>
            <a:ext cx="6909127" cy="2412062"/>
          </a:xfrm>
          <a:prstGeom prst="rect">
            <a:avLst/>
          </a:prstGeom>
        </p:spPr>
      </p:pic>
      <p:sp>
        <p:nvSpPr>
          <p:cNvPr id="7" name="Oval 6"/>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4771806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75" y="318381"/>
            <a:ext cx="10972800" cy="609600"/>
          </a:xfrm>
        </p:spPr>
        <p:txBody>
          <a:bodyPr/>
          <a:lstStyle/>
          <a:p>
            <a:r>
              <a:rPr lang="en-US" dirty="0"/>
              <a:t>DCAF Package Dependency Diagram</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0" y="975361"/>
            <a:ext cx="12192000" cy="5226444"/>
          </a:xfrm>
          <a:prstGeom prst="rect">
            <a:avLst/>
          </a:prstGeom>
        </p:spPr>
      </p:pic>
    </p:spTree>
    <p:extLst>
      <p:ext uri="{BB962C8B-B14F-4D97-AF65-F5344CB8AC3E}">
        <p14:creationId xmlns:p14="http://schemas.microsoft.com/office/powerpoint/2010/main" val="13171615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5"/>
          <p:cNvSpPr/>
          <p:nvPr/>
        </p:nvSpPr>
        <p:spPr>
          <a:xfrm>
            <a:off x="7282433" y="2993212"/>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7" name="Rounded Rectangle 5"/>
          <p:cNvSpPr/>
          <p:nvPr/>
        </p:nvSpPr>
        <p:spPr>
          <a:xfrm>
            <a:off x="7214696" y="2917507"/>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4" name="Rounded Rectangle 4"/>
          <p:cNvSpPr/>
          <p:nvPr/>
        </p:nvSpPr>
        <p:spPr>
          <a:xfrm>
            <a:off x="5147436" y="3017116"/>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23" name="Rounded Rectangle 4"/>
          <p:cNvSpPr/>
          <p:nvPr/>
        </p:nvSpPr>
        <p:spPr>
          <a:xfrm>
            <a:off x="5079705" y="2925481"/>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20" name="Rounded Rectangle 3"/>
          <p:cNvSpPr/>
          <p:nvPr/>
        </p:nvSpPr>
        <p:spPr>
          <a:xfrm>
            <a:off x="3216361" y="3017125"/>
            <a:ext cx="1662545"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19" name="Rounded Rectangle 3"/>
          <p:cNvSpPr/>
          <p:nvPr/>
        </p:nvSpPr>
        <p:spPr>
          <a:xfrm>
            <a:off x="3140652" y="2933449"/>
            <a:ext cx="1662545"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2" name="Title 1"/>
          <p:cNvSpPr>
            <a:spLocks noGrp="1"/>
          </p:cNvSpPr>
          <p:nvPr>
            <p:ph type="title"/>
          </p:nvPr>
        </p:nvSpPr>
        <p:spPr/>
        <p:txBody>
          <a:bodyPr/>
          <a:lstStyle/>
          <a:p>
            <a:r>
              <a:rPr lang="en-US" dirty="0"/>
              <a:t>DCAF Engine</a:t>
            </a:r>
          </a:p>
        </p:txBody>
      </p:sp>
      <p:sp>
        <p:nvSpPr>
          <p:cNvPr id="4" name="Rounded Rectangle 3"/>
          <p:cNvSpPr/>
          <p:nvPr/>
        </p:nvSpPr>
        <p:spPr>
          <a:xfrm>
            <a:off x="2910103" y="2841805"/>
            <a:ext cx="1828800"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5" name="Rounded Rectangle 4"/>
          <p:cNvSpPr/>
          <p:nvPr/>
        </p:nvSpPr>
        <p:spPr>
          <a:xfrm>
            <a:off x="5019932" y="2841804"/>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6" name="Rounded Rectangle 5"/>
          <p:cNvSpPr/>
          <p:nvPr/>
        </p:nvSpPr>
        <p:spPr>
          <a:xfrm>
            <a:off x="7154929" y="2841804"/>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7" name="Rounded Rectangle 6"/>
          <p:cNvSpPr/>
          <p:nvPr/>
        </p:nvSpPr>
        <p:spPr>
          <a:xfrm>
            <a:off x="2851380" y="1367439"/>
            <a:ext cx="6165907"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Up Arrow 11"/>
          <p:cNvSpPr/>
          <p:nvPr/>
        </p:nvSpPr>
        <p:spPr>
          <a:xfrm>
            <a:off x="3637382" y="2160919"/>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Up Arrow 12"/>
          <p:cNvSpPr/>
          <p:nvPr/>
        </p:nvSpPr>
        <p:spPr>
          <a:xfrm rot="10800000">
            <a:off x="7916438" y="215368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rot="10800000">
            <a:off x="5270321" y="2160919"/>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 Arrow 10"/>
          <p:cNvSpPr/>
          <p:nvPr/>
        </p:nvSpPr>
        <p:spPr>
          <a:xfrm>
            <a:off x="6157665" y="2139226"/>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Cloud 13"/>
          <p:cNvSpPr/>
          <p:nvPr/>
        </p:nvSpPr>
        <p:spPr>
          <a:xfrm>
            <a:off x="4951830" y="4146699"/>
            <a:ext cx="189690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6" name="Cloud 15"/>
          <p:cNvSpPr/>
          <p:nvPr/>
        </p:nvSpPr>
        <p:spPr>
          <a:xfrm>
            <a:off x="3076490" y="4146699"/>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7" name="Cloud 16"/>
          <p:cNvSpPr/>
          <p:nvPr/>
        </p:nvSpPr>
        <p:spPr>
          <a:xfrm>
            <a:off x="7355546" y="4146699"/>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21" name="Up Arrow 20"/>
          <p:cNvSpPr/>
          <p:nvPr/>
        </p:nvSpPr>
        <p:spPr>
          <a:xfrm>
            <a:off x="3634918" y="362082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Up Arrow 21"/>
          <p:cNvSpPr/>
          <p:nvPr/>
        </p:nvSpPr>
        <p:spPr>
          <a:xfrm rot="10800000">
            <a:off x="7913974" y="3613591"/>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Up Arrow 24"/>
          <p:cNvSpPr/>
          <p:nvPr/>
        </p:nvSpPr>
        <p:spPr>
          <a:xfrm rot="10800000">
            <a:off x="5281303" y="362082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Up Arrow 25"/>
          <p:cNvSpPr/>
          <p:nvPr/>
        </p:nvSpPr>
        <p:spPr>
          <a:xfrm>
            <a:off x="6168647" y="3599128"/>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Rounded Corners 2"/>
          <p:cNvSpPr/>
          <p:nvPr/>
        </p:nvSpPr>
        <p:spPr>
          <a:xfrm>
            <a:off x="422850" y="2898576"/>
            <a:ext cx="1593727" cy="795691"/>
          </a:xfrm>
          <a:prstGeom prst="roundRect">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r>
              <a:rPr lang="en-US" sz="2400" dirty="0" err="1">
                <a:solidFill>
                  <a:schemeClr val="tx1"/>
                </a:solidFill>
              </a:rPr>
              <a:t>Init</a:t>
            </a:r>
            <a:endParaRPr lang="en-US" sz="2400" dirty="0">
              <a:solidFill>
                <a:schemeClr val="tx1"/>
              </a:solidFill>
            </a:endParaRPr>
          </a:p>
        </p:txBody>
      </p:sp>
      <p:sp>
        <p:nvSpPr>
          <p:cNvPr id="29" name="Rectangle: Rounded Corners 28"/>
          <p:cNvSpPr/>
          <p:nvPr/>
        </p:nvSpPr>
        <p:spPr>
          <a:xfrm>
            <a:off x="9921467" y="2938427"/>
            <a:ext cx="1593727" cy="795691"/>
          </a:xfrm>
          <a:prstGeom prst="roundRect">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r>
              <a:rPr lang="en-US" sz="2400" dirty="0">
                <a:solidFill>
                  <a:schemeClr val="tx1"/>
                </a:solidFill>
              </a:rPr>
              <a:t>Close</a:t>
            </a:r>
          </a:p>
        </p:txBody>
      </p:sp>
    </p:spTree>
    <p:extLst>
      <p:ext uri="{BB962C8B-B14F-4D97-AF65-F5344CB8AC3E}">
        <p14:creationId xmlns:p14="http://schemas.microsoft.com/office/powerpoint/2010/main" val="40632072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a:t>Engine Execution Model</a:t>
            </a:r>
          </a:p>
        </p:txBody>
      </p:sp>
      <p:sp>
        <p:nvSpPr>
          <p:cNvPr id="7" name="Rounded Rectangle 6"/>
          <p:cNvSpPr/>
          <p:nvPr>
            <p:custDataLst>
              <p:tags r:id="rId2"/>
            </p:custDataLst>
          </p:nvPr>
        </p:nvSpPr>
        <p:spPr>
          <a:xfrm>
            <a:off x="479973" y="1356477"/>
            <a:ext cx="11248071" cy="440818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b="1" dirty="0">
                <a:solidFill>
                  <a:prstClr val="white"/>
                </a:solidFill>
              </a:rPr>
              <a:t>DCAF Execution Engine</a:t>
            </a:r>
          </a:p>
        </p:txBody>
      </p:sp>
      <p:sp>
        <p:nvSpPr>
          <p:cNvPr id="9" name="Rectangle 8"/>
          <p:cNvSpPr/>
          <p:nvPr>
            <p:custDataLst>
              <p:tags r:id="rId3"/>
            </p:custDataLst>
          </p:nvPr>
        </p:nvSpPr>
        <p:spPr>
          <a:xfrm>
            <a:off x="561996" y="1881260"/>
            <a:ext cx="11064712" cy="3778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5" name="Rounded Rectangle 114"/>
          <p:cNvSpPr/>
          <p:nvPr>
            <p:custDataLst>
              <p:tags r:id="rId4"/>
            </p:custDataLst>
          </p:nvPr>
        </p:nvSpPr>
        <p:spPr>
          <a:xfrm>
            <a:off x="3823994" y="2196130"/>
            <a:ext cx="7701381" cy="325365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dirty="0">
              <a:solidFill>
                <a:prstClr val="black"/>
              </a:solidFill>
            </a:endParaRPr>
          </a:p>
        </p:txBody>
      </p:sp>
      <p:sp>
        <p:nvSpPr>
          <p:cNvPr id="11" name="Rounded Rectangle 10"/>
          <p:cNvSpPr/>
          <p:nvPr>
            <p:custDataLst>
              <p:tags r:id="rId5"/>
            </p:custDataLst>
          </p:nvPr>
        </p:nvSpPr>
        <p:spPr>
          <a:xfrm>
            <a:off x="4723347" y="3140740"/>
            <a:ext cx="1418676"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Inputs</a:t>
            </a:r>
          </a:p>
        </p:txBody>
      </p:sp>
      <p:sp>
        <p:nvSpPr>
          <p:cNvPr id="12" name="Rounded Rectangle 11"/>
          <p:cNvSpPr/>
          <p:nvPr>
            <p:custDataLst>
              <p:tags r:id="rId6"/>
            </p:custDataLst>
          </p:nvPr>
        </p:nvSpPr>
        <p:spPr>
          <a:xfrm>
            <a:off x="4824681" y="366552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13" name="Rounded Rectangle 12"/>
          <p:cNvSpPr/>
          <p:nvPr>
            <p:custDataLst>
              <p:tags r:id="rId7"/>
            </p:custDataLst>
          </p:nvPr>
        </p:nvSpPr>
        <p:spPr>
          <a:xfrm>
            <a:off x="4824681" y="440022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Plugin2</a:t>
            </a:r>
          </a:p>
        </p:txBody>
      </p:sp>
      <p:sp>
        <p:nvSpPr>
          <p:cNvPr id="15" name="Rounded Rectangle 14"/>
          <p:cNvSpPr/>
          <p:nvPr>
            <p:custDataLst>
              <p:tags r:id="rId8"/>
            </p:custDataLst>
          </p:nvPr>
        </p:nvSpPr>
        <p:spPr>
          <a:xfrm>
            <a:off x="6237021" y="3140740"/>
            <a:ext cx="1925345"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Process</a:t>
            </a:r>
          </a:p>
        </p:txBody>
      </p:sp>
      <p:sp>
        <p:nvSpPr>
          <p:cNvPr id="16" name="Rounded Rectangle 15"/>
          <p:cNvSpPr/>
          <p:nvPr>
            <p:custDataLst>
              <p:tags r:id="rId9"/>
            </p:custDataLst>
          </p:nvPr>
        </p:nvSpPr>
        <p:spPr>
          <a:xfrm>
            <a:off x="6338353" y="366552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Plugin3</a:t>
            </a:r>
          </a:p>
        </p:txBody>
      </p:sp>
      <p:sp>
        <p:nvSpPr>
          <p:cNvPr id="17" name="Rounded Rectangle 16"/>
          <p:cNvSpPr/>
          <p:nvPr>
            <p:custDataLst>
              <p:tags r:id="rId10"/>
            </p:custDataLst>
          </p:nvPr>
        </p:nvSpPr>
        <p:spPr>
          <a:xfrm>
            <a:off x="6845024" y="440022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Plugin4</a:t>
            </a:r>
          </a:p>
        </p:txBody>
      </p:sp>
      <p:sp>
        <p:nvSpPr>
          <p:cNvPr id="19" name="Rounded Rectangle 18"/>
          <p:cNvSpPr/>
          <p:nvPr>
            <p:custDataLst>
              <p:tags r:id="rId11"/>
            </p:custDataLst>
          </p:nvPr>
        </p:nvSpPr>
        <p:spPr>
          <a:xfrm>
            <a:off x="8277942" y="314074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Outputs</a:t>
            </a:r>
          </a:p>
        </p:txBody>
      </p:sp>
      <p:sp>
        <p:nvSpPr>
          <p:cNvPr id="20" name="Rounded Rectangle 19"/>
          <p:cNvSpPr/>
          <p:nvPr>
            <p:custDataLst>
              <p:tags r:id="rId12"/>
            </p:custDataLst>
          </p:nvPr>
        </p:nvSpPr>
        <p:spPr>
          <a:xfrm>
            <a:off x="8379276" y="3665523"/>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21" name="Rounded Rectangle 20"/>
          <p:cNvSpPr/>
          <p:nvPr>
            <p:custDataLst>
              <p:tags r:id="rId13"/>
            </p:custDataLst>
          </p:nvPr>
        </p:nvSpPr>
        <p:spPr>
          <a:xfrm>
            <a:off x="8379276" y="4400221"/>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Plugin5</a:t>
            </a:r>
          </a:p>
        </p:txBody>
      </p:sp>
      <p:sp>
        <p:nvSpPr>
          <p:cNvPr id="23" name="Rounded Rectangle 22"/>
          <p:cNvSpPr/>
          <p:nvPr>
            <p:custDataLst>
              <p:tags r:id="rId14"/>
            </p:custDataLst>
          </p:nvPr>
        </p:nvSpPr>
        <p:spPr>
          <a:xfrm>
            <a:off x="9904032" y="314074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Upkeep</a:t>
            </a:r>
          </a:p>
        </p:txBody>
      </p:sp>
      <p:sp>
        <p:nvSpPr>
          <p:cNvPr id="26" name="Rounded Rectangle 25"/>
          <p:cNvSpPr/>
          <p:nvPr>
            <p:custDataLst>
              <p:tags r:id="rId15"/>
            </p:custDataLst>
          </p:nvPr>
        </p:nvSpPr>
        <p:spPr>
          <a:xfrm>
            <a:off x="10005366" y="3665523"/>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Fault Recovery</a:t>
            </a:r>
          </a:p>
        </p:txBody>
      </p:sp>
      <p:sp>
        <p:nvSpPr>
          <p:cNvPr id="27" name="TextBox 26"/>
          <p:cNvSpPr txBox="1"/>
          <p:nvPr>
            <p:custDataLst>
              <p:tags r:id="rId16"/>
            </p:custDataLst>
          </p:nvPr>
        </p:nvSpPr>
        <p:spPr>
          <a:xfrm>
            <a:off x="6945969" y="2196129"/>
            <a:ext cx="1301959" cy="379656"/>
          </a:xfrm>
          <a:prstGeom prst="rect">
            <a:avLst/>
          </a:prstGeom>
          <a:noFill/>
        </p:spPr>
        <p:txBody>
          <a:bodyPr wrap="none" rtlCol="0">
            <a:spAutoFit/>
          </a:bodyPr>
          <a:lstStyle/>
          <a:p>
            <a:r>
              <a:rPr lang="en-US" sz="1867" b="1" dirty="0">
                <a:solidFill>
                  <a:prstClr val="black"/>
                </a:solidFill>
              </a:rPr>
              <a:t>Run State</a:t>
            </a:r>
          </a:p>
        </p:txBody>
      </p:sp>
      <p:sp>
        <p:nvSpPr>
          <p:cNvPr id="49" name="Rounded Rectangle 48"/>
          <p:cNvSpPr/>
          <p:nvPr>
            <p:custDataLst>
              <p:tags r:id="rId17"/>
            </p:custDataLst>
          </p:nvPr>
        </p:nvSpPr>
        <p:spPr>
          <a:xfrm>
            <a:off x="10005366" y="4400221"/>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House-Keeping</a:t>
            </a:r>
          </a:p>
        </p:txBody>
      </p:sp>
      <p:sp>
        <p:nvSpPr>
          <p:cNvPr id="101" name="Isosceles Triangle 100"/>
          <p:cNvSpPr/>
          <p:nvPr>
            <p:custDataLst>
              <p:tags r:id="rId18"/>
            </p:custDataLst>
          </p:nvPr>
        </p:nvSpPr>
        <p:spPr>
          <a:xfrm rot="5400000">
            <a:off x="5935733"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2" name="Isosceles Triangle 101"/>
          <p:cNvSpPr/>
          <p:nvPr>
            <p:custDataLst>
              <p:tags r:id="rId19"/>
            </p:custDataLst>
          </p:nvPr>
        </p:nvSpPr>
        <p:spPr>
          <a:xfrm rot="5400000">
            <a:off x="5935733"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5" name="Isosceles Triangle 104"/>
          <p:cNvSpPr/>
          <p:nvPr>
            <p:custDataLst>
              <p:tags r:id="rId20"/>
            </p:custDataLst>
          </p:nvPr>
        </p:nvSpPr>
        <p:spPr>
          <a:xfrm rot="5400000">
            <a:off x="6841402"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6" name="Isosceles Triangle 105"/>
          <p:cNvSpPr/>
          <p:nvPr>
            <p:custDataLst>
              <p:tags r:id="rId21"/>
            </p:custDataLst>
          </p:nvPr>
        </p:nvSpPr>
        <p:spPr>
          <a:xfrm rot="5400000">
            <a:off x="7956076"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1" name="Rounded Rectangle 110"/>
          <p:cNvSpPr/>
          <p:nvPr>
            <p:custDataLst>
              <p:tags r:id="rId22"/>
            </p:custDataLst>
          </p:nvPr>
        </p:nvSpPr>
        <p:spPr>
          <a:xfrm>
            <a:off x="682640" y="261595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Shutdown</a:t>
            </a:r>
          </a:p>
        </p:txBody>
      </p:sp>
      <p:sp>
        <p:nvSpPr>
          <p:cNvPr id="112" name="Rounded Rectangle 111"/>
          <p:cNvSpPr/>
          <p:nvPr>
            <p:custDataLst>
              <p:tags r:id="rId23"/>
            </p:custDataLst>
          </p:nvPr>
        </p:nvSpPr>
        <p:spPr>
          <a:xfrm>
            <a:off x="2202650" y="261595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Idle</a:t>
            </a:r>
          </a:p>
        </p:txBody>
      </p:sp>
      <p:sp>
        <p:nvSpPr>
          <p:cNvPr id="113" name="Rounded Rectangle 112"/>
          <p:cNvSpPr/>
          <p:nvPr>
            <p:custDataLst>
              <p:tags r:id="rId24"/>
            </p:custDataLst>
          </p:nvPr>
        </p:nvSpPr>
        <p:spPr>
          <a:xfrm>
            <a:off x="2202650" y="3665524"/>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Configuring</a:t>
            </a:r>
          </a:p>
        </p:txBody>
      </p:sp>
      <p:sp>
        <p:nvSpPr>
          <p:cNvPr id="114" name="Rounded Rectangle 113"/>
          <p:cNvSpPr/>
          <p:nvPr>
            <p:custDataLst>
              <p:tags r:id="rId25"/>
            </p:custDataLst>
          </p:nvPr>
        </p:nvSpPr>
        <p:spPr>
          <a:xfrm>
            <a:off x="2202650" y="4715090"/>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Safe State</a:t>
            </a:r>
          </a:p>
        </p:txBody>
      </p:sp>
      <p:sp>
        <p:nvSpPr>
          <p:cNvPr id="116" name="Oval 115"/>
          <p:cNvSpPr/>
          <p:nvPr>
            <p:custDataLst>
              <p:tags r:id="rId26"/>
            </p:custDataLst>
          </p:nvPr>
        </p:nvSpPr>
        <p:spPr>
          <a:xfrm>
            <a:off x="2709321" y="1986217"/>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8" name="Oval 117"/>
          <p:cNvSpPr/>
          <p:nvPr>
            <p:custDataLst>
              <p:tags r:id="rId27"/>
            </p:custDataLst>
          </p:nvPr>
        </p:nvSpPr>
        <p:spPr>
          <a:xfrm>
            <a:off x="1189310" y="3665523"/>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20" name="Straight Arrow Connector 119"/>
          <p:cNvCxnSpPr>
            <a:stCxn id="116" idx="4"/>
            <a:endCxn id="112" idx="0"/>
          </p:cNvCxnSpPr>
          <p:nvPr>
            <p:custDataLst>
              <p:tags r:id="rId28"/>
            </p:custDataLst>
          </p:nvPr>
        </p:nvCxnSpPr>
        <p:spPr>
          <a:xfrm>
            <a:off x="2861320" y="2301086"/>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stCxn id="112" idx="2"/>
            <a:endCxn id="113" idx="0"/>
          </p:cNvCxnSpPr>
          <p:nvPr>
            <p:custDataLst>
              <p:tags r:id="rId29"/>
            </p:custDataLst>
          </p:nvPr>
        </p:nvCxnSpPr>
        <p:spPr>
          <a:xfrm>
            <a:off x="2861320" y="335065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113" idx="2"/>
            <a:endCxn id="114" idx="0"/>
          </p:cNvCxnSpPr>
          <p:nvPr>
            <p:custDataLst>
              <p:tags r:id="rId30"/>
            </p:custDataLst>
          </p:nvPr>
        </p:nvCxnSpPr>
        <p:spPr>
          <a:xfrm>
            <a:off x="2861320" y="4400221"/>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a:stCxn id="112" idx="1"/>
            <a:endCxn id="111" idx="3"/>
          </p:cNvCxnSpPr>
          <p:nvPr>
            <p:custDataLst>
              <p:tags r:id="rId31"/>
            </p:custDataLst>
          </p:nvPr>
        </p:nvCxnSpPr>
        <p:spPr>
          <a:xfrm flipH="1">
            <a:off x="1999982" y="2983304"/>
            <a:ext cx="202668" cy="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a:stCxn id="111" idx="2"/>
            <a:endCxn id="118" idx="0"/>
          </p:cNvCxnSpPr>
          <p:nvPr>
            <p:custDataLst>
              <p:tags r:id="rId32"/>
            </p:custDataLst>
          </p:nvPr>
        </p:nvCxnSpPr>
        <p:spPr>
          <a:xfrm>
            <a:off x="1341311" y="335065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a:stCxn id="115" idx="1"/>
            <a:endCxn id="114" idx="3"/>
          </p:cNvCxnSpPr>
          <p:nvPr>
            <p:custDataLst>
              <p:tags r:id="rId33"/>
            </p:custDataLst>
          </p:nvPr>
        </p:nvCxnSpPr>
        <p:spPr>
          <a:xfrm flipH="1">
            <a:off x="3519992" y="3822957"/>
            <a:ext cx="304001" cy="125948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endCxn id="102" idx="0"/>
          </p:cNvCxnSpPr>
          <p:nvPr/>
        </p:nvCxnSpPr>
        <p:spPr>
          <a:xfrm>
            <a:off x="6142023" y="2720914"/>
            <a:ext cx="0" cy="199417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6338353" y="2876249"/>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8162365" y="2825870"/>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8379276" y="2914033"/>
            <a:ext cx="0" cy="187242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a:stCxn id="105" idx="3"/>
          </p:cNvCxnSpPr>
          <p:nvPr/>
        </p:nvCxnSpPr>
        <p:spPr>
          <a:xfrm flipH="1">
            <a:off x="6338354" y="4715089"/>
            <a:ext cx="506669" cy="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a:endCxn id="104" idx="3"/>
          </p:cNvCxnSpPr>
          <p:nvPr/>
        </p:nvCxnSpPr>
        <p:spPr>
          <a:xfrm flipH="1">
            <a:off x="7453029" y="3980393"/>
            <a:ext cx="709337" cy="0"/>
          </a:xfrm>
          <a:prstGeom prst="line">
            <a:avLst/>
          </a:prstGeom>
          <a:ln w="63500"/>
          <a:effectLst/>
        </p:spPr>
        <p:style>
          <a:lnRef idx="2">
            <a:schemeClr val="accent1"/>
          </a:lnRef>
          <a:fillRef idx="0">
            <a:schemeClr val="accent1"/>
          </a:fillRef>
          <a:effectRef idx="1">
            <a:schemeClr val="accent1"/>
          </a:effectRef>
          <a:fontRef idx="minor">
            <a:schemeClr val="tx1"/>
          </a:fontRef>
        </p:style>
      </p:cxnSp>
      <p:sp>
        <p:nvSpPr>
          <p:cNvPr id="104" name="Isosceles Triangle 103"/>
          <p:cNvSpPr/>
          <p:nvPr>
            <p:custDataLst>
              <p:tags r:id="rId34"/>
            </p:custDataLst>
          </p:nvPr>
        </p:nvSpPr>
        <p:spPr>
          <a:xfrm rot="5400000">
            <a:off x="7449406"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3" name="Isosceles Triangle 102"/>
          <p:cNvSpPr/>
          <p:nvPr>
            <p:custDataLst>
              <p:tags r:id="rId35"/>
            </p:custDataLst>
          </p:nvPr>
        </p:nvSpPr>
        <p:spPr>
          <a:xfrm rot="5400000">
            <a:off x="6334732"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7" name="Isosceles Triangle 106"/>
          <p:cNvSpPr/>
          <p:nvPr>
            <p:custDataLst>
              <p:tags r:id="rId36"/>
            </p:custDataLst>
          </p:nvPr>
        </p:nvSpPr>
        <p:spPr>
          <a:xfrm rot="5400000">
            <a:off x="8375654"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8" name="Isosceles Triangle 107"/>
          <p:cNvSpPr/>
          <p:nvPr>
            <p:custDataLst>
              <p:tags r:id="rId37"/>
            </p:custDataLst>
          </p:nvPr>
        </p:nvSpPr>
        <p:spPr>
          <a:xfrm rot="5400000">
            <a:off x="8375654"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78" name="Rectangle 77"/>
          <p:cNvSpPr/>
          <p:nvPr>
            <p:custDataLst>
              <p:tags r:id="rId38"/>
            </p:custDataLst>
          </p:nvPr>
        </p:nvSpPr>
        <p:spPr>
          <a:xfrm>
            <a:off x="5830098" y="2615956"/>
            <a:ext cx="2938685" cy="419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prstClr val="white"/>
                </a:solidFill>
              </a:rPr>
              <a:t>Tag Bus</a:t>
            </a:r>
          </a:p>
        </p:txBody>
      </p:sp>
      <p:sp>
        <p:nvSpPr>
          <p:cNvPr id="85" name="Rectangle 84"/>
          <p:cNvSpPr/>
          <p:nvPr>
            <p:custDataLst>
              <p:tags r:id="rId39"/>
            </p:custDataLst>
          </p:nvPr>
        </p:nvSpPr>
        <p:spPr>
          <a:xfrm>
            <a:off x="8101569" y="2825870"/>
            <a:ext cx="60799" cy="18892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pic>
        <p:nvPicPr>
          <p:cNvPr id="8" name="Picture 7"/>
          <p:cNvPicPr>
            <a:picLocks noChangeAspect="1"/>
          </p:cNvPicPr>
          <p:nvPr/>
        </p:nvPicPr>
        <p:blipFill>
          <a:blip r:embed="rId42"/>
          <a:stretch>
            <a:fillRect/>
          </a:stretch>
        </p:blipFill>
        <p:spPr>
          <a:xfrm>
            <a:off x="3954940" y="3820858"/>
            <a:ext cx="645069" cy="645069"/>
          </a:xfrm>
          <a:prstGeom prst="rect">
            <a:avLst/>
          </a:prstGeom>
        </p:spPr>
      </p:pic>
      <p:sp>
        <p:nvSpPr>
          <p:cNvPr id="10" name="TextBox 9"/>
          <p:cNvSpPr txBox="1"/>
          <p:nvPr/>
        </p:nvSpPr>
        <p:spPr>
          <a:xfrm>
            <a:off x="3993175" y="3403367"/>
            <a:ext cx="536494" cy="420564"/>
          </a:xfrm>
          <a:prstGeom prst="rect">
            <a:avLst/>
          </a:prstGeom>
          <a:noFill/>
        </p:spPr>
        <p:txBody>
          <a:bodyPr wrap="none" lIns="0" rIns="0" rtlCol="0">
            <a:spAutoFit/>
          </a:bodyPr>
          <a:lstStyle/>
          <a:p>
            <a:r>
              <a:rPr lang="en-US" sz="2133" dirty="0"/>
              <a:t>Wait</a:t>
            </a:r>
          </a:p>
        </p:txBody>
      </p:sp>
      <p:sp>
        <p:nvSpPr>
          <p:cNvPr id="50" name="Oval 49"/>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131670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Engine</a:t>
            </a:r>
          </a:p>
        </p:txBody>
      </p:sp>
      <p:pic>
        <p:nvPicPr>
          <p:cNvPr id="4" name="Content Placeholder 3"/>
          <p:cNvPicPr>
            <a:picLocks noGrp="1" noChangeAspect="1"/>
          </p:cNvPicPr>
          <p:nvPr>
            <p:ph idx="1"/>
          </p:nvPr>
        </p:nvPicPr>
        <p:blipFill>
          <a:blip r:embed="rId2"/>
          <a:stretch>
            <a:fillRect/>
          </a:stretch>
        </p:blipFill>
        <p:spPr>
          <a:xfrm>
            <a:off x="212302" y="1540933"/>
            <a:ext cx="11365865" cy="3978945"/>
          </a:xfrm>
          <a:prstGeom prst="rect">
            <a:avLst/>
          </a:prstGeom>
        </p:spPr>
      </p:pic>
      <p:sp>
        <p:nvSpPr>
          <p:cNvPr id="5" name="Oval 4"/>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22220779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Execution Engine</a:t>
            </a:r>
          </a:p>
        </p:txBody>
      </p:sp>
      <p:pic>
        <p:nvPicPr>
          <p:cNvPr id="3" name="Picture 2"/>
          <p:cNvPicPr>
            <a:picLocks noChangeAspect="1"/>
          </p:cNvPicPr>
          <p:nvPr/>
        </p:nvPicPr>
        <p:blipFill>
          <a:blip r:embed="rId3"/>
          <a:stretch>
            <a:fillRect/>
          </a:stretch>
        </p:blipFill>
        <p:spPr>
          <a:xfrm>
            <a:off x="0" y="858212"/>
            <a:ext cx="12192000" cy="5141576"/>
          </a:xfrm>
          <a:prstGeom prst="rect">
            <a:avLst/>
          </a:prstGeom>
        </p:spPr>
      </p:pic>
      <p:sp>
        <p:nvSpPr>
          <p:cNvPr id="5" name="Oval 4"/>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3105361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Execute Asynchronously?</a:t>
            </a:r>
          </a:p>
        </p:txBody>
      </p:sp>
      <p:pic>
        <p:nvPicPr>
          <p:cNvPr id="8" name="Content Placeholder 7"/>
          <p:cNvPicPr>
            <a:picLocks noGrp="1" noChangeAspect="1"/>
          </p:cNvPicPr>
          <p:nvPr>
            <p:ph idx="1"/>
          </p:nvPr>
        </p:nvPicPr>
        <p:blipFill>
          <a:blip r:embed="rId2"/>
          <a:stretch>
            <a:fillRect/>
          </a:stretch>
        </p:blipFill>
        <p:spPr>
          <a:xfrm>
            <a:off x="1519768" y="975360"/>
            <a:ext cx="8452908" cy="5044695"/>
          </a:xfrm>
          <a:prstGeom prst="rect">
            <a:avLst/>
          </a:prstGeom>
        </p:spPr>
      </p:pic>
      <p:sp>
        <p:nvSpPr>
          <p:cNvPr id="9" name="Oval 8"/>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18341365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Editor Framework (CEF)</a:t>
            </a:r>
          </a:p>
        </p:txBody>
      </p:sp>
      <p:sp>
        <p:nvSpPr>
          <p:cNvPr id="10" name="Content Placeholder 9"/>
          <p:cNvSpPr>
            <a:spLocks noGrp="1"/>
          </p:cNvSpPr>
          <p:nvPr>
            <p:ph sz="half" idx="1"/>
          </p:nvPr>
        </p:nvSpPr>
        <p:spPr/>
        <p:txBody>
          <a:bodyPr/>
          <a:lstStyle/>
          <a:p>
            <a:r>
              <a:rPr lang="en-US" dirty="0"/>
              <a:t>Open Source Library</a:t>
            </a:r>
          </a:p>
          <a:p>
            <a:r>
              <a:rPr lang="en-US" dirty="0"/>
              <a:t>Tools to manage tree control and subpanels</a:t>
            </a:r>
          </a:p>
          <a:p>
            <a:r>
              <a:rPr lang="en-US" dirty="0"/>
              <a:t>Can be extended and customized</a:t>
            </a:r>
          </a:p>
          <a:p>
            <a:r>
              <a:rPr lang="en-US" dirty="0"/>
              <a:t>3 starting templates available</a:t>
            </a:r>
          </a:p>
        </p:txBody>
      </p:sp>
      <p:pic>
        <p:nvPicPr>
          <p:cNvPr id="12" name="Content Placeholder 11"/>
          <p:cNvPicPr>
            <a:picLocks noGrp="1" noChangeAspect="1"/>
          </p:cNvPicPr>
          <p:nvPr>
            <p:ph sz="half" idx="2"/>
          </p:nvPr>
        </p:nvPicPr>
        <p:blipFill>
          <a:blip r:embed="rId2"/>
          <a:stretch>
            <a:fillRect/>
          </a:stretch>
        </p:blipFill>
        <p:spPr>
          <a:xfrm>
            <a:off x="6188604" y="975360"/>
            <a:ext cx="5389563" cy="2984125"/>
          </a:xfrm>
          <a:prstGeom prst="rect">
            <a:avLst/>
          </a:prstGeom>
        </p:spPr>
      </p:pic>
      <p:sp>
        <p:nvSpPr>
          <p:cNvPr id="5" name="Oval 4"/>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31425759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 Module</a:t>
            </a:r>
          </a:p>
        </p:txBody>
      </p:sp>
      <p:graphicFrame>
        <p:nvGraphicFramePr>
          <p:cNvPr id="5" name="Content Placeholder 4"/>
          <p:cNvGraphicFramePr>
            <a:graphicFrameLocks noGrp="1"/>
          </p:cNvGraphicFramePr>
          <p:nvPr>
            <p:ph sz="half" idx="1"/>
            <p:extLst/>
          </p:nvPr>
        </p:nvGraphicFramePr>
        <p:xfrm>
          <a:off x="6197600" y="1214324"/>
          <a:ext cx="5389033" cy="5200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658399" y="1214323"/>
            <a:ext cx="5668003" cy="5015797"/>
          </a:xfrm>
          <a:prstGeom prst="rect">
            <a:avLst/>
          </a:prstGeom>
          <a:noFill/>
        </p:spPr>
        <p:txBody>
          <a:bodyPr wrap="square" lIns="0" rIns="0" rtlCol="0">
            <a:spAutoFit/>
          </a:bodyPr>
          <a:lstStyle/>
          <a:p>
            <a:r>
              <a:rPr lang="en-US" sz="2133" dirty="0"/>
              <a:t>Editor Node</a:t>
            </a:r>
          </a:p>
          <a:p>
            <a:pPr marL="380990" indent="-380990">
              <a:buFont typeface="Arial" panose="020B0604020202020204" pitchFamily="34" charset="0"/>
              <a:buChar char="•"/>
            </a:pPr>
            <a:r>
              <a:rPr lang="en-US" sz="2133" dirty="0"/>
              <a:t>User interface</a:t>
            </a:r>
          </a:p>
          <a:p>
            <a:pPr marL="380990" indent="-380990">
              <a:buFont typeface="Arial" panose="020B0604020202020204" pitchFamily="34" charset="0"/>
              <a:buChar char="•"/>
            </a:pPr>
            <a:r>
              <a:rPr lang="en-US" sz="2133" dirty="0"/>
              <a:t>Runs on PC</a:t>
            </a:r>
          </a:p>
          <a:p>
            <a:pPr marL="380990" indent="-380990">
              <a:buFont typeface="Arial" panose="020B0604020202020204" pitchFamily="34" charset="0"/>
              <a:buChar char="•"/>
            </a:pPr>
            <a:r>
              <a:rPr lang="en-US" sz="2133" dirty="0"/>
              <a:t>Creates or modifies the configuration</a:t>
            </a:r>
          </a:p>
          <a:p>
            <a:pPr marL="380990" indent="-380990">
              <a:buFont typeface="Arial" panose="020B0604020202020204" pitchFamily="34" charset="0"/>
              <a:buChar char="•"/>
            </a:pPr>
            <a:r>
              <a:rPr lang="en-US" sz="2133" dirty="0"/>
              <a:t>Contains the configuration class</a:t>
            </a:r>
          </a:p>
          <a:p>
            <a:pPr marL="380990" indent="-380990">
              <a:buFont typeface="Arial" panose="020B0604020202020204" pitchFamily="34" charset="0"/>
              <a:buChar char="•"/>
            </a:pPr>
            <a:endParaRPr lang="en-US" sz="2133" dirty="0"/>
          </a:p>
          <a:p>
            <a:r>
              <a:rPr lang="en-US" sz="2133" dirty="0"/>
              <a:t>Configuration</a:t>
            </a:r>
          </a:p>
          <a:p>
            <a:pPr marL="380990" indent="-380990">
              <a:buFont typeface="Arial" panose="020B0604020202020204" pitchFamily="34" charset="0"/>
              <a:buChar char="•"/>
            </a:pPr>
            <a:r>
              <a:rPr lang="en-US" sz="2133" dirty="0"/>
              <a:t>Created on PC, passed to runtime system</a:t>
            </a:r>
          </a:p>
          <a:p>
            <a:pPr marL="380990" indent="-380990">
              <a:buFont typeface="Arial" panose="020B0604020202020204" pitchFamily="34" charset="0"/>
              <a:buChar char="•"/>
            </a:pPr>
            <a:r>
              <a:rPr lang="en-US" sz="2133" dirty="0"/>
              <a:t>Provides data access and serialization/</a:t>
            </a:r>
            <a:r>
              <a:rPr lang="en-US" sz="2133" dirty="0" err="1"/>
              <a:t>unserialization</a:t>
            </a:r>
            <a:r>
              <a:rPr lang="en-US" sz="2133" dirty="0"/>
              <a:t> methods</a:t>
            </a:r>
          </a:p>
          <a:p>
            <a:pPr marL="380990" indent="-380990">
              <a:buFont typeface="Arial" panose="020B0604020202020204" pitchFamily="34" charset="0"/>
              <a:buChar char="•"/>
            </a:pPr>
            <a:r>
              <a:rPr lang="en-US" sz="2133" dirty="0"/>
              <a:t>Data storage only, no editor or runtime logic</a:t>
            </a:r>
          </a:p>
          <a:p>
            <a:pPr marL="380990" indent="-380990">
              <a:buFont typeface="Arial" panose="020B0604020202020204" pitchFamily="34" charset="0"/>
              <a:buChar char="•"/>
            </a:pPr>
            <a:endParaRPr lang="en-US" sz="2133" dirty="0"/>
          </a:p>
          <a:p>
            <a:r>
              <a:rPr lang="en-US" sz="2133" dirty="0"/>
              <a:t>Runtime Node</a:t>
            </a:r>
          </a:p>
          <a:p>
            <a:pPr marL="380990" indent="-380990">
              <a:buFont typeface="Arial" panose="020B0604020202020204" pitchFamily="34" charset="0"/>
              <a:buChar char="•"/>
            </a:pPr>
            <a:r>
              <a:rPr lang="en-US" sz="2133" dirty="0"/>
              <a:t>Initializes runtime based on configuration</a:t>
            </a:r>
          </a:p>
          <a:p>
            <a:pPr marL="380990" indent="-380990">
              <a:buFont typeface="Arial" panose="020B0604020202020204" pitchFamily="34" charset="0"/>
              <a:buChar char="•"/>
            </a:pPr>
            <a:r>
              <a:rPr lang="en-US" sz="2133" dirty="0"/>
              <a:t>Provides execution logic</a:t>
            </a:r>
          </a:p>
        </p:txBody>
      </p:sp>
    </p:spTree>
    <p:extLst>
      <p:ext uri="{BB962C8B-B14F-4D97-AF65-F5344CB8AC3E}">
        <p14:creationId xmlns:p14="http://schemas.microsoft.com/office/powerpoint/2010/main" val="3172493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780019" y="1106921"/>
            <a:ext cx="4293785" cy="3866523"/>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Configuration</a:t>
            </a:r>
          </a:p>
        </p:txBody>
      </p:sp>
      <p:sp>
        <p:nvSpPr>
          <p:cNvPr id="8" name="Rounded Rectangle 7"/>
          <p:cNvSpPr/>
          <p:nvPr/>
        </p:nvSpPr>
        <p:spPr>
          <a:xfrm>
            <a:off x="5630779" y="999808"/>
            <a:ext cx="4324635" cy="4073998"/>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Runtime</a:t>
            </a:r>
          </a:p>
        </p:txBody>
      </p:sp>
      <p:sp>
        <p:nvSpPr>
          <p:cNvPr id="2" name="Title 1"/>
          <p:cNvSpPr>
            <a:spLocks noGrp="1"/>
          </p:cNvSpPr>
          <p:nvPr>
            <p:ph type="title"/>
          </p:nvPr>
        </p:nvSpPr>
        <p:spPr/>
        <p:txBody>
          <a:bodyPr/>
          <a:lstStyle/>
          <a:p>
            <a:r>
              <a:rPr lang="en-US" dirty="0"/>
              <a:t>DCAF Components</a:t>
            </a:r>
          </a:p>
        </p:txBody>
      </p:sp>
      <p:sp>
        <p:nvSpPr>
          <p:cNvPr id="4" name="Rounded Rectangle 3"/>
          <p:cNvSpPr/>
          <p:nvPr/>
        </p:nvSpPr>
        <p:spPr>
          <a:xfrm>
            <a:off x="6271442" y="2072568"/>
            <a:ext cx="3146791" cy="745436"/>
          </a:xfrm>
          <a:prstGeom prst="roundRect">
            <a:avLst/>
          </a:prstGeom>
          <a:solidFill>
            <a:schemeClr val="accent3">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6" name="Rounded Rectangle 5"/>
          <p:cNvSpPr/>
          <p:nvPr/>
        </p:nvSpPr>
        <p:spPr>
          <a:xfrm>
            <a:off x="1336994" y="2084598"/>
            <a:ext cx="3040298" cy="771787"/>
          </a:xfrm>
          <a:prstGeom prst="roundRect">
            <a:avLst/>
          </a:prstGeom>
          <a:solidFill>
            <a:schemeClr val="accent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Configuration Editor</a:t>
            </a:r>
          </a:p>
        </p:txBody>
      </p:sp>
      <p:sp>
        <p:nvSpPr>
          <p:cNvPr id="5" name="Rounded Rectangle 4"/>
          <p:cNvSpPr/>
          <p:nvPr/>
        </p:nvSpPr>
        <p:spPr>
          <a:xfrm>
            <a:off x="1336994" y="3328041"/>
            <a:ext cx="8081239"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24527963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What type of module do I need</a:t>
            </a:r>
          </a:p>
        </p:txBody>
      </p:sp>
      <p:sp>
        <p:nvSpPr>
          <p:cNvPr id="3" name="Content Placeholder 2"/>
          <p:cNvSpPr>
            <a:spLocks noGrp="1"/>
          </p:cNvSpPr>
          <p:nvPr>
            <p:ph idx="1"/>
          </p:nvPr>
        </p:nvSpPr>
        <p:spPr/>
        <p:txBody>
          <a:bodyPr/>
          <a:lstStyle/>
          <a:p>
            <a:endParaRPr lang="en-US" dirty="0"/>
          </a:p>
          <a:p>
            <a:r>
              <a:rPr lang="en-US" dirty="0"/>
              <a:t>Do we really need a custom module??</a:t>
            </a:r>
          </a:p>
          <a:p>
            <a:pPr lvl="1"/>
            <a:r>
              <a:rPr lang="en-US" dirty="0"/>
              <a:t>Use Existing modules</a:t>
            </a:r>
          </a:p>
          <a:p>
            <a:pPr lvl="1"/>
            <a:r>
              <a:rPr lang="en-US" dirty="0"/>
              <a:t>Modify </a:t>
            </a:r>
            <a:r>
              <a:rPr lang="en-US"/>
              <a:t>Existing modules</a:t>
            </a:r>
            <a:endParaRPr lang="en-US" dirty="0"/>
          </a:p>
          <a:p>
            <a:r>
              <a:rPr lang="en-US"/>
              <a:t>When </a:t>
            </a:r>
            <a:r>
              <a:rPr lang="en-US" dirty="0"/>
              <a:t>do you define the inputs and outputs</a:t>
            </a:r>
          </a:p>
          <a:p>
            <a:r>
              <a:rPr lang="en-US" dirty="0"/>
              <a:t>What is the module doing</a:t>
            </a:r>
          </a:p>
          <a:p>
            <a:endParaRPr lang="en-US" dirty="0"/>
          </a:p>
        </p:txBody>
      </p:sp>
    </p:spTree>
    <p:extLst>
      <p:ext uri="{BB962C8B-B14F-4D97-AF65-F5344CB8AC3E}">
        <p14:creationId xmlns:p14="http://schemas.microsoft.com/office/powerpoint/2010/main" val="5313308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Template to Choose</a:t>
            </a:r>
          </a:p>
        </p:txBody>
      </p:sp>
      <p:sp>
        <p:nvSpPr>
          <p:cNvPr id="3" name="Content Placeholder 2"/>
          <p:cNvSpPr>
            <a:spLocks noGrp="1"/>
          </p:cNvSpPr>
          <p:nvPr>
            <p:ph idx="1"/>
          </p:nvPr>
        </p:nvSpPr>
        <p:spPr/>
        <p:txBody>
          <a:bodyPr/>
          <a:lstStyle/>
          <a:p>
            <a:r>
              <a:rPr lang="en-US" dirty="0"/>
              <a:t>Dynamic</a:t>
            </a:r>
          </a:p>
          <a:p>
            <a:pPr lvl="1"/>
            <a:r>
              <a:rPr lang="en-US" dirty="0"/>
              <a:t>Unknown number of Channels.</a:t>
            </a:r>
          </a:p>
          <a:p>
            <a:pPr lvl="1"/>
            <a:r>
              <a:rPr lang="en-US" dirty="0"/>
              <a:t>Final user defines the inputs</a:t>
            </a:r>
          </a:p>
          <a:p>
            <a:pPr lvl="1"/>
            <a:r>
              <a:rPr lang="en-US" dirty="0"/>
              <a:t>Modbus</a:t>
            </a:r>
          </a:p>
          <a:p>
            <a:pPr lvl="1"/>
            <a:r>
              <a:rPr lang="en-US" dirty="0"/>
              <a:t>Needs more codding</a:t>
            </a:r>
          </a:p>
          <a:p>
            <a:endParaRPr lang="en-US" dirty="0"/>
          </a:p>
          <a:p>
            <a:r>
              <a:rPr lang="en-US" dirty="0"/>
              <a:t>Static Template</a:t>
            </a:r>
          </a:p>
          <a:p>
            <a:pPr lvl="1"/>
            <a:r>
              <a:rPr lang="en-US" dirty="0"/>
              <a:t>Number of channels decided by module developer</a:t>
            </a:r>
          </a:p>
          <a:p>
            <a:pPr lvl="1"/>
            <a:r>
              <a:rPr lang="en-US" dirty="0"/>
              <a:t>Mostly Scripted</a:t>
            </a:r>
          </a:p>
          <a:p>
            <a:pPr lvl="1"/>
            <a:r>
              <a:rPr lang="en-US" dirty="0"/>
              <a:t>PID</a:t>
            </a:r>
          </a:p>
          <a:p>
            <a:endParaRPr lang="en-US" dirty="0"/>
          </a:p>
        </p:txBody>
      </p:sp>
    </p:spTree>
    <p:extLst>
      <p:ext uri="{BB962C8B-B14F-4D97-AF65-F5344CB8AC3E}">
        <p14:creationId xmlns:p14="http://schemas.microsoft.com/office/powerpoint/2010/main" val="21366688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123" y="142829"/>
            <a:ext cx="11198942" cy="964092"/>
          </a:xfrm>
        </p:spPr>
        <p:txBody>
          <a:bodyPr>
            <a:normAutofit/>
          </a:bodyPr>
          <a:lstStyle/>
          <a:p>
            <a:r>
              <a:rPr lang="en-US" dirty="0"/>
              <a:t>Tag Bus Module Runtime</a:t>
            </a:r>
          </a:p>
        </p:txBody>
      </p:sp>
      <p:pic>
        <p:nvPicPr>
          <p:cNvPr id="41986" name="Picture 2"/>
          <p:cNvPicPr>
            <a:picLocks noChangeAspect="1" noChangeArrowheads="1"/>
          </p:cNvPicPr>
          <p:nvPr/>
        </p:nvPicPr>
        <p:blipFill>
          <a:blip r:embed="rId2" cstate="print"/>
          <a:srcRect/>
          <a:stretch>
            <a:fillRect/>
          </a:stretch>
        </p:blipFill>
        <p:spPr bwMode="auto">
          <a:xfrm>
            <a:off x="2309177" y="2021321"/>
            <a:ext cx="7726045" cy="1752600"/>
          </a:xfrm>
          <a:prstGeom prst="rect">
            <a:avLst/>
          </a:prstGeom>
          <a:noFill/>
          <a:ln w="9525">
            <a:noFill/>
            <a:miter lim="800000"/>
            <a:headEnd/>
            <a:tailEnd/>
          </a:ln>
        </p:spPr>
      </p:pic>
    </p:spTree>
    <p:extLst>
      <p:ext uri="{BB962C8B-B14F-4D97-AF65-F5344CB8AC3E}">
        <p14:creationId xmlns:p14="http://schemas.microsoft.com/office/powerpoint/2010/main" val="39993896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 I define the inputs</a:t>
            </a:r>
          </a:p>
        </p:txBody>
      </p:sp>
      <p:sp>
        <p:nvSpPr>
          <p:cNvPr id="3" name="Content Placeholder 2"/>
          <p:cNvSpPr>
            <a:spLocks noGrp="1"/>
          </p:cNvSpPr>
          <p:nvPr>
            <p:ph idx="1"/>
          </p:nvPr>
        </p:nvSpPr>
        <p:spPr/>
        <p:txBody>
          <a:bodyPr/>
          <a:lstStyle/>
          <a:p>
            <a:r>
              <a:rPr lang="en-US" dirty="0"/>
              <a:t>Configuration </a:t>
            </a:r>
          </a:p>
          <a:p>
            <a:pPr lvl="1"/>
            <a:r>
              <a:rPr lang="en-US" dirty="0"/>
              <a:t> Unknown number of inputs. Final user defines the inputs</a:t>
            </a:r>
          </a:p>
          <a:p>
            <a:pPr lvl="1"/>
            <a:r>
              <a:rPr lang="en-US" dirty="0"/>
              <a:t>Dynamic Template</a:t>
            </a:r>
          </a:p>
          <a:p>
            <a:pPr lvl="1"/>
            <a:r>
              <a:rPr lang="en-US" dirty="0"/>
              <a:t>Modbus</a:t>
            </a:r>
          </a:p>
          <a:p>
            <a:endParaRPr lang="en-US" dirty="0"/>
          </a:p>
          <a:p>
            <a:r>
              <a:rPr lang="en-US" dirty="0"/>
              <a:t>Development</a:t>
            </a:r>
          </a:p>
          <a:p>
            <a:pPr lvl="1"/>
            <a:r>
              <a:rPr lang="en-US" dirty="0"/>
              <a:t>Always the same number of inputs</a:t>
            </a:r>
          </a:p>
          <a:p>
            <a:pPr lvl="1"/>
            <a:r>
              <a:rPr lang="en-US" dirty="0"/>
              <a:t>Static Template</a:t>
            </a:r>
          </a:p>
          <a:p>
            <a:pPr lvl="1"/>
            <a:r>
              <a:rPr lang="en-US" dirty="0"/>
              <a:t>PID</a:t>
            </a:r>
          </a:p>
          <a:p>
            <a:endParaRPr lang="en-US" dirty="0"/>
          </a:p>
        </p:txBody>
      </p:sp>
    </p:spTree>
    <p:extLst>
      <p:ext uri="{BB962C8B-B14F-4D97-AF65-F5344CB8AC3E}">
        <p14:creationId xmlns:p14="http://schemas.microsoft.com/office/powerpoint/2010/main" val="25507283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module doing?</a:t>
            </a:r>
          </a:p>
        </p:txBody>
      </p:sp>
      <p:sp>
        <p:nvSpPr>
          <p:cNvPr id="4" name="Rounded Rectangle 3"/>
          <p:cNvSpPr/>
          <p:nvPr/>
        </p:nvSpPr>
        <p:spPr>
          <a:xfrm>
            <a:off x="2910103" y="2841804"/>
            <a:ext cx="1828800"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5" name="Rounded Rectangle 4"/>
          <p:cNvSpPr/>
          <p:nvPr/>
        </p:nvSpPr>
        <p:spPr>
          <a:xfrm>
            <a:off x="5019932" y="2841803"/>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6" name="Rounded Rectangle 5"/>
          <p:cNvSpPr/>
          <p:nvPr/>
        </p:nvSpPr>
        <p:spPr>
          <a:xfrm>
            <a:off x="7154929" y="2841803"/>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7" name="Rounded Rectangle 6"/>
          <p:cNvSpPr/>
          <p:nvPr/>
        </p:nvSpPr>
        <p:spPr>
          <a:xfrm>
            <a:off x="2851379" y="1367438"/>
            <a:ext cx="6165907"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8" name="Up Arrow 7"/>
          <p:cNvSpPr/>
          <p:nvPr/>
        </p:nvSpPr>
        <p:spPr>
          <a:xfrm>
            <a:off x="3637381" y="216091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Up Arrow 8"/>
          <p:cNvSpPr/>
          <p:nvPr/>
        </p:nvSpPr>
        <p:spPr>
          <a:xfrm rot="10800000">
            <a:off x="7916437" y="215368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rot="10800000">
            <a:off x="5270319" y="216091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 Arrow 10"/>
          <p:cNvSpPr/>
          <p:nvPr/>
        </p:nvSpPr>
        <p:spPr>
          <a:xfrm>
            <a:off x="6157663" y="2139225"/>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Cloud 11"/>
          <p:cNvSpPr/>
          <p:nvPr/>
        </p:nvSpPr>
        <p:spPr>
          <a:xfrm>
            <a:off x="4951828" y="4146698"/>
            <a:ext cx="189690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3" name="Cloud 12"/>
          <p:cNvSpPr/>
          <p:nvPr/>
        </p:nvSpPr>
        <p:spPr>
          <a:xfrm>
            <a:off x="3076489" y="4146698"/>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4" name="Cloud 13"/>
          <p:cNvSpPr/>
          <p:nvPr/>
        </p:nvSpPr>
        <p:spPr>
          <a:xfrm>
            <a:off x="7355545" y="4146698"/>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5" name="Up Arrow 14"/>
          <p:cNvSpPr/>
          <p:nvPr/>
        </p:nvSpPr>
        <p:spPr>
          <a:xfrm>
            <a:off x="3634917" y="362082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Up Arrow 15"/>
          <p:cNvSpPr/>
          <p:nvPr/>
        </p:nvSpPr>
        <p:spPr>
          <a:xfrm rot="10800000">
            <a:off x="7913973" y="3613590"/>
            <a:ext cx="251671" cy="680885"/>
          </a:xfrm>
          <a:prstGeom prst="upArrow">
            <a:avLst/>
          </a:prstGeom>
          <a:solidFill>
            <a:schemeClr val="tx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rot="10800000">
            <a:off x="5281302" y="362082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Up Arrow 17"/>
          <p:cNvSpPr/>
          <p:nvPr/>
        </p:nvSpPr>
        <p:spPr>
          <a:xfrm>
            <a:off x="6168646" y="3599127"/>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14839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a:t>
            </a:r>
            <a:r>
              <a:rPr lang="en-US" baseline="0" dirty="0"/>
              <a:t> Module</a:t>
            </a:r>
            <a:endParaRPr lang="en-US" dirty="0"/>
          </a:p>
        </p:txBody>
      </p:sp>
      <p:sp>
        <p:nvSpPr>
          <p:cNvPr id="3" name="Content Placeholder 2"/>
          <p:cNvSpPr>
            <a:spLocks noGrp="1"/>
          </p:cNvSpPr>
          <p:nvPr>
            <p:ph idx="1"/>
          </p:nvPr>
        </p:nvSpPr>
        <p:spPr/>
        <p:txBody>
          <a:bodyPr/>
          <a:lstStyle/>
          <a:p>
            <a:r>
              <a:rPr lang="en-US" dirty="0"/>
              <a:t>Configuration</a:t>
            </a:r>
            <a:r>
              <a:rPr lang="en-US" baseline="0" dirty="0"/>
              <a:t> Class:</a:t>
            </a:r>
          </a:p>
          <a:p>
            <a:pPr lvl="1"/>
            <a:r>
              <a:rPr lang="en-US" dirty="0"/>
              <a:t>Select module options (number of instances, allowable</a:t>
            </a:r>
            <a:r>
              <a:rPr lang="en-US" baseline="0" dirty="0"/>
              <a:t> targets)</a:t>
            </a:r>
          </a:p>
          <a:p>
            <a:pPr lvl="1"/>
            <a:r>
              <a:rPr lang="en-US" baseline="0" dirty="0"/>
              <a:t>Update validate.vi with validation rules</a:t>
            </a:r>
          </a:p>
          <a:p>
            <a:pPr lvl="1"/>
            <a:r>
              <a:rPr lang="en-US" baseline="0" dirty="0"/>
              <a:t>Update get default error list.vi</a:t>
            </a:r>
            <a:r>
              <a:rPr lang="en-US" dirty="0"/>
              <a:t> with </a:t>
            </a:r>
            <a:r>
              <a:rPr lang="en-US" baseline="0" dirty="0"/>
              <a:t>default error classifications</a:t>
            </a:r>
          </a:p>
          <a:p>
            <a:pPr lvl="0"/>
            <a:r>
              <a:rPr lang="en-US" dirty="0"/>
              <a:t>Editor Class:</a:t>
            </a:r>
          </a:p>
          <a:p>
            <a:pPr lvl="1"/>
            <a:r>
              <a:rPr lang="en-US" dirty="0"/>
              <a:t>Select module glyph</a:t>
            </a:r>
          </a:p>
          <a:p>
            <a:pPr lvl="0"/>
            <a:r>
              <a:rPr lang="en-US" dirty="0"/>
              <a:t>Runtime</a:t>
            </a:r>
          </a:p>
          <a:p>
            <a:pPr lvl="1"/>
            <a:r>
              <a:rPr lang="en-US" dirty="0"/>
              <a:t>Implement User Input.vi,</a:t>
            </a:r>
            <a:r>
              <a:rPr lang="en-US" baseline="0" dirty="0"/>
              <a:t> User Process.vi, and/or User Output.vi with custom logic</a:t>
            </a:r>
            <a:endParaRPr lang="en-US" dirty="0"/>
          </a:p>
          <a:p>
            <a:pPr lvl="1"/>
            <a:endParaRPr lang="en-US" dirty="0"/>
          </a:p>
          <a:p>
            <a:pPr lvl="1"/>
            <a:endParaRPr lang="en-US" dirty="0"/>
          </a:p>
        </p:txBody>
      </p:sp>
    </p:spTree>
    <p:extLst>
      <p:ext uri="{BB962C8B-B14F-4D97-AF65-F5344CB8AC3E}">
        <p14:creationId xmlns:p14="http://schemas.microsoft.com/office/powerpoint/2010/main" val="27156381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lstStyle/>
          <a:p>
            <a:r>
              <a:rPr lang="en-US" dirty="0"/>
              <a:t>ni.com/DCAF</a:t>
            </a:r>
          </a:p>
          <a:p>
            <a:pPr lvl="1"/>
            <a:r>
              <a:rPr lang="en-US" dirty="0"/>
              <a:t>Getting started material</a:t>
            </a:r>
          </a:p>
          <a:p>
            <a:pPr lvl="1"/>
            <a:r>
              <a:rPr lang="en-US" dirty="0"/>
              <a:t>Support forum</a:t>
            </a:r>
          </a:p>
          <a:p>
            <a:r>
              <a:rPr lang="en-US" dirty="0"/>
              <a:t>github.com/LabVIEW-DCAF</a:t>
            </a:r>
          </a:p>
          <a:p>
            <a:pPr lvl="1"/>
            <a:r>
              <a:rPr lang="en-US" dirty="0"/>
              <a:t>Issue reporting</a:t>
            </a:r>
          </a:p>
          <a:p>
            <a:pPr lvl="1"/>
            <a:r>
              <a:rPr lang="en-US" dirty="0"/>
              <a:t>Pull requests welcome!</a:t>
            </a:r>
          </a:p>
          <a:p>
            <a:endParaRPr lang="en-US" dirty="0"/>
          </a:p>
        </p:txBody>
      </p:sp>
      <p:pic>
        <p:nvPicPr>
          <p:cNvPr id="5" name="Picture 4"/>
          <p:cNvPicPr>
            <a:picLocks noChangeAspect="1"/>
          </p:cNvPicPr>
          <p:nvPr/>
        </p:nvPicPr>
        <p:blipFill>
          <a:blip r:embed="rId2"/>
          <a:stretch>
            <a:fillRect/>
          </a:stretch>
        </p:blipFill>
        <p:spPr>
          <a:xfrm>
            <a:off x="5518300" y="365760"/>
            <a:ext cx="6006951" cy="3906820"/>
          </a:xfrm>
          <a:prstGeom prst="rect">
            <a:avLst/>
          </a:prstGeom>
        </p:spPr>
      </p:pic>
    </p:spTree>
    <p:extLst>
      <p:ext uri="{BB962C8B-B14F-4D97-AF65-F5344CB8AC3E}">
        <p14:creationId xmlns:p14="http://schemas.microsoft.com/office/powerpoint/2010/main" val="4193203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7F5213-4957-4A0B-8D12-E567A1CB7DDD}"/>
              </a:ext>
            </a:extLst>
          </p:cNvPr>
          <p:cNvSpPr>
            <a:spLocks noGrp="1"/>
          </p:cNvSpPr>
          <p:nvPr>
            <p:ph type="ctrTitle"/>
          </p:nvPr>
        </p:nvSpPr>
        <p:spPr/>
        <p:txBody>
          <a:bodyPr/>
          <a:lstStyle/>
          <a:p>
            <a:r>
              <a:rPr lang="en-US" dirty="0"/>
              <a:t>RT Key Concepts</a:t>
            </a:r>
          </a:p>
        </p:txBody>
      </p:sp>
      <p:sp>
        <p:nvSpPr>
          <p:cNvPr id="8" name="Subtitle 7">
            <a:extLst>
              <a:ext uri="{FF2B5EF4-FFF2-40B4-BE49-F238E27FC236}">
                <a16:creationId xmlns:a16="http://schemas.microsoft.com/office/drawing/2014/main" id="{7E34C8E5-D15E-424C-BB97-CB7D5724C75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87319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0ACA2B-7AB0-498B-8666-A78724CF8988}"/>
              </a:ext>
            </a:extLst>
          </p:cNvPr>
          <p:cNvSpPr>
            <a:spLocks noGrp="1"/>
          </p:cNvSpPr>
          <p:nvPr>
            <p:ph type="title"/>
          </p:nvPr>
        </p:nvSpPr>
        <p:spPr/>
        <p:txBody>
          <a:bodyPr/>
          <a:lstStyle/>
          <a:p>
            <a:r>
              <a:rPr lang="en-US" dirty="0"/>
              <a:t>RT Key Concepts</a:t>
            </a:r>
          </a:p>
        </p:txBody>
      </p:sp>
      <p:sp>
        <p:nvSpPr>
          <p:cNvPr id="5" name="Content Placeholder 4">
            <a:extLst>
              <a:ext uri="{FF2B5EF4-FFF2-40B4-BE49-F238E27FC236}">
                <a16:creationId xmlns:a16="http://schemas.microsoft.com/office/drawing/2014/main" id="{55D462C1-0323-4917-AECF-F97B4795EC3C}"/>
              </a:ext>
            </a:extLst>
          </p:cNvPr>
          <p:cNvSpPr>
            <a:spLocks noGrp="1"/>
          </p:cNvSpPr>
          <p:nvPr>
            <p:ph idx="1"/>
          </p:nvPr>
        </p:nvSpPr>
        <p:spPr/>
        <p:txBody>
          <a:bodyPr/>
          <a:lstStyle/>
          <a:p>
            <a:r>
              <a:rPr lang="en-US" dirty="0"/>
              <a:t>Real Time Jitter</a:t>
            </a:r>
          </a:p>
          <a:p>
            <a:r>
              <a:rPr lang="en-US" dirty="0"/>
              <a:t>Timing</a:t>
            </a:r>
          </a:p>
          <a:p>
            <a:r>
              <a:rPr lang="en-US" dirty="0" err="1"/>
              <a:t>Parralelism</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4775735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INFO" val="&lt;ThreeDShapeInfo&gt;&lt;uuid val=&quot;{24413B8B-C051-4699-9561-54D674D0773B}&quot;/&gt;&lt;isInvalidForFieldText val=&quot;0&quot;/&gt;&lt;Image&gt;&lt;filename val=&quot;C:\Users\bsnover\AppData\Local\Temp\PR\data\asimages\{24413B8B-C051-4699-9561-54D674D0773B}_3.png&quot;/&gt;&lt;left val=&quot;21&quot;/&gt;&lt;top val=&quot;298&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B0237CDD-D253-4067-B5FE-1B9DD844F342}_22.png&quot;/&gt;&lt;left val=&quot;24&quot;/&gt;&lt;top val=&quot;10&quot;/&gt;&lt;width val=&quot;656&quot;/&gt;&lt;height val=&quot;77&quot;/&gt;&lt;hasText val=&quot;1&quot;/&gt;&lt;/Image&gt;&lt;/ThreeDShapeInfo&gt;"/>
  <p:tag name="PRESENTER_SHAPETEXTINFO" val="&lt;ShapeTextInfo&gt;&lt;TableIndex row=&quot;-1&quot; col=&quot;-1&quot;&gt;&lt;linesCount val=&quot;1&quot;/&gt;&lt;lineCharCount val=&quot;4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53C79B47-D0BB-44DE-B691-FF0D0EE2DE47}_22.png&quot;/&gt;&lt;left val=&quot;29&quot;/&gt;&lt;top val=&quot;84&quot;/&gt;&lt;width val=&quot;673&quot;/&gt;&lt;height val=&quot;150&quot;/&gt;&lt;hasText val=&quot;1&quot;/&gt;&lt;/Image&gt;&lt;/ThreeDShapeInfo&gt;"/>
  <p:tag name="PRESENTER_SHAPETEXTINFO" val="&lt;ShapeTextInfo&gt;&lt;TableIndex row=&quot;-1&quot; col=&quot;-1&quot;&gt;&lt;linesCount val=&quot;4&quot;/&gt;&lt;lineCharCount val=&quot;46&quot;/&gt;&lt;lineCharCount val=&quot;58&quot;/&gt;&lt;lineCharCount val=&quot;57&quot;/&gt;&lt;lineCharCount val=&quot;5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903123E7-4F02-453F-B095-C4FEF22C1B65}_22.png&quot;/&gt;&lt;left val=&quot;389&quot;/&gt;&lt;top val=&quot;197&quot;/&gt;&lt;width val=&quot;330&quot;/&gt;&lt;height val=&quot;312&quot;/&gt;&lt;hasText val=&quot;1&quot;/&gt;&lt;/Image&gt;&lt;/ThreeDShapeInfo&gt;"/>
  <p:tag name="PRESENTER_SHAPETEXTINFO" val="&lt;ShapeTextInfo&gt;&lt;TableIndex row=&quot;-1&quot; col=&quot;-1&quot;&gt;&lt;linesCount val=&quot;19&quot;/&gt;&lt;lineCharCount val=&quot;1&quot;/&gt;&lt;lineCharCount val=&quot;1&quot;/&gt;&lt;lineCharCount val=&quot;41&quot;/&gt;&lt;lineCharCount val=&quot;26&quot;/&gt;&lt;lineCharCount val=&quot;1&quot;/&gt;&lt;lineCharCount val=&quot;1&quot;/&gt;&lt;lineCharCount val=&quot;33&quot;/&gt;&lt;lineCharCount val=&quot;1&quot;/&gt;&lt;lineCharCount val=&quot;1&quot;/&gt;&lt;lineCharCount val=&quot;41&quot;/&gt;&lt;lineCharCount val=&quot;1&quot;/&gt;&lt;lineCharCount val=&quot;1&quot;/&gt;&lt;lineCharCount val=&quot;40&quot;/&gt;&lt;lineCharCount val=&quot;1&quot;/&gt;&lt;lineCharCount val=&quot;1&quot;/&gt;&lt;lineCharCount val=&quot;1&quot;/&gt;&lt;lineCharCount val=&quot;1&quot;/&gt;&lt;lineCharCount val=&quot;1&quot;/&gt;&lt;lineCharCount val=&quot;1&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A9BA016F-DE80-4F72-9DC9-6352109FDB92}_23.png&quot;/&gt;&lt;left val=&quot;24&quot;/&gt;&lt;top val=&quot;0&quot;/&gt;&lt;width val=&quot;656&quot;/&gt;&lt;height val=&quot;77&quot;/&gt;&lt;hasText val=&quot;1&quot;/&gt;&lt;/Image&gt;&lt;/ThreeDShapeInfo&gt;"/>
  <p:tag name="PRESENTER_SHAPETEXTINFO" val="&lt;ShapeTextInfo&gt;&lt;TableIndex row=&quot;-1&quot; col=&quot;-1&quot;&gt;&lt;linesCount val=&quot;1&quot;/&gt;&lt;lineCharCount val=&quot;37&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INFO" val="&lt;ThreeDShapeInfo&gt;&lt;uuid val=&quot;{FB17BC88-2405-4B5C-81BE-D5B60BD3F1E3}&quot;/&gt;&lt;isInvalidForFieldText val=&quot;0&quot;/&gt;&lt;Image&gt;&lt;filename val=&quot;C:\Users\bsnover\AppData\Local\Temp\PR\data\asimages\{FB17BC88-2405-4B5C-81BE-D5B60BD3F1E3}_23.png&quot;/&gt;&lt;left val=&quot;27&quot;/&gt;&lt;top val=&quot;273&quot;/&gt;&lt;width val=&quot;675&quot;/&gt;&lt;height val=&quot;261&quot;/&gt;&lt;hasText val=&quot;1&quot;/&gt;&lt;/Image&gt;&lt;/ThreeDShapeInfo&gt;"/>
  <p:tag name="PRESENTER_SHAPETEXTINFO" val="&lt;ShapeTextInfo&gt;&lt;TableIndex row=&quot;-1&quot; col=&quot;-1&quot;&gt;&lt;linesCount val=&quot;1&quot;/&gt;&lt;lineCharCount val=&quot;21&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INFO" val="&lt;ThreeDShapeInfo&gt;&lt;uuid val=&quot;{17A057E1-197F-4EA5-9068-401F4397B633}&quot;/&gt;&lt;isInvalidForFieldText val=&quot;0&quot;/&gt;&lt;Image&gt;&lt;filename val=&quot;C:\Users\bsnover\AppData\Local\Temp\PR\data\asimages\{17A057E1-197F-4EA5-9068-401F4397B633}_23.png&quot;/&gt;&lt;left val=&quot;224&quot;/&gt;&lt;top val=&quot;320&quot;/&gt;&lt;width val=&quot;467&quot;/&gt;&lt;height val=&quot;197&quot;/&gt;&lt;hasText val=&quot;1&quot;/&gt;&lt;/Image&gt;&lt;/ThreeDShapeInfo&gt;"/>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INFO" val="&lt;ThreeDShapeInfo&gt;&lt;uuid val=&quot;{94BFB2FD-1FAF-429B-BF2D-7024F320E454}&quot;/&gt;&lt;isInvalidForFieldText val=&quot;0&quot;/&gt;&lt;Image&gt;&lt;filename val=&quot;C:\Users\bsnover\AppData\Local\Temp\PR\data\asimages\{94BFB2FD-1FAF-429B-BF2D-7024F320E454}_23.png&quot;/&gt;&lt;left val=&quot;231&quot;/&gt;&lt;top val=&quot;375&quot;/&gt;&lt;width val=&quot;93&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E217E16-9355-4D47-BC41-9CC69AED5E5D}_3.png&quot;/&gt;&lt;left val=&quot;24&quot;/&gt;&lt;top val=&quot;415&quot;/&gt;&lt;width val=&quot;170&quot;/&gt;&lt;height val=&quot;49&quot;/&gt;&lt;hasText val=&quot;1&quot;/&gt;&lt;/Image&gt;&lt;/ThreeDShapeInfo&gt;"/>
  <p:tag name="PRESENTER_SHAPETEXTINFO" val="&lt;ShapeTextInfo&gt;&lt;TableIndex row=&quot;-1&quot; col=&quot;-1&quot;&gt;&lt;linesCount val=&quot;2&quot;/&gt;&lt;lineCharCount val=&quot;17&quot;/&gt;&lt;lineCharCount val=&quot;9&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864BBD-D269-4E8A-91E8-349AB830A226}&quot;/&gt;&lt;isInvalidForFieldText val=&quot;0&quot;/&gt;&lt;Image&gt;&lt;filename val=&quot;C:\Users\bsnover\AppData\Local\Temp\PR\data\asimages\{39864BBD-D269-4E8A-91E8-349AB830A226}_23.png&quot;/&gt;&lt;left val=&quot;237&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INFO" val="&lt;ThreeDShapeInfo&gt;&lt;uuid val=&quot;{3307C792-3775-4E51-922F-3F8DB34B3598}&quot;/&gt;&lt;isInvalidForFieldText val=&quot;0&quot;/&gt;&lt;Image&gt;&lt;filename val=&quot;C:\Users\bsnover\AppData\Local\Temp\PR\data\asimages\{3307C792-3775-4E51-922F-3F8DB34B3598}_23.png&quot;/&gt;&lt;left val=&quot;237&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INFO" val="&lt;ThreeDShapeInfo&gt;&lt;uuid val=&quot;{9F4B23CF-D235-4694-89B2-322E50AF3CB6}&quot;/&gt;&lt;isInvalidForFieldText val=&quot;0&quot;/&gt;&lt;Image&gt;&lt;filename val=&quot;C:\Users\bsnover\AppData\Local\Temp\PR\data\asimages\{9F4B23CF-D235-4694-89B2-322E50AF3CB6}_23.png&quot;/&gt;&lt;left val=&quot;339&quot;/&gt;&lt;top val=&quot;375&quot;/&gt;&lt;width val=&quot;123&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INFO" val="&lt;ThreeDShapeInfo&gt;&lt;uuid val=&quot;{B8CAADE4-9E21-48C2-A6AB-83E577FFCA7A}&quot;/&gt;&lt;isInvalidForFieldText val=&quot;0&quot;/&gt;&lt;Image&gt;&lt;filename val=&quot;C:\Users\bsnover\AppData\Local\Temp\PR\data\asimages\{B8CAADE4-9E21-48C2-A6AB-83E577FFCA7A}_23.png&quot;/&gt;&lt;left val=&quot;345&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INFO" val="&lt;ThreeDShapeInfo&gt;&lt;uuid val=&quot;{7F823620-2DAF-4909-AEE0-FD371ACC9B61}&quot;/&gt;&lt;isInvalidForFieldText val=&quot;0&quot;/&gt;&lt;Image&gt;&lt;filename val=&quot;C:\Users\bsnover\AppData\Local\Temp\PR\data\asimages\{7F823620-2DAF-4909-AEE0-FD371ACC9B61}_23.png&quot;/&gt;&lt;left val=&quot;375&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4B484A-9078-4C41-9502-B58638EC59F4}&quot;/&gt;&lt;isInvalidForFieldText val=&quot;0&quot;/&gt;&lt;Image&gt;&lt;filename val=&quot;C:\Users\bsnover\AppData\Local\Temp\PR\data\asimages\{BC4B484A-9078-4C41-9502-B58638EC59F4}_23.png&quot;/&gt;&lt;left val=&quot;471&quot;/&gt;&lt;top val=&quot;375&quot;/&gt;&lt;width val=&quot;99&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INFO" val="&lt;ThreeDShapeInfo&gt;&lt;uuid val=&quot;{4425FBB5-210E-4AE7-8797-CADC3F825888}&quot;/&gt;&lt;isInvalidForFieldText val=&quot;0&quot;/&gt;&lt;Image&gt;&lt;filename val=&quot;C:\Users\bsnover\AppData\Local\Temp\PR\data\asimages\{4425FBB5-210E-4AE7-8797-CADC3F825888}_23.png&quot;/&gt;&lt;left val=&quot;477&quot;/&gt;&lt;top val=&quot;405&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INFO" val="&lt;ThreeDShapeInfo&gt;&lt;uuid val=&quot;{BFCD46A4-1941-4A14-9FFE-787FB71AE2F7}&quot;/&gt;&lt;isInvalidForFieldText val=&quot;0&quot;/&gt;&lt;Image&gt;&lt;filename val=&quot;C:\Users\bsnover\AppData\Local\Temp\PR\data\asimages\{BFCD46A4-1941-4A14-9FFE-787FB71AE2F7}_23.png&quot;/&gt;&lt;left val=&quot;477&quot;/&gt;&lt;top val=&quot;447&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INFO" val="&lt;ThreeDShapeInfo&gt;&lt;uuid val=&quot;{B6262084-4C2F-41F1-BB98-E3AA72E64AC2}&quot;/&gt;&lt;isInvalidForFieldText val=&quot;0&quot;/&gt;&lt;Image&gt;&lt;filename val=&quot;C:\Users\bsnover\AppData\Local\Temp\PR\data\asimages\{B6262084-4C2F-41F1-BB98-E3AA72E64AC2}_23.png&quot;/&gt;&lt;left val=&quot;585&quot;/&gt;&lt;top val=&quot;375&quot;/&gt;&lt;width val=&quot;99&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INFO" val="&lt;ThreeDShapeInfo&gt;&lt;uuid val=&quot;{30CF9C12-401C-4BC6-9301-145CAC62B1B8}&quot;/&gt;&lt;isInvalidForFieldText val=&quot;0&quot;/&gt;&lt;Image&gt;&lt;filename val=&quot;C:\Users\bsnover\AppData\Local\Temp\PR\data\asimages\{30CF9C12-401C-4BC6-9301-145CAC62B1B8}_23.png&quot;/&gt;&lt;left val=&quot;591&quot;/&gt;&lt;top val=&quot;402&quot;/&gt;&lt;width val=&quot;87&quot;/&gt;&lt;height val=&quot;55&quot;/&gt;&lt;hasText val=&quot;1&quot;/&gt;&lt;/Image&gt;&lt;/ThreeDShapeInfo&gt;"/>
  <p:tag name="PRESENTER_SHAPETEXTINFO" val="&lt;ShapeTextInfo&gt;&lt;TableIndex row=&quot;-1&quot; col=&quot;-1&quot;&gt;&lt;linesCount val=&quot;2&quot;/&gt;&lt;lineCharCount val=&quot;6&quot;/&gt;&lt;lineCharCount val=&quot;8&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96A5EC2-CCBA-43BC-B82F-3DAEC542F118}_23.png&quot;/&gt;&lt;left val=&quot;232&quot;/&gt;&lt;top val=&quot;322&quot;/&gt;&lt;width val=&quot;79&quot;/&gt;&lt;height val=&quot;30&quot;/&gt;&lt;hasText val=&quot;1&quot;/&gt;&lt;/Image&gt;&lt;/ThreeDShapeInfo&gt;"/>
  <p:tag name="PRESENTER_SHAPETEXTINFO" val="&lt;ShapeTextInfo&gt;&lt;TableIndex row=&quot;-1&quot; col=&quot;-1&quot;&gt;&lt;linesCount val=&quot;1&quot;/&gt;&lt;lineCharCount val=&quot;9&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INFO" val="&lt;ThreeDShapeInfo&gt;&lt;uuid val=&quot;{31FB0760-7F39-4FE9-BE5C-FF30BF64D08A}&quot;/&gt;&lt;isInvalidForFieldText val=&quot;0&quot;/&gt;&lt;Image&gt;&lt;filename val=&quot;C:\Users\bsnover\AppData\Local\Temp\PR\data\asimages\{31FB0760-7F39-4FE9-BE5C-FF30BF64D08A}_23.png&quot;/&gt;&lt;left val=&quot;591&quot;/&gt;&lt;top val=&quot;444&quot;/&gt;&lt;width val=&quot;87&quot;/&gt;&lt;height val=&quot;55&quot;/&gt;&lt;hasText val=&quot;1&quot;/&gt;&lt;/Image&gt;&lt;/ThreeDShapeInfo&gt;"/>
  <p:tag name="PRESENTER_SHAPETEXTINFO" val="&lt;ShapeTextInfo&gt;&lt;TableIndex row=&quot;-1&quot; col=&quot;-1&quot;&gt;&lt;linesCount val=&quot;2&quot;/&gt;&lt;lineCharCount val=&quot;6&quot;/&gt;&lt;lineCharCount val=&quot;7&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INFO" val="&lt;ThreeDShapeInfo&gt;&lt;uuid val=&quot;{CA61E4B2-2238-43C0-A8EE-8810130F1DF7}&quot;/&gt;&lt;isInvalidForFieldText val=&quot;0&quot;/&gt;&lt;Image&gt;&lt;filename val=&quot;C:\Users\bsnover\AppData\Local\Temp\PR\data\asimages\{CA61E4B2-2238-43C0-A8EE-8810130F1DF7}_23.png&quot;/&gt;&lt;left val=&quot;38&quot;/&gt;&lt;top val=&quot;344&quot;/&gt;&lt;width val=&quot;89&quot;/&gt;&lt;height val=&quot;53&quot;/&gt;&lt;hasText val=&quot;1&quot;/&gt;&lt;/Image&gt;&lt;/ThreeDShapeInfo&gt;"/>
  <p:tag name="PRESENTER_SHAPETEXTINFO" val="&lt;ShapeTextInfo&gt;&lt;TableIndex row=&quot;-1&quot; col=&quot;-1&quot;&gt;&lt;linesCount val=&quot;1&quot;/&gt;&lt;lineCharCount val=&quot;8&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INFO" val="&lt;ThreeDShapeInfo&gt;&lt;uuid val=&quot;{BE8FAC6A-6D64-4B17-9CC8-EE625F57A2DA}&quot;/&gt;&lt;isInvalidForFieldText val=&quot;0&quot;/&gt;&lt;Image&gt;&lt;filename val=&quot;C:\Users\bsnover\AppData\Local\Temp\PR\data\asimages\{BE8FAC6A-6D64-4B17-9CC8-EE625F57A2DA}_23.png&quot;/&gt;&lt;left val=&quot;128&quot;/&gt;&lt;top val=&quot;344&quot;/&gt;&lt;width val=&quot;89&quot;/&gt;&lt;height val=&quot;53&quot;/&gt;&lt;hasText val=&quot;1&quot;/&gt;&lt;/Image&gt;&lt;/ThreeDShapeInfo&gt;"/>
  <p:tag name="PRESENTER_SHAPETEXTINFO" val="&lt;ShapeTextInfo&gt;&lt;TableIndex row=&quot;-1&quot; col=&quot;-1&quot;&gt;&lt;linesCount val=&quot;1&quot;/&gt;&lt;lineCharCount val=&quot;4&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INFO" val="&lt;ThreeDShapeInfo&gt;&lt;uuid val=&quot;{59F23284-CD80-461E-99E1-7A57DC873D53}&quot;/&gt;&lt;isInvalidForFieldText val=&quot;0&quot;/&gt;&lt;Image&gt;&lt;filename val=&quot;C:\Users\bsnover\AppData\Local\Temp\PR\data\asimages\{59F23284-CD80-461E-99E1-7A57DC873D53}_23.png&quot;/&gt;&lt;left val=&quot;128&quot;/&gt;&lt;top val=&quot;404&quot;/&gt;&lt;width val=&quot;89&quot;/&gt;&lt;height val=&quot;53&quot;/&gt;&lt;hasText val=&quot;1&quot;/&gt;&lt;/Image&gt;&lt;/ThreeDShapeInfo&gt;"/>
  <p:tag name="PRESENTER_SHAPETEXTINFO" val="&lt;ShapeTextInfo&gt;&lt;TableIndex row=&quot;-1&quot; col=&quot;-1&quot;&gt;&lt;linesCount val=&quot;1&quot;/&gt;&lt;lineCharCount val=&quot;11&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INFO" val="&lt;ThreeDShapeInfo&gt;&lt;uuid val=&quot;{35720602-5F17-4EB3-A1E7-175ABDCEACB3}&quot;/&gt;&lt;isInvalidForFieldText val=&quot;0&quot;/&gt;&lt;Image&gt;&lt;filename val=&quot;C:\Users\bsnover\AppData\Local\Temp\PR\data\asimages\{35720602-5F17-4EB3-A1E7-175ABDCEACB3}_23.png&quot;/&gt;&lt;left val=&quot;128&quot;/&gt;&lt;top val=&quot;464&quot;/&gt;&lt;width val=&quot;89&quot;/&gt;&lt;height val=&quot;53&quot;/&gt;&lt;hasText val=&quot;1&quot;/&gt;&lt;/Image&gt;&lt;/ThreeDShapeInfo&gt;"/>
  <p:tag name="PRESENTER_SHAPETEXTINFO" val="&lt;ShapeTextInfo&gt;&lt;TableIndex row=&quot;-1&quot; col=&quot;-1&quot;&gt;&lt;linesCount val=&quot;1&quot;/&gt;&lt;lineCharCount val=&quot;1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4&quot;/&gt;&lt;lineCharCount val=&quot;8&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INFO" val="&lt;ThreeDShapeInfo&gt;&lt;uuid val=&quot;{5B968B72-BEFD-4D2C-9BB3-15B1131854F4}&quot;/&gt;&lt;isInvalidForFieldText val=&quot;0&quot;/&gt;&lt;Image&gt;&lt;filename val=&quot;C:\Users\bsnover\AppData\Local\Temp\PR\data\asimages\{5B968B72-BEFD-4D2C-9BB3-15B1131854F4}_23.png&quot;/&gt;&lt;left val=&quot;162&quot;/&gt;&lt;top val=&quot;327&quot;/&gt;&lt;width val=&quot;16&quot;/&gt;&lt;height val=&quot;29&quot;/&gt;&lt;hasText val=&quot;1&quot;/&gt;&lt;/Image&gt;&lt;/ThreeDShapeInfo&gt;"/>
</p:tagLst>
</file>

<file path=ppt/tags/tag43.xml><?xml version="1.0" encoding="utf-8"?>
<p:tagLst xmlns:a="http://schemas.openxmlformats.org/drawingml/2006/main" xmlns:r="http://schemas.openxmlformats.org/officeDocument/2006/relationships" xmlns:p="http://schemas.openxmlformats.org/presentationml/2006/main">
  <p:tag name="PRESENTER_SHAPEINFO" val="&lt;ThreeDShapeInfo&gt;&lt;uuid val=&quot;{4C09B0FB-D952-4E79-859A-62DF3A638908}&quot;/&gt;&lt;isInvalidForFieldText val=&quot;0&quot;/&gt;&lt;Image&gt;&lt;filename val=&quot;C:\Users\bsnover\AppData\Local\Temp\PR\data\asimages\{4C09B0FB-D952-4E79-859A-62DF3A638908}_23.png&quot;/&gt;&lt;left val=&quot;162&quot;/&gt;&lt;top val=&quot;383&quot;/&gt;&lt;width val=&quot;16&quot;/&gt;&lt;height val=&quot;34&quot;/&gt;&lt;hasText val=&quot;1&quot;/&gt;&lt;/Image&gt;&lt;/ThreeDShapeInfo&gt;"/>
</p:tagLst>
</file>

<file path=ppt/tags/tag44.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ACB270-5833-4CDA-A646-040819659A95}&quot;/&gt;&lt;isInvalidForFieldText val=&quot;0&quot;/&gt;&lt;Image&gt;&lt;filename val=&quot;C:\Users\bsnover\AppData\Local\Temp\PR\data\asimages\{BCACB270-5833-4CDA-A646-040819659A95}_23.png&quot;/&gt;&lt;left val=&quot;162&quot;/&gt;&lt;top val=&quot;443&quot;/&gt;&lt;width val=&quot;16&quot;/&gt;&lt;height val=&quot;34&quot;/&gt;&lt;hasText val=&quot;1&quot;/&gt;&lt;/Image&gt;&lt;/ThreeDShapeInfo&gt;"/>
</p:tagLst>
</file>

<file path=ppt/tags/tag45.xml><?xml version="1.0" encoding="utf-8"?>
<p:tagLst xmlns:a="http://schemas.openxmlformats.org/drawingml/2006/main" xmlns:r="http://schemas.openxmlformats.org/officeDocument/2006/relationships" xmlns:p="http://schemas.openxmlformats.org/presentationml/2006/main">
  <p:tag name="PRESENTER_SHAPEINFO" val="&lt;ThreeDShapeInfo&gt;&lt;uuid val=&quot;{0B6FDD2F-F0AB-4573-8682-A72184C1773D}&quot;/&gt;&lt;isInvalidForFieldText val=&quot;0&quot;/&gt;&lt;Image&gt;&lt;filename val=&quot;C:\Users\bsnover\AppData\Local\Temp\PR\data\asimages\{0B6FDD2F-F0AB-4573-8682-A72184C1773D}_23.png&quot;/&gt;&lt;left val=&quot;111&quot;/&gt;&lt;top val=&quot;362&quot;/&gt;&lt;width val=&quot;24&quot;/&gt;&lt;height val=&quot;16&quot;/&gt;&lt;hasText val=&quot;1&quot;/&gt;&lt;/Image&gt;&lt;/ThreeDShapeInfo&gt;"/>
</p:tagLst>
</file>

<file path=ppt/tags/tag46.xml><?xml version="1.0" encoding="utf-8"?>
<p:tagLst xmlns:a="http://schemas.openxmlformats.org/drawingml/2006/main" xmlns:r="http://schemas.openxmlformats.org/officeDocument/2006/relationships" xmlns:p="http://schemas.openxmlformats.org/presentationml/2006/main">
  <p:tag name="PRESENTER_SHAPEINFO" val="&lt;ThreeDShapeInfo&gt;&lt;uuid val=&quot;{A279D65A-FA5F-4211-BD3A-91A3F0EE1BBB}&quot;/&gt;&lt;isInvalidForFieldText val=&quot;0&quot;/&gt;&lt;Image&gt;&lt;filename val=&quot;C:\Users\bsnover\AppData\Local\Temp\PR\data\asimages\{A279D65A-FA5F-4211-BD3A-91A3F0EE1BBB}_23.png&quot;/&gt;&lt;left val=&quot;72&quot;/&gt;&lt;top val=&quot;387&quot;/&gt;&lt;width val=&quot;16&quot;/&gt;&lt;height val=&quot;29&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RESENTER_SHAPEINFO" val="&lt;ThreeDShapeInfo&gt;&lt;uuid val=&quot;{693E93E1-C246-4C89-9472-A040A520A13E}&quot;/&gt;&lt;isInvalidForFieldText val=&quot;0&quot;/&gt;&lt;Image&gt;&lt;filename val=&quot;C:\Users\bsnover\AppData\Local\Temp\PR\data\asimages\{693E93E1-C246-4C89-9472-A040A520A13E}_23.png&quot;/&gt;&lt;left val=&quot;201&quot;/&gt;&lt;top val=&quot;410&quot;/&gt;&lt;width val=&quot;34&quot;/&gt;&lt;height val=&quot;88&quot;/&gt;&lt;hasText val=&quot;1&quot;/&gt;&lt;/Image&gt;&lt;/ThreeDShape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018045FE-D74B-4BD4-83E2-B44869B87685}&quot;/&gt;&lt;isInvalidForFieldText val=&quot;0&quot;/&gt;&lt;Image&gt;&lt;filename val=&quot;C:\Users\bsnover\AppData\Local\Temp\PR\data\asimages\{018045FE-D74B-4BD4-83E2-B44869B87685}_3.png&quot;/&gt;&lt;left val=&quot;201&quot;/&gt;&lt;top val=&quot;99&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FA05CD7-F711-4EE5-A8AA-B0F6B6C12A09}_23.png&quot;/&gt;&lt;left val=&quot;311&quot;/&gt;&lt;top val=&quot;343&quot;/&gt;&lt;width val=&quot;174&quot;/&gt;&lt;height val=&quot;39&quot;/&gt;&lt;hasText val=&quot;1&quot;/&gt;&lt;/Image&gt;&lt;/ThreeDShapeInfo&gt;"/>
  <p:tag name="PRESENTER_SHAPETEXTINFO" val="&lt;ShapeTextInfo&gt;&lt;TableIndex row=&quot;-1&quot; col=&quot;-1&quot;&gt;&lt;linesCount val=&quot;1&quot;/&gt;&lt;lineCharCount val=&quot;7&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FF25673E-7D8F-46B1-937F-9CED534D1351}_3.png&quot;/&gt;&lt;left val=&quot;210&quot;/&gt;&lt;top val=&quot;220&quot;/&gt;&lt;width val=&quot;164&quot;/&gt;&lt;height val=&quot;49&quot;/&gt;&lt;hasText val=&quot;1&quot;/&gt;&lt;/Image&gt;&lt;/ThreeDShapeInfo&gt;"/>
  <p:tag name="PRESENTER_SHAPETEXTINFO" val="&lt;ShapeTextInfo&gt;&lt;TableIndex row=&quot;-1&quot; col=&quot;-1&quot;&gt;&lt;linesCount val=&quot;2&quot;/&gt;&lt;lineCharCount val=&quot;18&quot;/&gt;&lt;lineCharCount val=&quot;9&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INFO" val="&lt;ThreeDShapeInfo&gt;&lt;uuid val=&quot;{FF58EB71-0379-40E6-B2AE-73863FB3F284}&quot;/&gt;&lt;isInvalidForFieldText val=&quot;0&quot;/&gt;&lt;Image&gt;&lt;filename val=&quot;C:\Users\bsnover\AppData\Local\Temp\PR\data\asimages\{FF58EB71-0379-40E6-B2AE-73863FB3F284}_3.png&quot;/&gt;&lt;left val=&quot;200&quot;/&gt;&lt;top val=&quot;299&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6EF6569-5D15-4EF3-B596-CE6466E86411}_3.png&quot;/&gt;&lt;left val=&quot;208&quot;/&gt;&lt;top val=&quot;425&quot;/&gt;&lt;width val=&quot;158&quot;/&gt;&lt;height val=&quot;29&quot;/&gt;&lt;hasText val=&quot;1&quot;/&gt;&lt;/Image&gt;&lt;/ThreeDShapeInfo&gt;"/>
  <p:tag name="PRESENTER_SHAPETEXTINFO" val="&lt;ShapeTextInfo&gt;&lt;TableIndex row=&quot;-1&quot; col=&quot;-1&quot;&gt;&lt;linesCount val=&quot;1&quot;/&gt;&lt;lineCharCount val=&quot;1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047408B-A1E6-4BA1-A322-90B80A6A0118}_22.png&quot;/&gt;&lt;left val=&quot;35&quot;/&gt;&lt;top val=&quot;203&quot;/&gt;&lt;width val=&quot;330&quot;/&gt;&lt;height val=&quot;354&quot;/&gt;&lt;hasText val=&quot;1&quot;/&gt;&lt;/Image&gt;&lt;/ThreeDShapeInfo&gt;"/>
  <p:tag name="PRESENTER_SHAPETEXTINFO" val="&lt;ShapeTextInfo&gt;&lt;TableIndex row=&quot;-1&quot; col=&quot;-1&quot;&gt;&lt;linesCount val=&quot;19&quot;/&gt;&lt;lineCharCount val=&quot;1&quot;/&gt;&lt;lineCharCount val=&quot;1&quot;/&gt;&lt;lineCharCount val=&quot;85&quot;/&gt;&lt;lineCharCount val=&quot;24&quot;/&gt;&lt;lineCharCount val=&quot;1&quot;/&gt;&lt;lineCharCount val=&quot;1&quot;/&gt;&lt;lineCharCount val=&quot;38&quot;/&gt;&lt;lineCharCount val=&quot;1&quot;/&gt;&lt;lineCharCount val=&quot;1&quot;/&gt;&lt;lineCharCount val=&quot;31&quot;/&gt;&lt;lineCharCount val=&quot;1&quot;/&gt;&lt;lineCharCount val=&quot;1&quot;/&gt;&lt;lineCharCount val=&quot;37&quot;/&gt;&lt;lineCharCount val=&quot;23&quot;/&gt;&lt;lineCharCount val=&quot;1&quot;/&gt;&lt;lineCharCount val=&quot;1&quot;/&gt;&lt;lineCharCount val=&quot;9&quot;/&gt;&lt;lineCharCount val=&quot;1&quot;/&gt;&lt;lineCharCount val=&quot;1&quot;/&gt;&lt;/TableIndex&gt;&lt;/ShapeTextInfo&gt;"/>
</p:tagLst>
</file>

<file path=ppt/theme/theme1.xml><?xml version="1.0" encoding="utf-8"?>
<a:theme xmlns:a="http://schemas.openxmlformats.org/drawingml/2006/main" name="NICorp201716x9">
  <a:themeElements>
    <a:clrScheme name="Custom 1">
      <a:dk1>
        <a:srgbClr val="000000"/>
      </a:dk1>
      <a:lt1>
        <a:srgbClr val="FFFFFF"/>
      </a:lt1>
      <a:dk2>
        <a:srgbClr val="0070C0"/>
      </a:dk2>
      <a:lt2>
        <a:srgbClr val="F5F5F5"/>
      </a:lt2>
      <a:accent1>
        <a:srgbClr val="0070C0"/>
      </a:accent1>
      <a:accent2>
        <a:srgbClr val="C00000"/>
      </a:accent2>
      <a:accent3>
        <a:srgbClr val="009800"/>
      </a:accent3>
      <a:accent4>
        <a:srgbClr val="FEC313"/>
      </a:accent4>
      <a:accent5>
        <a:srgbClr val="F15A22"/>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rgbClr val="0A60A3"/>
          </a:solidFill>
        </a:ln>
        <a:effectLst/>
      </a:spPr>
      <a:bodyPr lIns="0" rIns="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NICorp201716x9" id="{7DFDE012-DD64-4420-BEFC-C19CDEBF3333}" vid="{F783E282-8006-433A-BF7F-65817CACC350}"/>
    </a:ext>
  </a:extLst>
</a:theme>
</file>

<file path=ppt/theme/theme2.xml><?xml version="1.0" encoding="utf-8"?>
<a:theme xmlns:a="http://schemas.openxmlformats.org/drawingml/2006/main" name="Confidential_Corporate Template_2017">
  <a:themeElements>
    <a:clrScheme name="Custom 1">
      <a:dk1>
        <a:srgbClr val="000000"/>
      </a:dk1>
      <a:lt1>
        <a:srgbClr val="FFFFFF"/>
      </a:lt1>
      <a:dk2>
        <a:srgbClr val="0070C0"/>
      </a:dk2>
      <a:lt2>
        <a:srgbClr val="F5F5F5"/>
      </a:lt2>
      <a:accent1>
        <a:srgbClr val="0070C0"/>
      </a:accent1>
      <a:accent2>
        <a:srgbClr val="C00000"/>
      </a:accent2>
      <a:accent3>
        <a:srgbClr val="009800"/>
      </a:accent3>
      <a:accent4>
        <a:srgbClr val="FEC313"/>
      </a:accent4>
      <a:accent5>
        <a:srgbClr val="F15A22"/>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rgbClr val="0A60A3"/>
          </a:solidFill>
        </a:ln>
        <a:effectLst/>
      </a:spPr>
      <a:bodyPr lIns="0" rIns="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Corporate Template 2017_16x9_Final" id="{9E4538D6-3249-C341-907C-32409AB87AD7}" vid="{223C9C47-2A29-644A-BDD6-33FDD71785B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Module Design</Template>
  <TotalTime>531</TotalTime>
  <Words>4414</Words>
  <Application>Microsoft Office PowerPoint</Application>
  <PresentationFormat>Widescreen</PresentationFormat>
  <Paragraphs>602</Paragraphs>
  <Slides>76</Slides>
  <Notes>45</Notes>
  <HiddenSlides>25</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76</vt:i4>
      </vt:variant>
    </vt:vector>
  </HeadingPairs>
  <TitlesOfParts>
    <vt:vector size="87" baseType="lpstr">
      <vt:lpstr>맑은 고딕</vt:lpstr>
      <vt:lpstr>Arial</vt:lpstr>
      <vt:lpstr>Arial Narrow</vt:lpstr>
      <vt:lpstr>Calibri</vt:lpstr>
      <vt:lpstr>Helvetica Condensed</vt:lpstr>
      <vt:lpstr>Helvetica Neue Light</vt:lpstr>
      <vt:lpstr>Univers Com 45 Light</vt:lpstr>
      <vt:lpstr>Univers LT Std 45 Light</vt:lpstr>
      <vt:lpstr>Wingdings</vt:lpstr>
      <vt:lpstr>NICorp201716x9</vt:lpstr>
      <vt:lpstr>Confidential_Corporate Template_2017</vt:lpstr>
      <vt:lpstr>DCAF Training</vt:lpstr>
      <vt:lpstr>Agenda</vt:lpstr>
      <vt:lpstr>Introduction To DCAF</vt:lpstr>
      <vt:lpstr>Programming Embedded Control Applications is Hard</vt:lpstr>
      <vt:lpstr>Distributed Control and Automation Framework (DCAF) Overview</vt:lpstr>
      <vt:lpstr>Who should use the framework?</vt:lpstr>
      <vt:lpstr>DCAF Components</vt:lpstr>
      <vt:lpstr>RT Key Concepts</vt:lpstr>
      <vt:lpstr>RT Key Concepts</vt:lpstr>
      <vt:lpstr>Agenda</vt:lpstr>
      <vt:lpstr>Object User Levels</vt:lpstr>
      <vt:lpstr>Libraries</vt:lpstr>
      <vt:lpstr>Access Scope </vt:lpstr>
      <vt:lpstr>LV Class</vt:lpstr>
      <vt:lpstr>Cluster</vt:lpstr>
      <vt:lpstr>Class Private Data</vt:lpstr>
      <vt:lpstr>Methods: Color and Area</vt:lpstr>
      <vt:lpstr>Methods: Color and Area</vt:lpstr>
      <vt:lpstr>Cluster and Node...</vt:lpstr>
      <vt:lpstr>… become Class and Method</vt:lpstr>
      <vt:lpstr>Cluster vs Class</vt:lpstr>
      <vt:lpstr>Why to Use Classes?</vt:lpstr>
      <vt:lpstr>Possible Cluster implementation</vt:lpstr>
      <vt:lpstr>Inheritance</vt:lpstr>
      <vt:lpstr>Adding the Square with Objects</vt:lpstr>
      <vt:lpstr>Disadvantages</vt:lpstr>
      <vt:lpstr>Working with LabVIEW OPP Architectures</vt:lpstr>
      <vt:lpstr>Demo Summary</vt:lpstr>
      <vt:lpstr>Using Classes</vt:lpstr>
      <vt:lpstr>Errors in Classes</vt:lpstr>
      <vt:lpstr>Selecting the Specific Implementation</vt:lpstr>
      <vt:lpstr>More Specific and Less Specific</vt:lpstr>
      <vt:lpstr>Property Nodes </vt:lpstr>
      <vt:lpstr>Conclusions</vt:lpstr>
      <vt:lpstr>Next Steps</vt:lpstr>
      <vt:lpstr>Demo: Adding Triangle</vt:lpstr>
      <vt:lpstr>Top Level Application</vt:lpstr>
      <vt:lpstr>Creating a new Class</vt:lpstr>
      <vt:lpstr>Edit Icon and Wire </vt:lpstr>
      <vt:lpstr>Change Inheritance</vt:lpstr>
      <vt:lpstr>Edit the private Data</vt:lpstr>
      <vt:lpstr>Create Access Methods</vt:lpstr>
      <vt:lpstr>Create Methods for Override</vt:lpstr>
      <vt:lpstr>Area VI</vt:lpstr>
      <vt:lpstr>Perimeter</vt:lpstr>
      <vt:lpstr>Add new class to the initialization</vt:lpstr>
      <vt:lpstr>Run top Level VI</vt:lpstr>
      <vt:lpstr>Demo Adding Channel</vt:lpstr>
      <vt:lpstr>Creating new project from template</vt:lpstr>
      <vt:lpstr>PowerPoint Presentation</vt:lpstr>
      <vt:lpstr>Running the configurator</vt:lpstr>
      <vt:lpstr>Creating a new Class</vt:lpstr>
      <vt:lpstr>Change Inheritance</vt:lpstr>
      <vt:lpstr>Create Methods for Override</vt:lpstr>
      <vt:lpstr>Changing the GetText.VI</vt:lpstr>
      <vt:lpstr>Changing the Initialize VI</vt:lpstr>
      <vt:lpstr>Change the group Edit Options VI</vt:lpstr>
      <vt:lpstr>Running the configurator</vt:lpstr>
      <vt:lpstr>DCAF Components</vt:lpstr>
      <vt:lpstr>DCAF Components</vt:lpstr>
      <vt:lpstr>Tag Bus </vt:lpstr>
      <vt:lpstr>DCAF Package Dependency Diagram</vt:lpstr>
      <vt:lpstr>DCAF Engine</vt:lpstr>
      <vt:lpstr>Engine Execution Model</vt:lpstr>
      <vt:lpstr>Simplified Engine</vt:lpstr>
      <vt:lpstr>DCAF Execution Engine</vt:lpstr>
      <vt:lpstr>Execute Asynchronously?</vt:lpstr>
      <vt:lpstr>Configuration Editor Framework (CEF)</vt:lpstr>
      <vt:lpstr>Anatomy of a Module</vt:lpstr>
      <vt:lpstr> What type of module do I need</vt:lpstr>
      <vt:lpstr>Which Template to Choose</vt:lpstr>
      <vt:lpstr>Tag Bus Module Runtime</vt:lpstr>
      <vt:lpstr>When do I define the inputs</vt:lpstr>
      <vt:lpstr>What is the module doing?</vt:lpstr>
      <vt:lpstr>Static Module</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DCAF Training</dc:title>
  <dc:creator>Benjamin Celis</dc:creator>
  <cp:lastModifiedBy>Benjamin Celis</cp:lastModifiedBy>
  <cp:revision>7</cp:revision>
  <dcterms:created xsi:type="dcterms:W3CDTF">2018-02-20T20:07:35Z</dcterms:created>
  <dcterms:modified xsi:type="dcterms:W3CDTF">2018-02-21T05:06:54Z</dcterms:modified>
</cp:coreProperties>
</file>