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8"/>
  </p:notesMasterIdLst>
  <p:sldIdLst>
    <p:sldId id="259" r:id="rId2"/>
    <p:sldId id="257" r:id="rId3"/>
    <p:sldId id="274" r:id="rId4"/>
    <p:sldId id="365" r:id="rId5"/>
    <p:sldId id="278" r:id="rId6"/>
    <p:sldId id="33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59" autoAdjust="0"/>
  </p:normalViewPr>
  <p:slideViewPr>
    <p:cSldViewPr snapToGrid="0">
      <p:cViewPr varScale="1">
        <p:scale>
          <a:sx n="90" d="100"/>
          <a:sy n="90" d="100"/>
        </p:scale>
        <p:origin x="60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CFDCD-1EB9-4FA8-B5ED-6EEF8583FCAB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4B7D-986F-418E-93AE-C6E23CE88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training full training is 2 days. Some of the topics covered are useful for AE in general and are good even if they are not taking the full training, this are marked as Stand alone. 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84B7D-986F-418E-93AE-C6E23CE88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B3976-BA5C-4172-B420-FFE6D6004C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3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3196" y="2985870"/>
            <a:ext cx="3657600" cy="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82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35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L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976107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6858000"/>
          </a:xfrm>
          <a:solidFill>
            <a:schemeClr val="tx2"/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539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9753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365760"/>
            <a:ext cx="3972224" cy="549393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67" spc="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1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NI Product Focused with Imag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81032" y="390144"/>
            <a:ext cx="6705600" cy="57302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Product Focused Slide Heading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81033" y="1014208"/>
            <a:ext cx="6705600" cy="52069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593557" y="403084"/>
            <a:ext cx="3978443" cy="5780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380990" indent="-380990" algn="ctr">
              <a:buFont typeface="Arial" charset="0"/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61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91781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7299"/>
            <a:ext cx="10981268" cy="207287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7536"/>
            <a:ext cx="12192000" cy="276013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insert image here. Use minimum width 1500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7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09">
          <p15:clr>
            <a:srgbClr val="FBAE40"/>
          </p15:clr>
        </p15:guide>
        <p15:guide id="2" orient="horz" pos="185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Image Top_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27706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/>
            </a:lvl1pPr>
          </a:lstStyle>
          <a:p>
            <a:pPr marL="0" lvl="0" indent="0" algn="ctr"/>
            <a:r>
              <a:rPr lang="en-US" dirty="0"/>
              <a:t>Drag or insert image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770652"/>
            <a:ext cx="12192000" cy="4087349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8" y="2980657"/>
            <a:ext cx="10981265" cy="576091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3614643"/>
            <a:ext cx="10981268" cy="256844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lnSpc>
                <a:spcPct val="90000"/>
              </a:lnSpc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90000"/>
              <a:defRPr lang="en-US" dirty="0" smtClean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90000"/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46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027056"/>
            <a:ext cx="12192000" cy="2830944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12192000" cy="402705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FontTx/>
              <a:buNone/>
              <a:defRPr lang="en-US" sz="1867" spc="0" dirty="0"/>
            </a:lvl1pPr>
          </a:lstStyle>
          <a:p>
            <a:pPr marL="0" lvl="0" indent="0" algn="ctr">
              <a:buNone/>
            </a:pPr>
            <a:r>
              <a:rPr lang="en-US" dirty="0"/>
              <a:t>Drag or place image for supporting quote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6" y="4328160"/>
            <a:ext cx="10981268" cy="169949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ctr">
              <a:lnSpc>
                <a:spcPct val="100000"/>
              </a:lnSpc>
              <a:buFont typeface="Arial" charset="0"/>
              <a:buNone/>
              <a:defRPr sz="1867">
                <a:solidFill>
                  <a:schemeClr val="bg1"/>
                </a:solidFill>
              </a:defRPr>
            </a:lvl1pPr>
            <a:lvl2pPr marL="609585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marL="1219170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marL="1828754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marL="2438339" indent="0">
              <a:buFont typeface="Arial" charset="0"/>
              <a:buNone/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“Place Quote Here”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316400" y="4788439"/>
            <a:ext cx="3708400" cy="334564"/>
          </a:xfrm>
        </p:spPr>
        <p:txBody>
          <a:bodyPr anchor="ctr"/>
          <a:lstStyle>
            <a:lvl1pPr marL="0" marR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–First and Last Name,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11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12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marR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90000"/>
              <a:buFontTx/>
              <a:buNone/>
              <a:tabLst>
                <a:tab pos="243834" algn="l"/>
              </a:tabLst>
              <a:defRPr/>
            </a:pPr>
            <a:r>
              <a:rPr lang="en-US" dirty="0"/>
              <a:t>Topic Divider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962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Resource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203992" cy="6858000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2766484"/>
            <a:ext cx="12204700" cy="1109133"/>
          </a:xfrm>
        </p:spPr>
        <p:txBody>
          <a:bodyPr anchor="ctr"/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Resource Link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6" y="6324601"/>
            <a:ext cx="1418889" cy="343808"/>
          </a:xfrm>
          <a:prstGeom prst="rect">
            <a:avLst/>
          </a:prstGeom>
        </p:spPr>
      </p:pic>
      <p:sp>
        <p:nvSpPr>
          <p:cNvPr id="7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>
                <a:solidFill>
                  <a:schemeClr val="bg1"/>
                </a:solidFill>
              </a:rPr>
              <a:t>ni.com</a:t>
            </a:r>
            <a:endParaRPr lang="en-US" sz="1333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93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B356-6C48-45E0-AD1F-29853C33B328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8F971-6119-40F0-BC67-1BCAFB34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9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387600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5367" y="3509434"/>
            <a:ext cx="10981267" cy="757767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ts val="2133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0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122162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itle Slide w/o Subhea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12203992" cy="4375505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5368" y="1121833"/>
            <a:ext cx="10981265" cy="2815167"/>
          </a:xfrm>
        </p:spPr>
        <p:txBody>
          <a:bodyPr anchor="b"/>
          <a:lstStyle>
            <a:lvl1pPr algn="ctr">
              <a:defRPr sz="3733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05367" y="4631266"/>
            <a:ext cx="10981267" cy="414868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411" algn="l"/>
                <a:tab pos="4944410" algn="l"/>
              </a:tabLst>
              <a:defRPr sz="2133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Speaker</a:t>
            </a:r>
            <a:endParaRPr lang="en-US" sz="18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605367" y="5046134"/>
            <a:ext cx="10981267" cy="463551"/>
          </a:xfrm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8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1867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Title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/>
        </p:nvSpPr>
        <p:spPr>
          <a:xfrm>
            <a:off x="9593112" y="6392672"/>
            <a:ext cx="2002985" cy="267608"/>
          </a:xfrm>
          <a:prstGeom prst="rect">
            <a:avLst/>
          </a:prstGeom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r" defTabSz="45717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23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8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72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46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20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94" algn="l" defTabSz="45717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3" dirty="0" err="1"/>
              <a:t>ni.com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8480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975361"/>
            <a:ext cx="10972800" cy="4896273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63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2901"/>
            <a:ext cx="10972800" cy="110371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463547"/>
            <a:ext cx="10972800" cy="4433476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420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1620">
          <p15:clr>
            <a:srgbClr val="FBAE40"/>
          </p15:clr>
        </p15:guide>
        <p15:guide id="4" orient="horz" pos="8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1 Heading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366520"/>
            <a:ext cx="10972800" cy="42792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975360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5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2 Line Heading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49335"/>
            <a:ext cx="10972800" cy="109728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0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For Two Line Header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5367" y="1833542"/>
            <a:ext cx="10972800" cy="399822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5368" y="1446615"/>
            <a:ext cx="10972800" cy="365760"/>
          </a:xfrm>
        </p:spPr>
        <p:txBody>
          <a:bodyPr anchor="ctr"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Subhead Text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316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5367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>
              <a:defRPr lang="en-US" dirty="0" smtClean="0"/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975361"/>
            <a:ext cx="5389033" cy="5201073"/>
          </a:xfrm>
        </p:spPr>
        <p:txBody>
          <a:bodyPr vert="horz" lIns="0" tIns="45717" rIns="0" bIns="45717" rtlCol="0">
            <a:noAutofit/>
          </a:bodyPr>
          <a:lstStyle>
            <a:lvl1pPr marL="0" indent="0">
              <a:buNone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0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xternal_Text with Full Image 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/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5367" y="365760"/>
            <a:ext cx="67056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 hasCustomPrompt="1"/>
          </p:nvPr>
        </p:nvSpPr>
        <p:spPr>
          <a:xfrm>
            <a:off x="605367" y="1013460"/>
            <a:ext cx="6705600" cy="488433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>
              <a:lnSpc>
                <a:spcPct val="90000"/>
              </a:lnSpc>
            </a:pPr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>
              <a:lnSpc>
                <a:spcPct val="90000"/>
              </a:lnSpc>
            </a:pP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7626219" y="-11475"/>
            <a:ext cx="4572000" cy="6869475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0" tIns="45717" rIns="0" bIns="45717" rtlCol="0" anchor="ctr">
            <a:noAutofit/>
          </a:bodyPr>
          <a:lstStyle>
            <a:lvl1pPr marL="243834" indent="-243834" algn="ctr">
              <a:buNone/>
              <a:defRPr lang="en-US" sz="1867" spc="0" dirty="0" smtClean="0"/>
            </a:lvl1pPr>
          </a:lstStyle>
          <a:p>
            <a:pPr marL="0" lvl="0" indent="0" algn="ctr"/>
            <a:r>
              <a:rPr lang="en-US" dirty="0"/>
              <a:t>Drag or insert full bleed image</a:t>
            </a:r>
            <a:br>
              <a:rPr lang="en-US" dirty="0"/>
            </a:br>
            <a:r>
              <a:rPr lang="en-US" dirty="0"/>
              <a:t>Use minimum height 1690 </a:t>
            </a:r>
            <a:r>
              <a:rPr lang="en-US" dirty="0" err="1"/>
              <a:t>px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90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5367" y="365760"/>
            <a:ext cx="10972800" cy="6096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5367" y="975360"/>
            <a:ext cx="10972800" cy="4896272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65" y="6324601"/>
            <a:ext cx="1418891" cy="34380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97536"/>
          </a:xfrm>
          <a:prstGeom prst="rect">
            <a:avLst/>
          </a:prstGeom>
          <a:solidFill>
            <a:srgbClr val="0A60A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7" r:id="rId19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0" i="0" kern="1000" spc="0" baseline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</p:titleStyle>
    <p:bodyStyle>
      <a:lvl1pPr marL="243834" marR="0" indent="-243834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>
          <a:schemeClr val="bg2">
            <a:lumMod val="50000"/>
          </a:schemeClr>
        </a:buClr>
        <a:buSzPct val="70000"/>
        <a:buFont typeface="Wingdings" charset="2"/>
        <a:buChar char="§"/>
        <a:tabLst>
          <a:tab pos="243834" algn="l"/>
        </a:tabLst>
        <a:defRPr lang="en-US" sz="24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Arial" charset="0"/>
          <a:cs typeface="Arial" charset="0"/>
        </a:defRPr>
      </a:lvl1pPr>
      <a:lvl2pPr marL="609585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2133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2pPr>
      <a:lvl3pPr marL="975336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867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3pPr>
      <a:lvl4pPr marL="1219170" indent="-243834" algn="l" defTabSz="1219170" rtl="0" eaLnBrk="1" latinLnBrk="0" hangingPunct="1">
        <a:lnSpc>
          <a:spcPct val="90000"/>
        </a:lnSpc>
        <a:spcBef>
          <a:spcPts val="667"/>
        </a:spcBef>
        <a:buClr>
          <a:schemeClr val="bg2">
            <a:lumMod val="50000"/>
          </a:schemeClr>
        </a:buClr>
        <a:buSzPct val="70000"/>
        <a:buFont typeface="Wingdings" charset="2"/>
        <a:buChar char="§"/>
        <a:defRPr lang="en-US" sz="1600" b="0" i="0" kern="1200" baseline="0" dirty="0" smtClean="0">
          <a:solidFill>
            <a:schemeClr val="bg2">
              <a:lumMod val="25000"/>
            </a:schemeClr>
          </a:solidFill>
          <a:latin typeface="+mn-lt"/>
          <a:ea typeface="+mn-ea"/>
          <a:cs typeface="Univers LT Std 45 Light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/>
        <a:buNone/>
        <a:defRPr sz="2133" b="0" i="0" kern="1200" baseline="0">
          <a:solidFill>
            <a:schemeClr val="bg2">
              <a:lumMod val="25000"/>
            </a:schemeClr>
          </a:solidFill>
          <a:latin typeface="Helvetica Neue Light" charset="0"/>
          <a:ea typeface="Helvetica Neue Light" charset="0"/>
          <a:cs typeface="Helvetica Neue Light" charset="0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6">
          <p15:clr>
            <a:srgbClr val="F26B43"/>
          </p15:clr>
        </p15:guide>
        <p15:guide id="3" pos="5473">
          <p15:clr>
            <a:srgbClr val="F26B43"/>
          </p15:clr>
        </p15:guide>
        <p15:guide id="4" orient="horz" pos="378">
          <p15:clr>
            <a:srgbClr val="F26B43"/>
          </p15:clr>
        </p15:guide>
        <p15:guide id="5" orient="horz" pos="630">
          <p15:clr>
            <a:srgbClr val="F26B43"/>
          </p15:clr>
        </p15:guide>
        <p15:guide id="6" orient="horz" pos="2774">
          <p15:clr>
            <a:srgbClr val="F26B43"/>
          </p15:clr>
        </p15:guide>
        <p15:guide id="7" orient="horz" pos="3118">
          <p15:clr>
            <a:srgbClr val="F26B43"/>
          </p15:clr>
        </p15:guide>
        <p15:guide id="8" orient="horz" pos="29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Control and Automation Framework (DCAF)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Benjamin </a:t>
            </a:r>
            <a:r>
              <a:rPr lang="en-US" dirty="0" err="1"/>
              <a:t>Celis</a:t>
            </a:r>
            <a:r>
              <a:rPr lang="en-US" dirty="0"/>
              <a:t>, Mathew Pollock, Simon Perez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69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8E7D-33E0-4C93-82D2-6AFDAD89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F31524-9077-4CDB-9F88-5C329EC23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417553"/>
              </p:ext>
            </p:extLst>
          </p:nvPr>
        </p:nvGraphicFramePr>
        <p:xfrm>
          <a:off x="3472448" y="670560"/>
          <a:ext cx="5238637" cy="533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6843">
                  <a:extLst>
                    <a:ext uri="{9D8B030D-6E8A-4147-A177-3AD203B41FA5}">
                      <a16:colId xmlns:a16="http://schemas.microsoft.com/office/drawing/2014/main" val="979286019"/>
                    </a:ext>
                  </a:extLst>
                </a:gridCol>
                <a:gridCol w="884003">
                  <a:extLst>
                    <a:ext uri="{9D8B030D-6E8A-4147-A177-3AD203B41FA5}">
                      <a16:colId xmlns:a16="http://schemas.microsoft.com/office/drawing/2014/main" val="815241934"/>
                    </a:ext>
                  </a:extLst>
                </a:gridCol>
                <a:gridCol w="800492">
                  <a:extLst>
                    <a:ext uri="{9D8B030D-6E8A-4147-A177-3AD203B41FA5}">
                      <a16:colId xmlns:a16="http://schemas.microsoft.com/office/drawing/2014/main" val="1920526089"/>
                    </a:ext>
                  </a:extLst>
                </a:gridCol>
                <a:gridCol w="2427299">
                  <a:extLst>
                    <a:ext uri="{9D8B030D-6E8A-4147-A177-3AD203B41FA5}">
                      <a16:colId xmlns:a16="http://schemas.microsoft.com/office/drawing/2014/main" val="495189813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Topic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Stand Alone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Length (min)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306604550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Introduction to DCAF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 hour session that covers the basics of what is DCAF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302431137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 Key Concepts Review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This is a refresher of key RT concepts used in the framework.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101166061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Using LabVIEW Objects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Demystifying LabVIEW Objects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It is how to use Objects and frameworks with objects (it is not the object-oriented training by CustEd).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78261838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DCAF Components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Description and deeper dive into what are the decaf components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247272104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Designing an application with DCAF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to design an application with DCAF and make modules.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39875581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Module Reuse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on modules reuse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40412864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Static Modules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120 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and design of static module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40237258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Dynamic Modules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Exercise and design of dynamic module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4074199606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Debugging with DCAF (RT Debugging)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  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to debug DCAF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1021555583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DCAF Testing and Unit 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to test DCAF 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11098987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DCAF Collaboration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How to collaborate with DCAF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324341640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Source Code Control and Git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 general, all AEs should know how to use it. We will cover the basics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329442054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Systemlink with DCAF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Optional Using System Link with DCAF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58033495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Introduction to Cyber Security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Yes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60 min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Optional Covers the basic of what is encryption and security concerns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9336" marR="59336" marT="0" marB="0"/>
                </a:tc>
                <a:extLst>
                  <a:ext uri="{0D108BD9-81ED-4DB2-BD59-A6C34878D82A}">
                    <a16:rowId xmlns:a16="http://schemas.microsoft.com/office/drawing/2014/main" val="222323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/>
              <a:t>1 - Introduction to DCAF</a:t>
            </a:r>
          </a:p>
          <a:p>
            <a:pPr fontAlgn="t"/>
            <a:r>
              <a:rPr lang="en-US" b="1" dirty="0"/>
              <a:t>2 – Demystifying LabVIEW Object Oriented Programming</a:t>
            </a:r>
          </a:p>
          <a:p>
            <a:pPr fontAlgn="t"/>
            <a:r>
              <a:rPr lang="en-US" b="1" dirty="0"/>
              <a:t>3 – DCAF Components</a:t>
            </a:r>
          </a:p>
          <a:p>
            <a:pPr fontAlgn="t"/>
            <a:r>
              <a:rPr lang="en-US" b="1" dirty="0"/>
              <a:t>4 – Designing an Application with DCAF</a:t>
            </a:r>
          </a:p>
          <a:p>
            <a:pPr fontAlgn="t"/>
            <a:r>
              <a:rPr lang="en-US" b="1" dirty="0"/>
              <a:t>5 – Module Reuse</a:t>
            </a:r>
          </a:p>
          <a:p>
            <a:pPr fontAlgn="t"/>
            <a:r>
              <a:rPr lang="en-US" b="1" dirty="0"/>
              <a:t>6 – Static Modules</a:t>
            </a:r>
          </a:p>
          <a:p>
            <a:pPr fontAlgn="t"/>
            <a:r>
              <a:rPr lang="en-US" b="1" dirty="0"/>
              <a:t>7 –Unit Tests</a:t>
            </a:r>
          </a:p>
          <a:p>
            <a:pPr fontAlgn="t"/>
            <a:r>
              <a:rPr lang="en-US" b="1" dirty="0"/>
              <a:t>8 –Debugging</a:t>
            </a:r>
          </a:p>
          <a:p>
            <a:pPr fontAlgn="t"/>
            <a:r>
              <a:rPr lang="en-US" b="1" dirty="0"/>
              <a:t>9 – Dynamic Modules</a:t>
            </a:r>
          </a:p>
          <a:p>
            <a:pPr fontAlgn="t"/>
            <a:r>
              <a:rPr lang="en-US" b="1"/>
              <a:t>10 – Source Code Control and GIT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8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/>
              <a:t>Appendix A – </a:t>
            </a:r>
            <a:r>
              <a:rPr lang="en-US" b="1" dirty="0" err="1"/>
              <a:t>Systemlink</a:t>
            </a:r>
            <a:r>
              <a:rPr lang="en-US" b="1" dirty="0"/>
              <a:t> and DCAF</a:t>
            </a:r>
          </a:p>
          <a:p>
            <a:pPr fontAlgn="t"/>
            <a:r>
              <a:rPr lang="en-US" b="1" dirty="0"/>
              <a:t>Appendix B – Cybersecurity</a:t>
            </a:r>
          </a:p>
          <a:p>
            <a:pPr fontAlgn="t"/>
            <a:r>
              <a:rPr lang="en-US" b="1" dirty="0"/>
              <a:t>Appendix C – RT Key Components Overview</a:t>
            </a:r>
          </a:p>
          <a:p>
            <a:pPr marL="0" indent="0" fontAlgn="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 and Exercises</a:t>
            </a:r>
          </a:p>
          <a:p>
            <a:r>
              <a:rPr lang="en-US" sz="3200" dirty="0"/>
              <a:t>Lectures are guidelines for discussion</a:t>
            </a:r>
          </a:p>
          <a:p>
            <a:r>
              <a:rPr lang="en-US" sz="3200" dirty="0"/>
              <a:t>Exercises are a time to experiment</a:t>
            </a:r>
          </a:p>
          <a:p>
            <a:r>
              <a:rPr lang="en-US" sz="3200" dirty="0"/>
              <a:t>Work on your project!</a:t>
            </a:r>
          </a:p>
        </p:txBody>
      </p:sp>
      <p:pic>
        <p:nvPicPr>
          <p:cNvPr id="1029" name="Picture 5" descr="C:\Users\bkinding\AppData\Local\Microsoft\Windows\Temporary Internet Files\Content.IE5\PQDYA1UZ\MC900441428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5076" y="3916998"/>
            <a:ext cx="2041524" cy="2041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4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ni.com/DCAF</a:t>
            </a:r>
          </a:p>
          <a:p>
            <a:pPr lvl="1"/>
            <a:r>
              <a:rPr lang="en-US" dirty="0"/>
              <a:t>Getting started material</a:t>
            </a:r>
          </a:p>
          <a:p>
            <a:pPr lvl="1"/>
            <a:r>
              <a:rPr lang="en-US" dirty="0"/>
              <a:t>Support forum</a:t>
            </a:r>
          </a:p>
          <a:p>
            <a:r>
              <a:rPr lang="en-US" dirty="0"/>
              <a:t>github.com/LabVIEW-DCAF</a:t>
            </a:r>
          </a:p>
          <a:p>
            <a:pPr lvl="1"/>
            <a:r>
              <a:rPr lang="en-US" dirty="0"/>
              <a:t>Issue reporting</a:t>
            </a:r>
          </a:p>
          <a:p>
            <a:pPr lvl="1"/>
            <a:r>
              <a:rPr lang="en-US" dirty="0"/>
              <a:t>Pull requests welcome!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00" y="1061088"/>
            <a:ext cx="6006951" cy="39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03533"/>
      </p:ext>
    </p:extLst>
  </p:cSld>
  <p:clrMapOvr>
    <a:masterClrMapping/>
  </p:clrMapOvr>
</p:sld>
</file>

<file path=ppt/theme/theme1.xml><?xml version="1.0" encoding="utf-8"?>
<a:theme xmlns:a="http://schemas.openxmlformats.org/drawingml/2006/main" name="NIExTemplate">
  <a:themeElements>
    <a:clrScheme name="Corporate Colors Template">
      <a:dk1>
        <a:srgbClr val="000000"/>
      </a:dk1>
      <a:lt1>
        <a:srgbClr val="FFFFFF"/>
      </a:lt1>
      <a:dk2>
        <a:srgbClr val="0A60A3"/>
      </a:dk2>
      <a:lt2>
        <a:srgbClr val="F5F5F5"/>
      </a:lt2>
      <a:accent1>
        <a:srgbClr val="0A60A3"/>
      </a:accent1>
      <a:accent2>
        <a:srgbClr val="F15A22"/>
      </a:accent2>
      <a:accent3>
        <a:srgbClr val="009800"/>
      </a:accent3>
      <a:accent4>
        <a:srgbClr val="FEC313"/>
      </a:accent4>
      <a:accent5>
        <a:srgbClr val="86BCDD"/>
      </a:accent5>
      <a:accent6>
        <a:srgbClr val="6A4686"/>
      </a:accent6>
      <a:hlink>
        <a:srgbClr val="929292"/>
      </a:hlink>
      <a:folHlink>
        <a:srgbClr val="669DD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bg2">
              <a:lumMod val="25000"/>
            </a:schemeClr>
          </a:solidFill>
        </a:ln>
        <a:effectLst/>
      </a:spPr>
      <a:bodyPr rot="0" spcFirstLastPara="0" vertOverflow="overflow" horzOverflow="overflow" vert="horz" wrap="square" lIns="0" tIns="45720" rIns="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bg2">
                <a:lumMod val="2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>
              <a:lumMod val="25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ExTemplate" id="{0088F40F-6973-4826-BAFA-5E8278F50015}" vid="{40BD164D-DAC4-46E2-9B7C-B75B3A225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DCAF 5 min 2018</Template>
  <TotalTime>333</TotalTime>
  <Words>396</Words>
  <Application>Microsoft Office PowerPoint</Application>
  <PresentationFormat>Widescreen</PresentationFormat>
  <Paragraphs>95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Helvetica Neue Light</vt:lpstr>
      <vt:lpstr>Univers LT Std 45 Light</vt:lpstr>
      <vt:lpstr>Wingdings</vt:lpstr>
      <vt:lpstr>NIExTemplate</vt:lpstr>
      <vt:lpstr>Distributed Control and Automation Framework (DCAF)</vt:lpstr>
      <vt:lpstr>Agenda</vt:lpstr>
      <vt:lpstr>Agenda</vt:lpstr>
      <vt:lpstr>Agenda</vt:lpstr>
      <vt:lpstr>Format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Celis</dc:creator>
  <cp:lastModifiedBy>Benjamin Celis</cp:lastModifiedBy>
  <cp:revision>12</cp:revision>
  <dcterms:created xsi:type="dcterms:W3CDTF">2018-06-06T22:37:37Z</dcterms:created>
  <dcterms:modified xsi:type="dcterms:W3CDTF">2018-07-16T20:14:12Z</dcterms:modified>
</cp:coreProperties>
</file>