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9"/>
  </p:notesMasterIdLst>
  <p:sldIdLst>
    <p:sldId id="256" r:id="rId2"/>
    <p:sldId id="258" r:id="rId3"/>
    <p:sldId id="257" r:id="rId4"/>
    <p:sldId id="264" r:id="rId5"/>
    <p:sldId id="266" r:id="rId6"/>
    <p:sldId id="271" r:id="rId7"/>
    <p:sldId id="364" r:id="rId8"/>
    <p:sldId id="277" r:id="rId9"/>
    <p:sldId id="278" r:id="rId10"/>
    <p:sldId id="288" r:id="rId11"/>
    <p:sldId id="274" r:id="rId12"/>
    <p:sldId id="268" r:id="rId13"/>
    <p:sldId id="269" r:id="rId14"/>
    <p:sldId id="270" r:id="rId15"/>
    <p:sldId id="289" r:id="rId16"/>
    <p:sldId id="279" r:id="rId17"/>
    <p:sldId id="267" r:id="rId18"/>
    <p:sldId id="282" r:id="rId19"/>
    <p:sldId id="259" r:id="rId20"/>
    <p:sldId id="280" r:id="rId21"/>
    <p:sldId id="281" r:id="rId22"/>
    <p:sldId id="261" r:id="rId23"/>
    <p:sldId id="286" r:id="rId24"/>
    <p:sldId id="263" r:id="rId25"/>
    <p:sldId id="283" r:id="rId26"/>
    <p:sldId id="284" r:id="rId27"/>
    <p:sldId id="275"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t Snover" initials="BS" lastIdx="4" clrIdx="0">
    <p:extLst>
      <p:ext uri="{19B8F6BF-5375-455C-9EA6-DF929625EA0E}">
        <p15:presenceInfo xmlns:p15="http://schemas.microsoft.com/office/powerpoint/2012/main" userId="S-1-5-21-4170831575-233351449-3708798867-239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674" autoAdjust="0"/>
    <p:restoredTop sz="94660"/>
  </p:normalViewPr>
  <p:slideViewPr>
    <p:cSldViewPr snapToGrid="0">
      <p:cViewPr varScale="1">
        <p:scale>
          <a:sx n="88" d="100"/>
          <a:sy n="88" d="100"/>
        </p:scale>
        <p:origin x="120"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2B9DD-DB9B-4D34-8F42-6872D5B3F8C0}" type="datetimeFigureOut">
              <a:rPr lang="en-US" smtClean="0"/>
              <a:t>2018-06-29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E8365-5F3F-44C6-BAC0-A0134DE71B7D}" type="slidenum">
              <a:rPr lang="en-US" smtClean="0"/>
              <a:t>‹#›</a:t>
            </a:fld>
            <a:endParaRPr lang="en-US"/>
          </a:p>
        </p:txBody>
      </p:sp>
    </p:spTree>
    <p:extLst>
      <p:ext uri="{BB962C8B-B14F-4D97-AF65-F5344CB8AC3E}">
        <p14:creationId xmlns:p14="http://schemas.microsoft.com/office/powerpoint/2010/main" val="118887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84925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7</a:t>
            </a:fld>
            <a:endParaRPr lang="en-US"/>
          </a:p>
        </p:txBody>
      </p:sp>
    </p:spTree>
    <p:extLst>
      <p:ext uri="{BB962C8B-B14F-4D97-AF65-F5344CB8AC3E}">
        <p14:creationId xmlns:p14="http://schemas.microsoft.com/office/powerpoint/2010/main" val="165099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the</a:t>
            </a:r>
            <a:r>
              <a:rPr lang="en-US" baseline="0" dirty="0"/>
              <a:t> first piece that is tied to the Tag Bus Framework framework</a:t>
            </a:r>
            <a:endParaRPr lang="en-US" dirty="0"/>
          </a:p>
        </p:txBody>
      </p:sp>
      <p:sp>
        <p:nvSpPr>
          <p:cNvPr id="4" name="Slide Number Placeholder 3"/>
          <p:cNvSpPr>
            <a:spLocks noGrp="1"/>
          </p:cNvSpPr>
          <p:nvPr>
            <p:ph type="sldNum" sz="quarter" idx="10"/>
          </p:nvPr>
        </p:nvSpPr>
        <p:spPr/>
        <p:txBody>
          <a:bodyPr/>
          <a:lstStyle/>
          <a:p>
            <a:fld id="{3E1821DF-9150-44D1-AB64-81D9B47B2E05}" type="slidenum">
              <a:rPr lang="en-US" smtClean="0"/>
              <a:pPr/>
              <a:t>17</a:t>
            </a:fld>
            <a:endParaRPr lang="en-US"/>
          </a:p>
        </p:txBody>
      </p:sp>
    </p:spTree>
    <p:extLst>
      <p:ext uri="{BB962C8B-B14F-4D97-AF65-F5344CB8AC3E}">
        <p14:creationId xmlns:p14="http://schemas.microsoft.com/office/powerpoint/2010/main" val="3638756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62943720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95479692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423248171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72061709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81150111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14051117"/>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88970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790635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89467004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30315344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cSld name="NI Conf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7401" y="921221"/>
            <a:ext cx="10737849" cy="2498255"/>
          </a:xfrm>
        </p:spPr>
        <p:txBody>
          <a:bodyPr anchor="b">
            <a:normAutofit/>
          </a:bodyPr>
          <a:lstStyle>
            <a:lvl1pPr algn="ctr">
              <a:lnSpc>
                <a:spcPts val="4498"/>
              </a:lnSpc>
              <a:defRPr sz="4500" spc="-150">
                <a:solidFill>
                  <a:schemeClr val="tx2"/>
                </a:solidFill>
                <a:latin typeface="+mn-lt"/>
              </a:defRPr>
            </a:lvl1pPr>
          </a:lstStyle>
          <a:p>
            <a:r>
              <a:rPr lang="en-US" dirty="0"/>
              <a:t>Click to edit title</a:t>
            </a:r>
          </a:p>
        </p:txBody>
      </p:sp>
      <p:sp>
        <p:nvSpPr>
          <p:cNvPr id="3" name="Subtitle 2"/>
          <p:cNvSpPr>
            <a:spLocks noGrp="1"/>
          </p:cNvSpPr>
          <p:nvPr>
            <p:ph type="subTitle" idx="1" hasCustomPrompt="1"/>
          </p:nvPr>
        </p:nvSpPr>
        <p:spPr>
          <a:xfrm>
            <a:off x="787400" y="3634650"/>
            <a:ext cx="10737851"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52642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45909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2160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44180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3399139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815297527"/>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26696915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97050459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182028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418238977"/>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30268210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13" Type="http://schemas.openxmlformats.org/officeDocument/2006/relationships/image" Target="../media/image8.png"/><Relationship Id="rId3" Type="http://schemas.openxmlformats.org/officeDocument/2006/relationships/tags" Target="../tags/tag4.xml"/><Relationship Id="rId7" Type="http://schemas.openxmlformats.org/officeDocument/2006/relationships/slideLayout" Target="../slideLayouts/slideLayout20.xml"/><Relationship Id="rId12" Type="http://schemas.openxmlformats.org/officeDocument/2006/relationships/image" Target="../media/image7.jpeg"/><Relationship Id="rId2" Type="http://schemas.openxmlformats.org/officeDocument/2006/relationships/tags" Target="../tags/tag3.xml"/><Relationship Id="rId16" Type="http://schemas.openxmlformats.org/officeDocument/2006/relationships/image" Target="../media/image1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6.jpeg"/><Relationship Id="rId5" Type="http://schemas.openxmlformats.org/officeDocument/2006/relationships/tags" Target="../tags/tag6.xm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tags" Target="../tags/tag5.xml"/><Relationship Id="rId9" Type="http://schemas.openxmlformats.org/officeDocument/2006/relationships/image" Target="../media/image4.jpeg"/><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DCAF</a:t>
            </a:r>
            <a:br>
              <a:rPr lang="en-US" dirty="0"/>
            </a:br>
            <a:endParaRPr lang="en-US" dirty="0"/>
          </a:p>
        </p:txBody>
      </p:sp>
      <p:sp>
        <p:nvSpPr>
          <p:cNvPr id="4" name="Text Placeholder 3">
            <a:extLst>
              <a:ext uri="{FF2B5EF4-FFF2-40B4-BE49-F238E27FC236}">
                <a16:creationId xmlns:a16="http://schemas.microsoft.com/office/drawing/2014/main" id="{4A29B033-51CE-4B4D-85CA-B1DB9F1AD7B1}"/>
              </a:ext>
            </a:extLst>
          </p:cNvPr>
          <p:cNvSpPr>
            <a:spLocks noGrp="1"/>
          </p:cNvSpPr>
          <p:nvPr>
            <p:ph type="body" sz="quarter" idx="12"/>
          </p:nvPr>
        </p:nvSpPr>
        <p:spPr/>
        <p:txBody>
          <a:bodyPr/>
          <a:lstStyle/>
          <a:p>
            <a:r>
              <a:rPr lang="en-US" dirty="0"/>
              <a:t>Benjamin </a:t>
            </a:r>
            <a:r>
              <a:rPr lang="en-US" dirty="0" err="1"/>
              <a:t>Celis</a:t>
            </a:r>
            <a:endParaRPr lang="en-US" dirty="0"/>
          </a:p>
          <a:p>
            <a:endParaRPr lang="en-US" dirty="0"/>
          </a:p>
        </p:txBody>
      </p:sp>
      <p:sp>
        <p:nvSpPr>
          <p:cNvPr id="5" name="Text Placeholder 4">
            <a:extLst>
              <a:ext uri="{FF2B5EF4-FFF2-40B4-BE49-F238E27FC236}">
                <a16:creationId xmlns:a16="http://schemas.microsoft.com/office/drawing/2014/main" id="{FE7D1429-C89F-4E9E-A224-17476C22780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52894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Control Module</a:t>
            </a:r>
          </a:p>
        </p:txBody>
      </p:sp>
      <p:sp>
        <p:nvSpPr>
          <p:cNvPr id="3" name="Content Placeholder 2"/>
          <p:cNvSpPr>
            <a:spLocks noGrp="1"/>
          </p:cNvSpPr>
          <p:nvPr>
            <p:ph idx="1"/>
          </p:nvPr>
        </p:nvSpPr>
        <p:spPr/>
        <p:txBody>
          <a:bodyPr/>
          <a:lstStyle/>
          <a:p>
            <a:r>
              <a:rPr lang="en-US" dirty="0"/>
              <a:t>Project template and scripting code to simplify the development process</a:t>
            </a:r>
          </a:p>
          <a:p>
            <a:r>
              <a:rPr lang="en-US" dirty="0"/>
              <a:t>User only needs to modify runtime class</a:t>
            </a:r>
          </a:p>
          <a:p>
            <a:r>
              <a:rPr lang="en-US" dirty="0"/>
              <a:t>Control logic inserted into simple </a:t>
            </a:r>
            <a:r>
              <a:rPr lang="en-US" dirty="0" err="1"/>
              <a:t>subVI</a:t>
            </a:r>
            <a:r>
              <a:rPr lang="en-US" dirty="0"/>
              <a:t> with cluster in and out</a:t>
            </a:r>
          </a:p>
          <a:p>
            <a:endParaRPr lang="en-US" dirty="0"/>
          </a:p>
        </p:txBody>
      </p:sp>
      <p:pic>
        <p:nvPicPr>
          <p:cNvPr id="4" name="Picture 3"/>
          <p:cNvPicPr/>
          <p:nvPr/>
        </p:nvPicPr>
        <p:blipFill>
          <a:blip r:embed="rId2" cstate="print"/>
          <a:srcRect/>
          <a:stretch>
            <a:fillRect/>
          </a:stretch>
        </p:blipFill>
        <p:spPr bwMode="auto">
          <a:xfrm>
            <a:off x="835742" y="3156155"/>
            <a:ext cx="10196052" cy="2914237"/>
          </a:xfrm>
          <a:prstGeom prst="rect">
            <a:avLst/>
          </a:prstGeom>
          <a:noFill/>
          <a:ln w="9525">
            <a:noFill/>
            <a:miter lim="800000"/>
            <a:headEnd/>
            <a:tailEnd/>
          </a:ln>
        </p:spPr>
      </p:pic>
    </p:spTree>
    <p:extLst>
      <p:ext uri="{BB962C8B-B14F-4D97-AF65-F5344CB8AC3E}">
        <p14:creationId xmlns:p14="http://schemas.microsoft.com/office/powerpoint/2010/main" val="202193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HMI</a:t>
            </a:r>
          </a:p>
        </p:txBody>
      </p:sp>
      <p:sp>
        <p:nvSpPr>
          <p:cNvPr id="6" name="Rounded Rectangle 5"/>
          <p:cNvSpPr/>
          <p:nvPr/>
        </p:nvSpPr>
        <p:spPr>
          <a:xfrm>
            <a:off x="2248250" y="217232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I/O Module</a:t>
            </a:r>
          </a:p>
        </p:txBody>
      </p:sp>
      <p:sp>
        <p:nvSpPr>
          <p:cNvPr id="7" name="Rounded Rectangle 6"/>
          <p:cNvSpPr/>
          <p:nvPr/>
        </p:nvSpPr>
        <p:spPr>
          <a:xfrm>
            <a:off x="2248250" y="3237725"/>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Modbus</a:t>
            </a:r>
          </a:p>
        </p:txBody>
      </p:sp>
      <p:sp>
        <p:nvSpPr>
          <p:cNvPr id="8" name="Rounded Rectangle 7"/>
          <p:cNvSpPr/>
          <p:nvPr/>
        </p:nvSpPr>
        <p:spPr>
          <a:xfrm>
            <a:off x="5016617" y="217232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PID</a:t>
            </a:r>
          </a:p>
        </p:txBody>
      </p:sp>
      <p:sp>
        <p:nvSpPr>
          <p:cNvPr id="9" name="Rounded Rectangle 8"/>
          <p:cNvSpPr/>
          <p:nvPr/>
        </p:nvSpPr>
        <p:spPr>
          <a:xfrm>
            <a:off x="7524926" y="119479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HMI</a:t>
            </a:r>
          </a:p>
        </p:txBody>
      </p:sp>
      <p:sp>
        <p:nvSpPr>
          <p:cNvPr id="10" name="Rounded Rectangle 9"/>
          <p:cNvSpPr/>
          <p:nvPr/>
        </p:nvSpPr>
        <p:spPr>
          <a:xfrm>
            <a:off x="7524926" y="2174314"/>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I/O Module</a:t>
            </a:r>
          </a:p>
        </p:txBody>
      </p:sp>
      <p:sp>
        <p:nvSpPr>
          <p:cNvPr id="11" name="Rounded Rectangle 10"/>
          <p:cNvSpPr/>
          <p:nvPr/>
        </p:nvSpPr>
        <p:spPr>
          <a:xfrm>
            <a:off x="7524926" y="3237724"/>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Modbus</a:t>
            </a:r>
          </a:p>
        </p:txBody>
      </p:sp>
      <p:sp>
        <p:nvSpPr>
          <p:cNvPr id="12" name="Rounded Rectangle 11"/>
          <p:cNvSpPr/>
          <p:nvPr/>
        </p:nvSpPr>
        <p:spPr>
          <a:xfrm>
            <a:off x="7524926" y="4244402"/>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TDMS Log</a:t>
            </a:r>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a:off x="4077050" y="2558217"/>
            <a:ext cx="9395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a:endCxn id="12" idx="1"/>
          </p:cNvCxnSpPr>
          <p:nvPr/>
        </p:nvCxnSpPr>
        <p:spPr>
          <a:xfrm>
            <a:off x="6845417" y="2558217"/>
            <a:ext cx="679509" cy="2072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037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365760"/>
            <a:ext cx="10972800" cy="609600"/>
          </a:xfrm>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6" name="Rounded Rectangle 5"/>
          <p:cNvSpPr/>
          <p:nvPr/>
        </p:nvSpPr>
        <p:spPr>
          <a:xfrm>
            <a:off x="2248250" y="217232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7" name="Rounded Rectangle 6"/>
          <p:cNvSpPr/>
          <p:nvPr/>
        </p:nvSpPr>
        <p:spPr>
          <a:xfrm>
            <a:off x="2248250" y="323772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8" name="Rounded Rectangle 7"/>
          <p:cNvSpPr/>
          <p:nvPr/>
        </p:nvSpPr>
        <p:spPr>
          <a:xfrm>
            <a:off x="5016617" y="217232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PID</a:t>
            </a:r>
          </a:p>
        </p:txBody>
      </p:sp>
      <p:sp>
        <p:nvSpPr>
          <p:cNvPr id="9" name="Rounded Rectangle 8"/>
          <p:cNvSpPr/>
          <p:nvPr/>
        </p:nvSpPr>
        <p:spPr>
          <a:xfrm>
            <a:off x="7524926" y="119479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10" name="Rounded Rectangle 9"/>
          <p:cNvSpPr/>
          <p:nvPr/>
        </p:nvSpPr>
        <p:spPr>
          <a:xfrm>
            <a:off x="7524926" y="217431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11" name="Rounded Rectangle 10"/>
          <p:cNvSpPr/>
          <p:nvPr/>
        </p:nvSpPr>
        <p:spPr>
          <a:xfrm>
            <a:off x="7524926" y="323772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12" name="Rounded Rectangle 11"/>
          <p:cNvSpPr/>
          <p:nvPr/>
        </p:nvSpPr>
        <p:spPr>
          <a:xfrm>
            <a:off x="7524926" y="424440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TDMS Log</a:t>
            </a:r>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a:off x="4077050" y="2558217"/>
            <a:ext cx="9395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a:endCxn id="12" idx="1"/>
          </p:cNvCxnSpPr>
          <p:nvPr/>
        </p:nvCxnSpPr>
        <p:spPr>
          <a:xfrm>
            <a:off x="6845417" y="2558217"/>
            <a:ext cx="679509" cy="2072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2248250" y="527731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Inputs</a:t>
            </a:r>
          </a:p>
        </p:txBody>
      </p:sp>
      <p:sp>
        <p:nvSpPr>
          <p:cNvPr id="49" name="Rounded Rectangle 48"/>
          <p:cNvSpPr/>
          <p:nvPr/>
        </p:nvSpPr>
        <p:spPr>
          <a:xfrm>
            <a:off x="5016617" y="527731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50" name="Rounded Rectangle 49"/>
          <p:cNvSpPr/>
          <p:nvPr/>
        </p:nvSpPr>
        <p:spPr>
          <a:xfrm>
            <a:off x="7490572" y="527731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Outputs</a:t>
            </a:r>
          </a:p>
        </p:txBody>
      </p:sp>
      <p:cxnSp>
        <p:nvCxnSpPr>
          <p:cNvPr id="4" name="Straight Connector 3">
            <a:extLst>
              <a:ext uri="{FF2B5EF4-FFF2-40B4-BE49-F238E27FC236}">
                <a16:creationId xmlns:a16="http://schemas.microsoft.com/office/drawing/2014/main" id="{72E2F8D3-8DFF-46F2-93AD-59D44C50429F}"/>
              </a:ext>
            </a:extLst>
          </p:cNvPr>
          <p:cNvCxnSpPr/>
          <p:nvPr/>
        </p:nvCxnSpPr>
        <p:spPr>
          <a:xfrm>
            <a:off x="4495800"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EE209A-F26A-42C0-B272-75F274012AAB}"/>
              </a:ext>
            </a:extLst>
          </p:cNvPr>
          <p:cNvCxnSpPr/>
          <p:nvPr/>
        </p:nvCxnSpPr>
        <p:spPr>
          <a:xfrm>
            <a:off x="7217228"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14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6" name="Rounded Rectangle 5"/>
          <p:cNvSpPr/>
          <p:nvPr/>
        </p:nvSpPr>
        <p:spPr>
          <a:xfrm>
            <a:off x="2248250" y="218347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7" name="Rounded Rectangle 6"/>
          <p:cNvSpPr/>
          <p:nvPr/>
        </p:nvSpPr>
        <p:spPr>
          <a:xfrm>
            <a:off x="2248250" y="323772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8" name="Rounded Rectangle 7"/>
          <p:cNvSpPr/>
          <p:nvPr/>
        </p:nvSpPr>
        <p:spPr>
          <a:xfrm>
            <a:off x="5016617" y="217232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PID</a:t>
            </a:r>
          </a:p>
        </p:txBody>
      </p:sp>
      <p:sp>
        <p:nvSpPr>
          <p:cNvPr id="9" name="Rounded Rectangle 8"/>
          <p:cNvSpPr/>
          <p:nvPr/>
        </p:nvSpPr>
        <p:spPr>
          <a:xfrm>
            <a:off x="7524926" y="119479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10" name="Rounded Rectangle 9"/>
          <p:cNvSpPr/>
          <p:nvPr/>
        </p:nvSpPr>
        <p:spPr>
          <a:xfrm>
            <a:off x="7524926" y="217431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11" name="Rounded Rectangle 10"/>
          <p:cNvSpPr/>
          <p:nvPr/>
        </p:nvSpPr>
        <p:spPr>
          <a:xfrm>
            <a:off x="7524926" y="323772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12" name="Rounded Rectangle 11"/>
          <p:cNvSpPr/>
          <p:nvPr/>
        </p:nvSpPr>
        <p:spPr>
          <a:xfrm>
            <a:off x="7524926" y="424440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TDMS Log</a:t>
            </a:r>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flipV="1">
            <a:off x="4077050" y="2558217"/>
            <a:ext cx="939567" cy="11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p:cNvCxnSpPr>
          <p:nvPr/>
        </p:nvCxnSpPr>
        <p:spPr>
          <a:xfrm>
            <a:off x="6845417" y="2558217"/>
            <a:ext cx="679509" cy="1805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2248250" y="5341368"/>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 Module</a:t>
            </a:r>
          </a:p>
        </p:txBody>
      </p:sp>
      <p:sp>
        <p:nvSpPr>
          <p:cNvPr id="49" name="Rounded Rectangle 48"/>
          <p:cNvSpPr/>
          <p:nvPr/>
        </p:nvSpPr>
        <p:spPr>
          <a:xfrm>
            <a:off x="5016617" y="5341368"/>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 Module</a:t>
            </a:r>
          </a:p>
        </p:txBody>
      </p:sp>
      <p:sp>
        <p:nvSpPr>
          <p:cNvPr id="50" name="Rounded Rectangle 49"/>
          <p:cNvSpPr/>
          <p:nvPr/>
        </p:nvSpPr>
        <p:spPr>
          <a:xfrm>
            <a:off x="7524926" y="5341368"/>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 Module</a:t>
            </a:r>
          </a:p>
        </p:txBody>
      </p:sp>
      <p:sp>
        <p:nvSpPr>
          <p:cNvPr id="34" name="Rounded Rectangle 33"/>
          <p:cNvSpPr/>
          <p:nvPr/>
        </p:nvSpPr>
        <p:spPr>
          <a:xfrm>
            <a:off x="5016617" y="3248875"/>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Alarms</a:t>
            </a:r>
          </a:p>
        </p:txBody>
      </p:sp>
      <p:cxnSp>
        <p:nvCxnSpPr>
          <p:cNvPr id="19" name="Straight Arrow Connector 18"/>
          <p:cNvCxnSpPr>
            <a:stCxn id="34" idx="3"/>
            <a:endCxn id="9" idx="1"/>
          </p:cNvCxnSpPr>
          <p:nvPr/>
        </p:nvCxnSpPr>
        <p:spPr>
          <a:xfrm flipV="1">
            <a:off x="6845417" y="1580687"/>
            <a:ext cx="679509" cy="2054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34" idx="3"/>
            <a:endCxn id="10" idx="1"/>
          </p:cNvCxnSpPr>
          <p:nvPr/>
        </p:nvCxnSpPr>
        <p:spPr>
          <a:xfrm flipV="1">
            <a:off x="6845417" y="2560208"/>
            <a:ext cx="679509" cy="10745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34" idx="3"/>
            <a:endCxn id="11" idx="1"/>
          </p:cNvCxnSpPr>
          <p:nvPr/>
        </p:nvCxnSpPr>
        <p:spPr>
          <a:xfrm flipV="1">
            <a:off x="6845417" y="3623618"/>
            <a:ext cx="679509" cy="11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4" idx="3"/>
            <a:endCxn id="12" idx="1"/>
          </p:cNvCxnSpPr>
          <p:nvPr/>
        </p:nvCxnSpPr>
        <p:spPr>
          <a:xfrm>
            <a:off x="6845417" y="3634769"/>
            <a:ext cx="679509" cy="995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6" idx="3"/>
          </p:cNvCxnSpPr>
          <p:nvPr/>
        </p:nvCxnSpPr>
        <p:spPr>
          <a:xfrm>
            <a:off x="4077050" y="2569368"/>
            <a:ext cx="1015068" cy="9775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7" idx="3"/>
            <a:endCxn id="34" idx="1"/>
          </p:cNvCxnSpPr>
          <p:nvPr/>
        </p:nvCxnSpPr>
        <p:spPr>
          <a:xfrm>
            <a:off x="4077050" y="3623619"/>
            <a:ext cx="939567" cy="11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a:cxnSpLocks/>
          </p:cNvCxnSpPr>
          <p:nvPr/>
        </p:nvCxnSpPr>
        <p:spPr>
          <a:xfrm>
            <a:off x="4207079" y="2571359"/>
            <a:ext cx="3447876" cy="2257064"/>
          </a:xfrm>
          <a:prstGeom prst="bentConnector3">
            <a:avLst>
              <a:gd name="adj1" fmla="val 16910"/>
            </a:avLst>
          </a:prstGeom>
          <a:ln>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5" name="Elbow Connector 54"/>
          <p:cNvCxnSpPr/>
          <p:nvPr/>
        </p:nvCxnSpPr>
        <p:spPr>
          <a:xfrm>
            <a:off x="4263705" y="3636077"/>
            <a:ext cx="3485626" cy="1273559"/>
          </a:xfrm>
          <a:prstGeom prst="bentConnector3">
            <a:avLst>
              <a:gd name="adj1" fmla="val 10048"/>
            </a:avLst>
          </a:prstGeom>
          <a:ln>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94B8D03-B245-49FA-A61B-295A7A1BF8B9}"/>
              </a:ext>
            </a:extLst>
          </p:cNvPr>
          <p:cNvCxnSpPr/>
          <p:nvPr/>
        </p:nvCxnSpPr>
        <p:spPr>
          <a:xfrm>
            <a:off x="4495800"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05F11E-B347-4C16-AE13-78ABBF0026D6}"/>
              </a:ext>
            </a:extLst>
          </p:cNvPr>
          <p:cNvCxnSpPr/>
          <p:nvPr/>
        </p:nvCxnSpPr>
        <p:spPr>
          <a:xfrm>
            <a:off x="7217228"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0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Engine</a:t>
            </a:r>
          </a:p>
        </p:txBody>
      </p:sp>
      <p:sp>
        <p:nvSpPr>
          <p:cNvPr id="4" name="Rounded Rectangle 3"/>
          <p:cNvSpPr/>
          <p:nvPr/>
        </p:nvSpPr>
        <p:spPr>
          <a:xfrm>
            <a:off x="3071770" y="4218467"/>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181599" y="4218466"/>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316596" y="4218466"/>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3013046" y="2744101"/>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799048" y="353758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8078104" y="353035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431986" y="353758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319330" y="35158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45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216213" y="2677886"/>
            <a:ext cx="7162800" cy="2590800"/>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Engine</a:t>
            </a:r>
          </a:p>
        </p:txBody>
      </p:sp>
      <p:sp>
        <p:nvSpPr>
          <p:cNvPr id="4" name="Rounded Rectangle 3"/>
          <p:cNvSpPr/>
          <p:nvPr/>
        </p:nvSpPr>
        <p:spPr>
          <a:xfrm>
            <a:off x="2904112" y="3042810"/>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3941" y="3042809"/>
            <a:ext cx="1353312"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464623" y="3042809"/>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216213" y="1796143"/>
            <a:ext cx="7162799" cy="544088"/>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Tag Bus</a:t>
            </a:r>
          </a:p>
        </p:txBody>
      </p:sp>
      <p:sp>
        <p:nvSpPr>
          <p:cNvPr id="13" name="Rounded Rectangle 12"/>
          <p:cNvSpPr/>
          <p:nvPr/>
        </p:nvSpPr>
        <p:spPr>
          <a:xfrm>
            <a:off x="605367" y="3042809"/>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Init</a:t>
            </a:r>
            <a:endParaRPr lang="en-US" dirty="0"/>
          </a:p>
        </p:txBody>
      </p:sp>
      <p:sp>
        <p:nvSpPr>
          <p:cNvPr id="14" name="Rounded Rectangle 13"/>
          <p:cNvSpPr/>
          <p:nvPr/>
        </p:nvSpPr>
        <p:spPr>
          <a:xfrm>
            <a:off x="9669220" y="3035579"/>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Close</a:t>
            </a:r>
          </a:p>
        </p:txBody>
      </p:sp>
      <p:sp>
        <p:nvSpPr>
          <p:cNvPr id="15" name="Rounded Rectangle 14"/>
          <p:cNvSpPr/>
          <p:nvPr/>
        </p:nvSpPr>
        <p:spPr>
          <a:xfrm>
            <a:off x="2904112" y="4207582"/>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6" name="Rounded Rectangle 15"/>
          <p:cNvSpPr/>
          <p:nvPr/>
        </p:nvSpPr>
        <p:spPr>
          <a:xfrm>
            <a:off x="5013941" y="4207581"/>
            <a:ext cx="1353312"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17" name="Rounded Rectangle 16"/>
          <p:cNvSpPr/>
          <p:nvPr/>
        </p:nvSpPr>
        <p:spPr>
          <a:xfrm>
            <a:off x="7431967" y="4207581"/>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18" name="Rounded Rectangle 17"/>
          <p:cNvSpPr/>
          <p:nvPr/>
        </p:nvSpPr>
        <p:spPr>
          <a:xfrm>
            <a:off x="605367" y="4207581"/>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Init</a:t>
            </a:r>
            <a:endParaRPr lang="en-US" dirty="0"/>
          </a:p>
        </p:txBody>
      </p:sp>
      <p:sp>
        <p:nvSpPr>
          <p:cNvPr id="19" name="Rounded Rectangle 18"/>
          <p:cNvSpPr/>
          <p:nvPr/>
        </p:nvSpPr>
        <p:spPr>
          <a:xfrm>
            <a:off x="9669220" y="4200351"/>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Close</a:t>
            </a:r>
          </a:p>
        </p:txBody>
      </p:sp>
      <p:cxnSp>
        <p:nvCxnSpPr>
          <p:cNvPr id="21" name="Elbow Connector 20"/>
          <p:cNvCxnSpPr>
            <a:stCxn id="4" idx="3"/>
          </p:cNvCxnSpPr>
          <p:nvPr/>
        </p:nvCxnSpPr>
        <p:spPr>
          <a:xfrm flipV="1">
            <a:off x="4257424" y="2340231"/>
            <a:ext cx="114160" cy="1088473"/>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5" idx="3"/>
          </p:cNvCxnSpPr>
          <p:nvPr/>
        </p:nvCxnSpPr>
        <p:spPr>
          <a:xfrm flipV="1">
            <a:off x="4257424" y="2340231"/>
            <a:ext cx="353646" cy="2253245"/>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p:cNvCxnSpPr>
            <a:endCxn id="5" idx="1"/>
          </p:cNvCxnSpPr>
          <p:nvPr/>
        </p:nvCxnSpPr>
        <p:spPr>
          <a:xfrm rot="16200000" flipH="1">
            <a:off x="4360798" y="2775560"/>
            <a:ext cx="1088472" cy="217814"/>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16" idx="3"/>
          </p:cNvCxnSpPr>
          <p:nvPr/>
        </p:nvCxnSpPr>
        <p:spPr>
          <a:xfrm flipV="1">
            <a:off x="6367253" y="2340231"/>
            <a:ext cx="540703" cy="2253244"/>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5" idx="3"/>
          </p:cNvCxnSpPr>
          <p:nvPr/>
        </p:nvCxnSpPr>
        <p:spPr>
          <a:xfrm>
            <a:off x="6367253" y="3428703"/>
            <a:ext cx="257534" cy="555468"/>
          </a:xfrm>
          <a:prstGeom prst="bentConnector2">
            <a:avLst/>
          </a:prstGeom>
          <a:ln w="57150"/>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4872327" y="3984171"/>
            <a:ext cx="1752460"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2" name="Elbow Connector 41"/>
          <p:cNvCxnSpPr>
            <a:endCxn id="16" idx="1"/>
          </p:cNvCxnSpPr>
          <p:nvPr/>
        </p:nvCxnSpPr>
        <p:spPr>
          <a:xfrm rot="16200000" flipH="1">
            <a:off x="4643925" y="4223459"/>
            <a:ext cx="609304" cy="130728"/>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endCxn id="6" idx="1"/>
          </p:cNvCxnSpPr>
          <p:nvPr/>
        </p:nvCxnSpPr>
        <p:spPr>
          <a:xfrm rot="16200000" flipH="1">
            <a:off x="6712811" y="2676891"/>
            <a:ext cx="1077586" cy="426038"/>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46" name="Elbow Connector 45"/>
          <p:cNvCxnSpPr>
            <a:endCxn id="17" idx="1"/>
          </p:cNvCxnSpPr>
          <p:nvPr/>
        </p:nvCxnSpPr>
        <p:spPr>
          <a:xfrm rot="16200000" flipH="1">
            <a:off x="6108653" y="3270161"/>
            <a:ext cx="2253244" cy="393383"/>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696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60DA-AEBE-4BB2-861C-7A500CFCD6C4}"/>
              </a:ext>
            </a:extLst>
          </p:cNvPr>
          <p:cNvSpPr>
            <a:spLocks noGrp="1"/>
          </p:cNvSpPr>
          <p:nvPr>
            <p:ph type="title"/>
          </p:nvPr>
        </p:nvSpPr>
        <p:spPr/>
        <p:txBody>
          <a:bodyPr/>
          <a:lstStyle/>
          <a:p>
            <a:endParaRPr lang="en-US"/>
          </a:p>
        </p:txBody>
      </p:sp>
      <p:sp>
        <p:nvSpPr>
          <p:cNvPr id="11" name="Content Placeholder 10"/>
          <p:cNvSpPr>
            <a:spLocks noGrp="1"/>
          </p:cNvSpPr>
          <p:nvPr>
            <p:ph sz="half" idx="1"/>
          </p:nvPr>
        </p:nvSpPr>
        <p:spPr/>
        <p:txBody>
          <a:bodyPr>
            <a:normAutofit lnSpcReduction="10000"/>
          </a:bodyPr>
          <a:lstStyle/>
          <a:p>
            <a:pPr marL="0" indent="0">
              <a:buNone/>
            </a:pPr>
            <a:r>
              <a:rPr lang="en-US" sz="3200" spc="-100" dirty="0">
                <a:solidFill>
                  <a:schemeClr val="accent1"/>
                </a:solidFill>
                <a:ea typeface="+mj-ea"/>
              </a:rPr>
              <a:t>Tags</a:t>
            </a:r>
          </a:p>
          <a:p>
            <a:r>
              <a:rPr lang="en-US" dirty="0"/>
              <a:t>Engine Scope</a:t>
            </a:r>
          </a:p>
          <a:p>
            <a:r>
              <a:rPr lang="en-US" dirty="0"/>
              <a:t>Have Data Type</a:t>
            </a:r>
          </a:p>
          <a:p>
            <a:r>
              <a:rPr lang="en-US" dirty="0"/>
              <a:t>Unique Name</a:t>
            </a:r>
          </a:p>
          <a:p>
            <a:r>
              <a:rPr lang="en-US" dirty="0"/>
              <a:t>Only one writer </a:t>
            </a:r>
          </a:p>
          <a:p>
            <a:r>
              <a:rPr lang="en-US" dirty="0"/>
              <a:t>Multiple readers</a:t>
            </a:r>
          </a:p>
          <a:p>
            <a:endParaRPr lang="en-US" dirty="0"/>
          </a:p>
          <a:p>
            <a:pPr marL="0" indent="0">
              <a:buNone/>
            </a:pPr>
            <a:r>
              <a:rPr lang="en-US" sz="3200" spc="-100" dirty="0">
                <a:solidFill>
                  <a:schemeClr val="accent1"/>
                </a:solidFill>
              </a:rPr>
              <a:t>Channels</a:t>
            </a:r>
          </a:p>
          <a:p>
            <a:r>
              <a:rPr lang="en-US" dirty="0"/>
              <a:t>Module Scope</a:t>
            </a:r>
          </a:p>
          <a:p>
            <a:r>
              <a:rPr lang="en-US" dirty="0"/>
              <a:t>Have Data Type</a:t>
            </a:r>
          </a:p>
          <a:p>
            <a:r>
              <a:rPr lang="en-US" dirty="0"/>
              <a:t>Unique Name</a:t>
            </a:r>
          </a:p>
          <a:p>
            <a:r>
              <a:rPr lang="en-US" dirty="0"/>
              <a:t>Have Flow Direction</a:t>
            </a:r>
          </a:p>
          <a:p>
            <a:pPr marL="0" indent="0">
              <a:buNone/>
            </a:pPr>
            <a:endParaRPr lang="en-US" dirty="0"/>
          </a:p>
          <a:p>
            <a:endParaRPr lang="en-US" dirty="0"/>
          </a:p>
        </p:txBody>
      </p:sp>
      <p:sp>
        <p:nvSpPr>
          <p:cNvPr id="5" name="Rounded Rectangle 4"/>
          <p:cNvSpPr/>
          <p:nvPr/>
        </p:nvSpPr>
        <p:spPr>
          <a:xfrm>
            <a:off x="6734025" y="3979539"/>
            <a:ext cx="4259075" cy="1705956"/>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Input Module</a:t>
            </a:r>
          </a:p>
        </p:txBody>
      </p:sp>
      <p:sp>
        <p:nvSpPr>
          <p:cNvPr id="6" name="Rounded Rectangle 5"/>
          <p:cNvSpPr/>
          <p:nvPr/>
        </p:nvSpPr>
        <p:spPr>
          <a:xfrm>
            <a:off x="6699432" y="1243967"/>
            <a:ext cx="4259075" cy="1821550"/>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rPr>
              <a:t>Engine</a:t>
            </a:r>
          </a:p>
        </p:txBody>
      </p:sp>
      <p:sp>
        <p:nvSpPr>
          <p:cNvPr id="7" name="Rounded Rectangle 6"/>
          <p:cNvSpPr/>
          <p:nvPr/>
        </p:nvSpPr>
        <p:spPr>
          <a:xfrm>
            <a:off x="7917137" y="4053442"/>
            <a:ext cx="1657814" cy="531360"/>
          </a:xfrm>
          <a:prstGeom prst="roundRect">
            <a:avLst/>
          </a:prstGeom>
          <a:solidFill>
            <a:schemeClr val="accent1">
              <a:lumMod val="40000"/>
              <a:lumOff val="6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Channel</a:t>
            </a:r>
          </a:p>
        </p:txBody>
      </p:sp>
      <p:sp>
        <p:nvSpPr>
          <p:cNvPr id="8" name="Rounded Rectangle 7"/>
          <p:cNvSpPr/>
          <p:nvPr/>
        </p:nvSpPr>
        <p:spPr>
          <a:xfrm>
            <a:off x="7917137" y="2346073"/>
            <a:ext cx="1657814" cy="53136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Tag</a:t>
            </a:r>
          </a:p>
        </p:txBody>
      </p:sp>
      <p:sp>
        <p:nvSpPr>
          <p:cNvPr id="9" name="Right Arrow 8"/>
          <p:cNvSpPr/>
          <p:nvPr/>
        </p:nvSpPr>
        <p:spPr>
          <a:xfrm rot="5400000">
            <a:off x="8196861" y="3042286"/>
            <a:ext cx="1098366" cy="923946"/>
          </a:xfrm>
          <a:prstGeom prst="rightArrow">
            <a:avLst/>
          </a:prstGeom>
          <a:solidFill>
            <a:srgbClr val="FF0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0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 Main Code</a:t>
            </a:r>
          </a:p>
        </p:txBody>
      </p:sp>
      <p:sp>
        <p:nvSpPr>
          <p:cNvPr id="3" name="Content Placeholder 2"/>
          <p:cNvSpPr>
            <a:spLocks noGrp="1"/>
          </p:cNvSpPr>
          <p:nvPr>
            <p:ph idx="1"/>
          </p:nvPr>
        </p:nvSpPr>
        <p:spPr>
          <a:xfrm>
            <a:off x="631914" y="1106921"/>
            <a:ext cx="10893337" cy="2931679"/>
          </a:xfrm>
        </p:spPr>
        <p:txBody>
          <a:bodyPr/>
          <a:lstStyle/>
          <a:p>
            <a:r>
              <a:rPr lang="en-US" dirty="0"/>
              <a:t>This code is common for any Tag Bus applications</a:t>
            </a:r>
          </a:p>
          <a:p>
            <a:r>
              <a:rPr lang="en-US" dirty="0"/>
              <a:t>The Engine API allows us to interact with the Engine</a:t>
            </a:r>
          </a:p>
          <a:p>
            <a:r>
              <a:rPr lang="en-US" dirty="0"/>
              <a:t>The configuration file defines how many engines are spawned and how which modules are in each engine, as well as what tags are mapped to each channel </a:t>
            </a:r>
          </a:p>
        </p:txBody>
      </p:sp>
      <p:pic>
        <p:nvPicPr>
          <p:cNvPr id="4" name="Picture 3"/>
          <p:cNvPicPr>
            <a:picLocks noChangeAspect="1"/>
          </p:cNvPicPr>
          <p:nvPr/>
        </p:nvPicPr>
        <p:blipFill>
          <a:blip r:embed="rId3"/>
          <a:stretch>
            <a:fillRect/>
          </a:stretch>
        </p:blipFill>
        <p:spPr>
          <a:xfrm>
            <a:off x="1260188" y="3266254"/>
            <a:ext cx="8613530" cy="2484825"/>
          </a:xfrm>
          <a:prstGeom prst="rect">
            <a:avLst/>
          </a:prstGeom>
        </p:spPr>
      </p:pic>
    </p:spTree>
    <p:extLst>
      <p:ext uri="{BB962C8B-B14F-4D97-AF65-F5344CB8AC3E}">
        <p14:creationId xmlns:p14="http://schemas.microsoft.com/office/powerpoint/2010/main" val="357087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a:t>
            </a:r>
          </a:p>
        </p:txBody>
      </p:sp>
      <p:sp>
        <p:nvSpPr>
          <p:cNvPr id="3" name="Content Placeholder 2"/>
          <p:cNvSpPr>
            <a:spLocks noGrp="1"/>
          </p:cNvSpPr>
          <p:nvPr>
            <p:ph idx="1"/>
          </p:nvPr>
        </p:nvSpPr>
        <p:spPr>
          <a:xfrm>
            <a:off x="626263" y="1121384"/>
            <a:ext cx="5317338" cy="4949008"/>
          </a:xfrm>
        </p:spPr>
        <p:txBody>
          <a:bodyPr/>
          <a:lstStyle/>
          <a:p>
            <a:r>
              <a:rPr lang="en-US" dirty="0"/>
              <a:t>Based on Configuration Editor Framework CEF</a:t>
            </a:r>
          </a:p>
          <a:p>
            <a:r>
              <a:rPr lang="en-US" dirty="0"/>
              <a:t>Open source</a:t>
            </a:r>
          </a:p>
          <a:p>
            <a:r>
              <a:rPr lang="en-US" dirty="0"/>
              <a:t>Tools and APIs to make it easier to use</a:t>
            </a:r>
          </a:p>
          <a:p>
            <a:r>
              <a:rPr lang="en-US" dirty="0"/>
              <a:t>Current effort in making this easier to use</a:t>
            </a:r>
          </a:p>
        </p:txBody>
      </p:sp>
      <p:pic>
        <p:nvPicPr>
          <p:cNvPr id="4" name="Picture 3"/>
          <p:cNvPicPr>
            <a:picLocks noChangeAspect="1"/>
          </p:cNvPicPr>
          <p:nvPr/>
        </p:nvPicPr>
        <p:blipFill>
          <a:blip r:embed="rId2"/>
          <a:stretch>
            <a:fillRect/>
          </a:stretch>
        </p:blipFill>
        <p:spPr>
          <a:xfrm>
            <a:off x="6462436" y="1345406"/>
            <a:ext cx="5062815" cy="2689361"/>
          </a:xfrm>
          <a:prstGeom prst="rect">
            <a:avLst/>
          </a:prstGeom>
        </p:spPr>
      </p:pic>
    </p:spTree>
    <p:extLst>
      <p:ext uri="{BB962C8B-B14F-4D97-AF65-F5344CB8AC3E}">
        <p14:creationId xmlns:p14="http://schemas.microsoft.com/office/powerpoint/2010/main" val="205497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C22FD5-8439-4E74-A830-91C5BF16675C}"/>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338102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r>
              <a:rPr lang="en-US" dirty="0"/>
              <a:t>Learn about a powerful open source tool that provides out of box functionality, a higher level of abstraction, and a correct-by-construction methodology to help users build more powerful, more flexible, embedded control applications in less time.</a:t>
            </a:r>
          </a:p>
        </p:txBody>
      </p:sp>
    </p:spTree>
    <p:extLst>
      <p:ext uri="{BB962C8B-B14F-4D97-AF65-F5344CB8AC3E}">
        <p14:creationId xmlns:p14="http://schemas.microsoft.com/office/powerpoint/2010/main" val="280503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to use tag bus framework</a:t>
            </a:r>
          </a:p>
        </p:txBody>
      </p:sp>
      <p:sp>
        <p:nvSpPr>
          <p:cNvPr id="5" name="Content Placeholder 4"/>
          <p:cNvSpPr>
            <a:spLocks noGrp="1"/>
          </p:cNvSpPr>
          <p:nvPr>
            <p:ph idx="1"/>
          </p:nvPr>
        </p:nvSpPr>
        <p:spPr>
          <a:xfrm>
            <a:off x="605367" y="975360"/>
            <a:ext cx="5649685" cy="2633542"/>
          </a:xfrm>
        </p:spPr>
        <p:txBody>
          <a:bodyPr/>
          <a:lstStyle/>
          <a:p>
            <a:r>
              <a:rPr lang="en-US" dirty="0"/>
              <a:t>Tag based applications</a:t>
            </a:r>
          </a:p>
          <a:p>
            <a:r>
              <a:rPr lang="en-US" dirty="0"/>
              <a:t>Want to reuse modules already created</a:t>
            </a:r>
          </a:p>
          <a:p>
            <a:r>
              <a:rPr lang="en-US" dirty="0"/>
              <a:t>I/O abstraction layer</a:t>
            </a:r>
          </a:p>
          <a:p>
            <a:r>
              <a:rPr lang="en-US" dirty="0"/>
              <a:t>Need configuration</a:t>
            </a:r>
          </a:p>
          <a:p>
            <a:r>
              <a:rPr lang="en-US" dirty="0"/>
              <a:t>Machine control</a:t>
            </a:r>
          </a:p>
          <a:p>
            <a:r>
              <a:rPr lang="en-US" dirty="0"/>
              <a:t>System automation</a:t>
            </a:r>
          </a:p>
          <a:p>
            <a:endParaRPr lang="en-US" dirty="0"/>
          </a:p>
        </p:txBody>
      </p:sp>
      <p:cxnSp>
        <p:nvCxnSpPr>
          <p:cNvPr id="9" name="Straight Arrow Connector 8"/>
          <p:cNvCxnSpPr>
            <a:cxnSpLocks/>
          </p:cNvCxnSpPr>
          <p:nvPr/>
        </p:nvCxnSpPr>
        <p:spPr>
          <a:xfrm>
            <a:off x="9329169" y="1789184"/>
            <a:ext cx="1" cy="278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718264" y="5141017"/>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0204536" y="5136057"/>
            <a:ext cx="7239" cy="492498"/>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5">
            <a:extLst>
              <a:ext uri="{FF2B5EF4-FFF2-40B4-BE49-F238E27FC236}">
                <a16:creationId xmlns:a16="http://schemas.microsoft.com/office/drawing/2014/main" id="{E47A64C3-8E11-4513-8A2C-BF950FA025FD}"/>
              </a:ext>
            </a:extLst>
          </p:cNvPr>
          <p:cNvSpPr/>
          <p:nvPr/>
        </p:nvSpPr>
        <p:spPr>
          <a:xfrm>
            <a:off x="8478842" y="535262"/>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Acquisition Loop</a:t>
            </a:r>
          </a:p>
        </p:txBody>
      </p:sp>
      <p:sp>
        <p:nvSpPr>
          <p:cNvPr id="21" name="Rounded Rectangle 5">
            <a:extLst>
              <a:ext uri="{FF2B5EF4-FFF2-40B4-BE49-F238E27FC236}">
                <a16:creationId xmlns:a16="http://schemas.microsoft.com/office/drawing/2014/main" id="{81318A81-A8E9-4DAE-B23E-7E93FC9D6C99}"/>
              </a:ext>
            </a:extLst>
          </p:cNvPr>
          <p:cNvSpPr/>
          <p:nvPr/>
        </p:nvSpPr>
        <p:spPr>
          <a:xfrm>
            <a:off x="8505712" y="1789184"/>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Processing Loop</a:t>
            </a:r>
          </a:p>
        </p:txBody>
      </p:sp>
      <p:sp>
        <p:nvSpPr>
          <p:cNvPr id="24" name="Rounded Rectangle 5">
            <a:extLst>
              <a:ext uri="{FF2B5EF4-FFF2-40B4-BE49-F238E27FC236}">
                <a16:creationId xmlns:a16="http://schemas.microsoft.com/office/drawing/2014/main" id="{6528998E-AC12-420E-8927-32700708EAB3}"/>
              </a:ext>
            </a:extLst>
          </p:cNvPr>
          <p:cNvSpPr/>
          <p:nvPr/>
        </p:nvSpPr>
        <p:spPr>
          <a:xfrm>
            <a:off x="8515796" y="4290790"/>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Tag Bus Engine</a:t>
            </a:r>
          </a:p>
        </p:txBody>
      </p:sp>
      <p:sp>
        <p:nvSpPr>
          <p:cNvPr id="25" name="Rounded Rectangle 5">
            <a:extLst>
              <a:ext uri="{FF2B5EF4-FFF2-40B4-BE49-F238E27FC236}">
                <a16:creationId xmlns:a16="http://schemas.microsoft.com/office/drawing/2014/main" id="{E5901CF2-7695-4176-833A-58BBC9B5C33E}"/>
              </a:ext>
            </a:extLst>
          </p:cNvPr>
          <p:cNvSpPr/>
          <p:nvPr/>
        </p:nvSpPr>
        <p:spPr>
          <a:xfrm>
            <a:off x="7468575" y="5628555"/>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 Module</a:t>
            </a:r>
          </a:p>
        </p:txBody>
      </p:sp>
      <p:sp>
        <p:nvSpPr>
          <p:cNvPr id="26" name="Rounded Rectangle 5">
            <a:extLst>
              <a:ext uri="{FF2B5EF4-FFF2-40B4-BE49-F238E27FC236}">
                <a16:creationId xmlns:a16="http://schemas.microsoft.com/office/drawing/2014/main" id="{2E7D7FDF-A12E-45EF-A782-768882939BC1}"/>
              </a:ext>
            </a:extLst>
          </p:cNvPr>
          <p:cNvSpPr/>
          <p:nvPr/>
        </p:nvSpPr>
        <p:spPr>
          <a:xfrm>
            <a:off x="9430196" y="5628555"/>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TDMS Module</a:t>
            </a:r>
          </a:p>
        </p:txBody>
      </p:sp>
      <p:sp>
        <p:nvSpPr>
          <p:cNvPr id="27" name="Rounded Rectangle 5">
            <a:extLst>
              <a:ext uri="{FF2B5EF4-FFF2-40B4-BE49-F238E27FC236}">
                <a16:creationId xmlns:a16="http://schemas.microsoft.com/office/drawing/2014/main" id="{6C25DEEF-11AC-41C0-AF35-7DA81203B194}"/>
              </a:ext>
            </a:extLst>
          </p:cNvPr>
          <p:cNvSpPr/>
          <p:nvPr/>
        </p:nvSpPr>
        <p:spPr>
          <a:xfrm>
            <a:off x="8515796" y="3043106"/>
            <a:ext cx="1828800"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Publishing Tag Values Loop?</a:t>
            </a:r>
          </a:p>
        </p:txBody>
      </p:sp>
      <p:cxnSp>
        <p:nvCxnSpPr>
          <p:cNvPr id="28" name="Straight Arrow Connector 27">
            <a:extLst>
              <a:ext uri="{FF2B5EF4-FFF2-40B4-BE49-F238E27FC236}">
                <a16:creationId xmlns:a16="http://schemas.microsoft.com/office/drawing/2014/main" id="{1DB1FACE-2800-462C-A9BF-E517391B52B9}"/>
              </a:ext>
            </a:extLst>
          </p:cNvPr>
          <p:cNvCxnSpPr/>
          <p:nvPr/>
        </p:nvCxnSpPr>
        <p:spPr>
          <a:xfrm>
            <a:off x="9411221" y="3827966"/>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36BA00C-391D-43E1-AA7F-E5B7F3E0A625}"/>
              </a:ext>
            </a:extLst>
          </p:cNvPr>
          <p:cNvCxnSpPr/>
          <p:nvPr/>
        </p:nvCxnSpPr>
        <p:spPr>
          <a:xfrm>
            <a:off x="9411221" y="2593355"/>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2CEE9E-A31A-4CDE-BD6C-9854A211D948}"/>
              </a:ext>
            </a:extLst>
          </p:cNvPr>
          <p:cNvCxnSpPr/>
          <p:nvPr/>
        </p:nvCxnSpPr>
        <p:spPr>
          <a:xfrm>
            <a:off x="9411221" y="1341013"/>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558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Templates</a:t>
            </a:r>
          </a:p>
        </p:txBody>
      </p:sp>
      <p:sp>
        <p:nvSpPr>
          <p:cNvPr id="3" name="Content Placeholder 2"/>
          <p:cNvSpPr>
            <a:spLocks noGrp="1"/>
          </p:cNvSpPr>
          <p:nvPr>
            <p:ph idx="1"/>
          </p:nvPr>
        </p:nvSpPr>
        <p:spPr/>
        <p:txBody>
          <a:bodyPr/>
          <a:lstStyle/>
          <a:p>
            <a:r>
              <a:rPr lang="en-US" dirty="0"/>
              <a:t>We have project templates for:</a:t>
            </a:r>
          </a:p>
          <a:p>
            <a:r>
              <a:rPr lang="en-US" dirty="0"/>
              <a:t>Modules</a:t>
            </a:r>
          </a:p>
          <a:p>
            <a:pPr lvl="1"/>
            <a:r>
              <a:rPr lang="en-US" dirty="0"/>
              <a:t>I/O Modules</a:t>
            </a:r>
          </a:p>
          <a:p>
            <a:pPr lvl="1"/>
            <a:r>
              <a:rPr lang="en-US" dirty="0"/>
              <a:t>User Control Modules</a:t>
            </a:r>
          </a:p>
          <a:p>
            <a:r>
              <a:rPr lang="en-US" dirty="0"/>
              <a:t>Engines </a:t>
            </a:r>
          </a:p>
          <a:p>
            <a:pPr lvl="1"/>
            <a:r>
              <a:rPr lang="en-US" dirty="0"/>
              <a:t>Basic Execution Template</a:t>
            </a:r>
          </a:p>
          <a:p>
            <a:pPr lvl="1"/>
            <a:r>
              <a:rPr lang="en-US" dirty="0"/>
              <a:t>TBD Execution Service</a:t>
            </a:r>
          </a:p>
          <a:p>
            <a:r>
              <a:rPr lang="en-US" dirty="0"/>
              <a:t>Editor</a:t>
            </a:r>
          </a:p>
        </p:txBody>
      </p:sp>
      <p:pic>
        <p:nvPicPr>
          <p:cNvPr id="4" name="Picture 3"/>
          <p:cNvPicPr>
            <a:picLocks noChangeAspect="1"/>
          </p:cNvPicPr>
          <p:nvPr/>
        </p:nvPicPr>
        <p:blipFill>
          <a:blip r:embed="rId2"/>
          <a:stretch>
            <a:fillRect/>
          </a:stretch>
        </p:blipFill>
        <p:spPr>
          <a:xfrm>
            <a:off x="5387308" y="1283009"/>
            <a:ext cx="6034559" cy="4801846"/>
          </a:xfrm>
          <a:prstGeom prst="rect">
            <a:avLst/>
          </a:prstGeom>
        </p:spPr>
      </p:pic>
    </p:spTree>
    <p:extLst>
      <p:ext uri="{BB962C8B-B14F-4D97-AF65-F5344CB8AC3E}">
        <p14:creationId xmlns:p14="http://schemas.microsoft.com/office/powerpoint/2010/main" val="161478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Include VI</a:t>
            </a:r>
          </a:p>
        </p:txBody>
      </p:sp>
      <p:sp>
        <p:nvSpPr>
          <p:cNvPr id="3" name="Content Placeholder 2"/>
          <p:cNvSpPr>
            <a:spLocks noGrp="1"/>
          </p:cNvSpPr>
          <p:nvPr>
            <p:ph idx="1"/>
          </p:nvPr>
        </p:nvSpPr>
        <p:spPr/>
        <p:txBody>
          <a:bodyPr/>
          <a:lstStyle/>
          <a:p>
            <a:r>
              <a:rPr lang="en-US" dirty="0"/>
              <a:t>Trick to make deployment easier to RT targets</a:t>
            </a:r>
          </a:p>
          <a:p>
            <a:r>
              <a:rPr lang="en-US" dirty="0"/>
              <a:t>Scripting utility to create this VI</a:t>
            </a:r>
          </a:p>
          <a:p>
            <a:endParaRPr lang="en-US" dirty="0"/>
          </a:p>
        </p:txBody>
      </p:sp>
    </p:spTree>
    <p:extLst>
      <p:ext uri="{BB962C8B-B14F-4D97-AF65-F5344CB8AC3E}">
        <p14:creationId xmlns:p14="http://schemas.microsoft.com/office/powerpoint/2010/main" val="1719456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Scripting</a:t>
            </a:r>
          </a:p>
        </p:txBody>
      </p:sp>
      <p:pic>
        <p:nvPicPr>
          <p:cNvPr id="4" name="Content Placeholder 3"/>
          <p:cNvPicPr>
            <a:picLocks noGrp="1" noChangeAspect="1"/>
          </p:cNvPicPr>
          <p:nvPr>
            <p:ph idx="1"/>
          </p:nvPr>
        </p:nvPicPr>
        <p:blipFill>
          <a:blip r:embed="rId2"/>
          <a:stretch>
            <a:fillRect/>
          </a:stretch>
        </p:blipFill>
        <p:spPr>
          <a:xfrm>
            <a:off x="1019175" y="1747044"/>
            <a:ext cx="10144125" cy="3352800"/>
          </a:xfrm>
          <a:prstGeom prst="rect">
            <a:avLst/>
          </a:prstGeom>
        </p:spPr>
      </p:pic>
    </p:spTree>
    <p:extLst>
      <p:ext uri="{BB962C8B-B14F-4D97-AF65-F5344CB8AC3E}">
        <p14:creationId xmlns:p14="http://schemas.microsoft.com/office/powerpoint/2010/main" val="3558501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a:t>
            </a:r>
          </a:p>
        </p:txBody>
      </p:sp>
      <p:sp>
        <p:nvSpPr>
          <p:cNvPr id="3" name="Content Placeholder 2"/>
          <p:cNvSpPr>
            <a:spLocks noGrp="1"/>
          </p:cNvSpPr>
          <p:nvPr>
            <p:ph idx="1"/>
          </p:nvPr>
        </p:nvSpPr>
        <p:spPr/>
        <p:txBody>
          <a:bodyPr/>
          <a:lstStyle/>
          <a:p>
            <a:r>
              <a:rPr lang="en-US" dirty="0"/>
              <a:t>Collaboration</a:t>
            </a:r>
          </a:p>
          <a:p>
            <a:r>
              <a:rPr lang="en-US" dirty="0"/>
              <a:t>Issue tracking</a:t>
            </a:r>
          </a:p>
          <a:p>
            <a:r>
              <a:rPr lang="en-US" dirty="0"/>
              <a:t>Open Source Code</a:t>
            </a:r>
          </a:p>
          <a:p>
            <a:endParaRPr lang="en-US" dirty="0"/>
          </a:p>
          <a:p>
            <a:endParaRPr lang="en-US" dirty="0"/>
          </a:p>
        </p:txBody>
      </p:sp>
      <p:pic>
        <p:nvPicPr>
          <p:cNvPr id="5" name="Picture 4"/>
          <p:cNvPicPr>
            <a:picLocks noChangeAspect="1"/>
          </p:cNvPicPr>
          <p:nvPr/>
        </p:nvPicPr>
        <p:blipFill>
          <a:blip r:embed="rId2"/>
          <a:stretch>
            <a:fillRect/>
          </a:stretch>
        </p:blipFill>
        <p:spPr>
          <a:xfrm>
            <a:off x="3793910" y="1121384"/>
            <a:ext cx="7240316" cy="4113147"/>
          </a:xfrm>
          <a:prstGeom prst="rect">
            <a:avLst/>
          </a:prstGeom>
        </p:spPr>
      </p:pic>
    </p:spTree>
    <p:extLst>
      <p:ext uri="{BB962C8B-B14F-4D97-AF65-F5344CB8AC3E}">
        <p14:creationId xmlns:p14="http://schemas.microsoft.com/office/powerpoint/2010/main" val="3088127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should not use it if:</a:t>
            </a:r>
          </a:p>
        </p:txBody>
      </p:sp>
      <p:sp>
        <p:nvSpPr>
          <p:cNvPr id="3" name="Content Placeholder 2"/>
          <p:cNvSpPr>
            <a:spLocks noGrp="1"/>
          </p:cNvSpPr>
          <p:nvPr>
            <p:ph idx="1"/>
          </p:nvPr>
        </p:nvSpPr>
        <p:spPr/>
        <p:txBody>
          <a:bodyPr/>
          <a:lstStyle/>
          <a:p>
            <a:r>
              <a:rPr lang="en-US" dirty="0"/>
              <a:t>You don’t want to reuse code</a:t>
            </a:r>
          </a:p>
          <a:p>
            <a:r>
              <a:rPr lang="en-US" dirty="0"/>
              <a:t>You prefer to write custom architectures for each application</a:t>
            </a:r>
          </a:p>
          <a:p>
            <a:r>
              <a:rPr lang="en-US" dirty="0"/>
              <a:t>Like race conditions</a:t>
            </a:r>
          </a:p>
          <a:p>
            <a:r>
              <a:rPr lang="en-US" dirty="0"/>
              <a:t>Like configuration errors</a:t>
            </a:r>
          </a:p>
          <a:p>
            <a:r>
              <a:rPr lang="en-US" dirty="0"/>
              <a:t>Need to work more hours in a project</a:t>
            </a:r>
          </a:p>
          <a:p>
            <a:endParaRPr lang="en-US" dirty="0"/>
          </a:p>
          <a:p>
            <a:endParaRPr lang="en-US" dirty="0"/>
          </a:p>
        </p:txBody>
      </p:sp>
    </p:spTree>
    <p:extLst>
      <p:ext uri="{BB962C8B-B14F-4D97-AF65-F5344CB8AC3E}">
        <p14:creationId xmlns:p14="http://schemas.microsoft.com/office/powerpoint/2010/main" val="3555355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4A31C6-0206-4E58-86AE-56D64272A8F0}"/>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1941144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Flow</a:t>
            </a:r>
          </a:p>
        </p:txBody>
      </p:sp>
      <p:sp>
        <p:nvSpPr>
          <p:cNvPr id="3" name="Content Placeholder 2"/>
          <p:cNvSpPr>
            <a:spLocks noGrp="1"/>
          </p:cNvSpPr>
          <p:nvPr>
            <p:ph idx="1"/>
          </p:nvPr>
        </p:nvSpPr>
        <p:spPr>
          <a:xfrm>
            <a:off x="1981201" y="990600"/>
            <a:ext cx="8369505" cy="1143000"/>
          </a:xfrm>
        </p:spPr>
        <p:txBody>
          <a:bodyPr>
            <a:normAutofit fontScale="85000" lnSpcReduction="20000"/>
          </a:bodyPr>
          <a:lstStyle/>
          <a:p>
            <a:pPr marL="457200" indent="-457200">
              <a:buFont typeface="+mj-lt"/>
              <a:buAutoNum type="arabicParenR"/>
            </a:pPr>
            <a:r>
              <a:rPr lang="en-US" dirty="0"/>
              <a:t>The engine grabs the fixed data buffers from Module 1 and 2 and stores that data in the engine data buffer</a:t>
            </a:r>
          </a:p>
          <a:p>
            <a:pPr marL="457200" indent="-457200">
              <a:buFont typeface="+mj-lt"/>
              <a:buAutoNum type="arabicParenR"/>
            </a:pPr>
            <a:r>
              <a:rPr lang="en-US" dirty="0"/>
              <a:t>The engine then routes data from its engine buffer into Module 3’s fixed input buffer</a:t>
            </a:r>
          </a:p>
        </p:txBody>
      </p:sp>
      <p:sp>
        <p:nvSpPr>
          <p:cNvPr id="1026" name="AutoShape 2" descr="http://nitalk.natinst.com/servlet/JiveServlet/showImage/102-175549-3-119485/o4.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nitalk.natinst.com/servlet/JiveServlet/showImage/102-175549-3-119485/o4.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nitalk.natinst.com/servlet/JiveServlet/showImage/102-175549-3-119485/o4.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2"/>
          <p:cNvPicPr>
            <a:picLocks noChangeAspect="1" noChangeArrowheads="1"/>
          </p:cNvPicPr>
          <p:nvPr/>
        </p:nvPicPr>
        <p:blipFill>
          <a:blip r:embed="rId2" cstate="print"/>
          <a:srcRect/>
          <a:stretch>
            <a:fillRect/>
          </a:stretch>
        </p:blipFill>
        <p:spPr bwMode="auto">
          <a:xfrm>
            <a:off x="2971800" y="2155048"/>
            <a:ext cx="6324600" cy="4093353"/>
          </a:xfrm>
          <a:prstGeom prst="rect">
            <a:avLst/>
          </a:prstGeom>
          <a:noFill/>
          <a:ln w="9525">
            <a:noFill/>
            <a:miter lim="800000"/>
            <a:headEnd/>
            <a:tailEnd/>
          </a:ln>
        </p:spPr>
      </p:pic>
    </p:spTree>
    <p:extLst>
      <p:ext uri="{BB962C8B-B14F-4D97-AF65-F5344CB8AC3E}">
        <p14:creationId xmlns:p14="http://schemas.microsoft.com/office/powerpoint/2010/main" val="104161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pPr lvl="1"/>
            <a:r>
              <a:rPr lang="en-US" dirty="0"/>
              <a:t>Modules</a:t>
            </a:r>
          </a:p>
          <a:p>
            <a:pPr lvl="1"/>
            <a:r>
              <a:rPr lang="en-US" dirty="0"/>
              <a:t>Engine</a:t>
            </a:r>
          </a:p>
          <a:p>
            <a:pPr lvl="1"/>
            <a:r>
              <a:rPr lang="en-US" dirty="0"/>
              <a:t>Configuration</a:t>
            </a:r>
          </a:p>
          <a:p>
            <a:r>
              <a:rPr lang="en-US" dirty="0"/>
              <a:t>Demo</a:t>
            </a:r>
          </a:p>
          <a:p>
            <a:r>
              <a:rPr lang="en-US" dirty="0"/>
              <a:t>Project Templates</a:t>
            </a:r>
          </a:p>
          <a:p>
            <a:r>
              <a:rPr lang="en-US" dirty="0"/>
              <a:t>Scripting</a:t>
            </a:r>
          </a:p>
          <a:p>
            <a:r>
              <a:rPr lang="en-US" dirty="0"/>
              <a:t>Include VI</a:t>
            </a:r>
          </a:p>
          <a:p>
            <a:r>
              <a:rPr lang="en-US" dirty="0"/>
              <a:t>GitHub</a:t>
            </a:r>
          </a:p>
        </p:txBody>
      </p:sp>
    </p:spTree>
    <p:extLst>
      <p:ext uri="{BB962C8B-B14F-4D97-AF65-F5344CB8AC3E}">
        <p14:creationId xmlns:p14="http://schemas.microsoft.com/office/powerpoint/2010/main" val="69795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432849" y="5486401"/>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421378" y="3048000"/>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a:off x="204250" y="4648200"/>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204249" y="3733800"/>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94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did we create the framework?</a:t>
            </a:r>
          </a:p>
        </p:txBody>
      </p:sp>
      <p:sp>
        <p:nvSpPr>
          <p:cNvPr id="3" name="Content Placeholder 2"/>
          <p:cNvSpPr>
            <a:spLocks noGrp="1"/>
          </p:cNvSpPr>
          <p:nvPr>
            <p:ph idx="1"/>
          </p:nvPr>
        </p:nvSpPr>
        <p:spPr/>
        <p:txBody>
          <a:bodyPr/>
          <a:lstStyle/>
          <a:p>
            <a:pPr marL="0" indent="0">
              <a:buNone/>
            </a:pPr>
            <a:r>
              <a:rPr lang="en-US" dirty="0"/>
              <a:t>Writing good embedded applications is </a:t>
            </a:r>
            <a:r>
              <a:rPr lang="en-US" b="1" dirty="0"/>
              <a:t>Hard</a:t>
            </a:r>
          </a:p>
          <a:p>
            <a:pPr marL="0" indent="0">
              <a:buNone/>
            </a:pPr>
            <a:r>
              <a:rPr lang="en-US" dirty="0"/>
              <a:t>Many concepts and good practices are required to write good embedded code</a:t>
            </a:r>
          </a:p>
          <a:p>
            <a:pPr marL="0" indent="0">
              <a:buNone/>
            </a:pPr>
            <a:r>
              <a:rPr lang="en-US" dirty="0"/>
              <a:t>Most embedded applications have the same components in common</a:t>
            </a:r>
          </a:p>
          <a:p>
            <a:pPr marL="0" indent="0">
              <a:buNone/>
            </a:pPr>
            <a:r>
              <a:rPr lang="en-US" dirty="0"/>
              <a:t>Most embedded applications are dynamic and need configuration</a:t>
            </a:r>
          </a:p>
          <a:p>
            <a:pPr marL="0" indent="0">
              <a:buNone/>
            </a:pPr>
            <a:r>
              <a:rPr lang="en-US" dirty="0"/>
              <a:t>All applications need error handling</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469602" lvl="1" indent="0">
              <a:buNone/>
            </a:pPr>
            <a:endParaRPr lang="en-US" dirty="0"/>
          </a:p>
        </p:txBody>
      </p:sp>
    </p:spTree>
    <p:extLst>
      <p:ext uri="{BB962C8B-B14F-4D97-AF65-F5344CB8AC3E}">
        <p14:creationId xmlns:p14="http://schemas.microsoft.com/office/powerpoint/2010/main" val="39529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a:xfrm>
            <a:off x="626262" y="1121384"/>
            <a:ext cx="11128736" cy="4949008"/>
          </a:xfrm>
        </p:spPr>
        <p:txBody>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94498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How?</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20176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5212209" y="4214812"/>
            <a:ext cx="1504950" cy="14763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Tag Bus Module Classes</a:t>
            </a:r>
          </a:p>
        </p:txBody>
      </p:sp>
      <p:sp>
        <p:nvSpPr>
          <p:cNvPr id="3" name="Content Placeholder 2"/>
          <p:cNvSpPr>
            <a:spLocks noGrp="1"/>
          </p:cNvSpPr>
          <p:nvPr>
            <p:ph idx="1"/>
          </p:nvPr>
        </p:nvSpPr>
        <p:spPr>
          <a:xfrm>
            <a:off x="550606" y="1121384"/>
            <a:ext cx="4312981" cy="4949008"/>
          </a:xfrm>
        </p:spPr>
        <p:txBody>
          <a:bodyPr/>
          <a:lstStyle/>
          <a:p>
            <a:r>
              <a:rPr lang="en-US" dirty="0"/>
              <a:t>Configuration object serves as API</a:t>
            </a:r>
          </a:p>
          <a:p>
            <a:endParaRPr lang="en-US" dirty="0"/>
          </a:p>
          <a:p>
            <a:endParaRPr lang="en-US" dirty="0"/>
          </a:p>
          <a:p>
            <a:r>
              <a:rPr lang="en-US" dirty="0"/>
              <a:t>Editor is a view that creates a configuration</a:t>
            </a:r>
          </a:p>
          <a:p>
            <a:endParaRPr lang="en-US" dirty="0"/>
          </a:p>
          <a:p>
            <a:endParaRPr lang="en-US" dirty="0"/>
          </a:p>
          <a:p>
            <a:r>
              <a:rPr lang="en-US" dirty="0"/>
              <a:t>Runtime consumes configuration and executes it</a:t>
            </a:r>
          </a:p>
        </p:txBody>
      </p:sp>
      <p:grpSp>
        <p:nvGrpSpPr>
          <p:cNvPr id="9" name="Group 8"/>
          <p:cNvGrpSpPr/>
          <p:nvPr/>
        </p:nvGrpSpPr>
        <p:grpSpPr>
          <a:xfrm>
            <a:off x="7467600" y="2057400"/>
            <a:ext cx="2926080" cy="3200400"/>
            <a:chOff x="5257800" y="2133600"/>
            <a:chExt cx="2926080" cy="3200400"/>
          </a:xfrm>
        </p:grpSpPr>
        <p:pic>
          <p:nvPicPr>
            <p:cNvPr id="4" name="Picture 5"/>
            <p:cNvPicPr>
              <a:picLocks noChangeAspect="1" noChangeArrowheads="1"/>
            </p:cNvPicPr>
            <p:nvPr/>
          </p:nvPicPr>
          <p:blipFill>
            <a:blip r:embed="rId3" cstate="print"/>
            <a:srcRect/>
            <a:stretch>
              <a:fillRect/>
            </a:stretch>
          </p:blipFill>
          <p:spPr bwMode="auto">
            <a:xfrm>
              <a:off x="5257800" y="2133600"/>
              <a:ext cx="2926080" cy="3200400"/>
            </a:xfrm>
            <a:prstGeom prst="rect">
              <a:avLst/>
            </a:prstGeom>
            <a:noFill/>
            <a:ln w="9525">
              <a:noFill/>
              <a:miter lim="800000"/>
              <a:headEnd/>
              <a:tailEnd/>
            </a:ln>
          </p:spPr>
        </p:pic>
        <p:pic>
          <p:nvPicPr>
            <p:cNvPr id="5" name="Picture 7" descr="http://upload.wikimedia.org/wikipedia/commons/thumb/0/03/Green_check.svg/600px-Green_check.svg.png"/>
            <p:cNvPicPr>
              <a:picLocks noChangeAspect="1" noChangeArrowheads="1"/>
            </p:cNvPicPr>
            <p:nvPr/>
          </p:nvPicPr>
          <p:blipFill>
            <a:blip r:embed="rId4" cstate="print"/>
            <a:srcRect/>
            <a:stretch>
              <a:fillRect/>
            </a:stretch>
          </p:blipFill>
          <p:spPr bwMode="auto">
            <a:xfrm>
              <a:off x="5440680" y="3124200"/>
              <a:ext cx="381000" cy="381000"/>
            </a:xfrm>
            <a:prstGeom prst="rect">
              <a:avLst/>
            </a:prstGeom>
            <a:noFill/>
          </p:spPr>
        </p:pic>
        <p:pic>
          <p:nvPicPr>
            <p:cNvPr id="6" name="Picture 7" descr="http://upload.wikimedia.org/wikipedia/commons/thumb/0/03/Green_check.svg/600px-Green_check.svg.png"/>
            <p:cNvPicPr>
              <a:picLocks noChangeAspect="1" noChangeArrowheads="1"/>
            </p:cNvPicPr>
            <p:nvPr/>
          </p:nvPicPr>
          <p:blipFill>
            <a:blip r:embed="rId4" cstate="print"/>
            <a:srcRect/>
            <a:stretch>
              <a:fillRect/>
            </a:stretch>
          </p:blipFill>
          <p:spPr bwMode="auto">
            <a:xfrm>
              <a:off x="5440680" y="4648200"/>
              <a:ext cx="381000" cy="381000"/>
            </a:xfrm>
            <a:prstGeom prst="rect">
              <a:avLst/>
            </a:prstGeom>
            <a:noFill/>
          </p:spPr>
        </p:pic>
        <p:sp>
          <p:nvSpPr>
            <p:cNvPr id="7" name="Rectangle 6"/>
            <p:cNvSpPr/>
            <p:nvPr/>
          </p:nvSpPr>
          <p:spPr>
            <a:xfrm>
              <a:off x="5440680" y="4572000"/>
              <a:ext cx="2667000" cy="533400"/>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5440680" y="3048000"/>
              <a:ext cx="2667000" cy="533400"/>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pic>
        <p:nvPicPr>
          <p:cNvPr id="1027" name="Picture 3"/>
          <p:cNvPicPr>
            <a:picLocks noChangeAspect="1" noChangeArrowheads="1"/>
          </p:cNvPicPr>
          <p:nvPr/>
        </p:nvPicPr>
        <p:blipFill>
          <a:blip r:embed="rId5" cstate="print"/>
          <a:srcRect/>
          <a:stretch>
            <a:fillRect/>
          </a:stretch>
        </p:blipFill>
        <p:spPr bwMode="auto">
          <a:xfrm>
            <a:off x="5122606" y="2689201"/>
            <a:ext cx="2085975" cy="1266825"/>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5334000" y="1284702"/>
            <a:ext cx="1200150" cy="1104900"/>
          </a:xfrm>
          <a:prstGeom prst="rect">
            <a:avLst/>
          </a:prstGeom>
          <a:noFill/>
          <a:ln w="9525">
            <a:noFill/>
            <a:miter lim="800000"/>
            <a:headEnd/>
            <a:tailEnd/>
          </a:ln>
        </p:spPr>
      </p:pic>
    </p:spTree>
    <p:extLst>
      <p:ext uri="{BB962C8B-B14F-4D97-AF65-F5344CB8AC3E}">
        <p14:creationId xmlns:p14="http://schemas.microsoft.com/office/powerpoint/2010/main" val="222331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142829"/>
            <a:ext cx="11198942" cy="964092"/>
          </a:xfrm>
        </p:spPr>
        <p:txBody>
          <a:bodyPr>
            <a:normAutofit/>
          </a:bodyPr>
          <a:lstStyle/>
          <a:p>
            <a:r>
              <a:rPr lang="en-US" dirty="0"/>
              <a:t>Tag Bus Module Runtime</a:t>
            </a:r>
          </a:p>
        </p:txBody>
      </p:sp>
      <p:sp>
        <p:nvSpPr>
          <p:cNvPr id="3" name="Content Placeholder 2"/>
          <p:cNvSpPr>
            <a:spLocks noGrp="1"/>
          </p:cNvSpPr>
          <p:nvPr>
            <p:ph idx="1"/>
          </p:nvPr>
        </p:nvSpPr>
        <p:spPr>
          <a:xfrm>
            <a:off x="403123" y="1121384"/>
            <a:ext cx="11385753" cy="2917216"/>
          </a:xfrm>
        </p:spPr>
        <p:txBody>
          <a:bodyPr/>
          <a:lstStyle/>
          <a:p>
            <a:pPr>
              <a:buNone/>
            </a:pPr>
            <a:r>
              <a:rPr lang="en-US" dirty="0"/>
              <a:t>The Module Runtime class is a simple abstraction layer</a:t>
            </a:r>
          </a:p>
          <a:p>
            <a:pPr lvl="1"/>
            <a:r>
              <a:rPr lang="en-US" dirty="0"/>
              <a:t>Input, Process, and Output methods share data as a Tag Bus data table</a:t>
            </a:r>
          </a:p>
          <a:p>
            <a:pPr lvl="1"/>
            <a:r>
              <a:rPr lang="en-US" dirty="0"/>
              <a:t>The interface provides a method for classifying the severity of an error, calling code is responsible for taking action</a:t>
            </a:r>
          </a:p>
          <a:p>
            <a:pPr lvl="1"/>
            <a:r>
              <a:rPr lang="en-US" dirty="0"/>
              <a:t>The only input to the “Open” function is a configuration object</a:t>
            </a:r>
          </a:p>
          <a:p>
            <a:pPr lvl="1"/>
            <a:r>
              <a:rPr lang="en-US" dirty="0"/>
              <a:t>These are the </a:t>
            </a:r>
            <a:r>
              <a:rPr lang="en-US" dirty="0" err="1"/>
              <a:t>overridable</a:t>
            </a:r>
            <a:r>
              <a:rPr lang="en-US" dirty="0"/>
              <a:t> methods</a:t>
            </a:r>
          </a:p>
        </p:txBody>
      </p:sp>
      <p:pic>
        <p:nvPicPr>
          <p:cNvPr id="41986" name="Picture 2"/>
          <p:cNvPicPr>
            <a:picLocks noChangeAspect="1" noChangeArrowheads="1"/>
          </p:cNvPicPr>
          <p:nvPr/>
        </p:nvPicPr>
        <p:blipFill>
          <a:blip r:embed="rId2" cstate="print"/>
          <a:srcRect/>
          <a:stretch>
            <a:fillRect/>
          </a:stretch>
        </p:blipFill>
        <p:spPr bwMode="auto">
          <a:xfrm>
            <a:off x="2232976" y="3925529"/>
            <a:ext cx="7726045" cy="1752600"/>
          </a:xfrm>
          <a:prstGeom prst="rect">
            <a:avLst/>
          </a:prstGeom>
          <a:noFill/>
          <a:ln w="9525">
            <a:noFill/>
            <a:miter lim="800000"/>
            <a:headEnd/>
            <a:tailEnd/>
          </a:ln>
        </p:spPr>
      </p:pic>
    </p:spTree>
    <p:extLst>
      <p:ext uri="{BB962C8B-B14F-4D97-AF65-F5344CB8AC3E}">
        <p14:creationId xmlns:p14="http://schemas.microsoft.com/office/powerpoint/2010/main" val="7615512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59&quot;&gt;&lt;object type=&quot;3&quot; unique_id=&quot;10060&quot;&gt;&lt;property id=&quot;20148&quot; value=&quot;5&quot;/&gt;&lt;property id=&quot;20300&quot; value=&quot;Slide 1 - &amp;quot;An Open Source Plugin Framework for Embedded Control Applications &amp;quot;&quot;/&gt;&lt;property id=&quot;20307&quot; value=&quot;256&quot;/&gt;&lt;/object&gt;&lt;object type=&quot;3&quot; unique_id=&quot;10061&quot;&gt;&lt;property id=&quot;20148&quot; value=&quot;5&quot;/&gt;&lt;property id=&quot;20300&quot; value=&quot;Slide 2 - &amp;quot;Abstract&amp;quot;&quot;/&gt;&lt;property id=&quot;20307&quot; value=&quot;258&quot;/&gt;&lt;/object&gt;&lt;object type=&quot;3&quot; unique_id=&quot;10062&quot;&gt;&lt;property id=&quot;20148&quot; value=&quot;5&quot;/&gt;&lt;property id=&quot;20300&quot; value=&quot;Slide 3 - &amp;quot;Agenda&amp;quot;&quot;/&gt;&lt;property id=&quot;20307&quot; value=&quot;257&quot;/&gt;&lt;/object&gt;&lt;object type=&quot;3&quot; unique_id=&quot;10063&quot;&gt;&lt;property id=&quot;20148&quot; value=&quot;5&quot;/&gt;&lt;property id=&quot;20300&quot; value=&quot;Slide 4 - &amp;quot;Tag Bus Data Framework (Platypus) Overview&amp;quot;&quot;/&gt;&lt;property id=&quot;20307&quot; value=&quot;264&quot;/&gt;&lt;/object&gt;&lt;object type=&quot;3&quot; unique_id=&quot;10064&quot;&gt;&lt;property id=&quot;20148&quot; value=&quot;5&quot;/&gt;&lt;property id=&quot;20300&quot; value=&quot;Slide 5 - &amp;quot;Why did we create the framework?&amp;quot;&quot;/&gt;&lt;property id=&quot;20307&quot; value=&quot;266&quot;/&gt;&lt;/object&gt;&lt;object type=&quot;3&quot; unique_id=&quot;10065&quot;&gt;&lt;property id=&quot;20148&quot; value=&quot;5&quot;/&gt;&lt;property id=&quot;20300&quot; value=&quot;Slide 6 - &amp;quot;Who should use the framework?&amp;quot;&quot;/&gt;&lt;property id=&quot;20307&quot; value=&quot;271&quot;/&gt;&lt;/object&gt;&lt;object type=&quot;3&quot; unique_id=&quot;10066&quot;&gt;&lt;property id=&quot;20148&quot; value=&quot;5&quot;/&gt;&lt;property id=&quot;20300&quot; value=&quot;Slide 7 - &amp;quot;How?&amp;quot;&quot;/&gt;&lt;property id=&quot;20307&quot; value=&quot;272&quot;/&gt;&lt;/object&gt;&lt;object type=&quot;3&quot; unique_id=&quot;10067&quot;&gt;&lt;property id=&quot;20148&quot; value=&quot;5&quot;/&gt;&lt;property id=&quot;20300&quot; value=&quot;Slide 8 - &amp;quot;Tag Bus Module Classes&amp;quot;&quot;/&gt;&lt;property id=&quot;20307&quot; value=&quot;277&quot;/&gt;&lt;/object&gt;&lt;object type=&quot;3&quot; unique_id=&quot;10068&quot;&gt;&lt;property id=&quot;20148&quot; value=&quot;5&quot;/&gt;&lt;property id=&quot;20300&quot; value=&quot;Slide 9 - &amp;quot;Tag Bus Module Runtime&amp;quot;&quot;/&gt;&lt;property id=&quot;20307&quot; value=&quot;278&quot;/&gt;&lt;/object&gt;&lt;object type=&quot;3&quot; unique_id=&quot;10069&quot;&gt;&lt;property id=&quot;20148&quot; value=&quot;5&quot;/&gt;&lt;property id=&quot;20300&quot; value=&quot;Slide 10 - &amp;quot;User Control Module&amp;quot;&quot;/&gt;&lt;property id=&quot;20307&quot; value=&quot;288&quot;/&gt;&lt;/object&gt;&lt;object type=&quot;3&quot; unique_id=&quot;10070&quot;&gt;&lt;property id=&quot;20148&quot; value=&quot;5&quot;/&gt;&lt;property id=&quot;20300&quot; value=&quot;Slide 11 - &amp;quot;Application Example: Temperature Controller&amp;quot;&quot;/&gt;&lt;property id=&quot;20307&quot; value=&quot;274&quot;/&gt;&lt;/object&gt;&lt;object type=&quot;3&quot; unique_id=&quot;10071&quot;&gt;&lt;property id=&quot;20148&quot; value=&quot;5&quot;/&gt;&lt;property id=&quot;20300&quot; value=&quot;Slide 12 - &amp;quot;Application Example: Temperature Controller&amp;quot;&quot;/&gt;&lt;property id=&quot;20307&quot; value=&quot;268&quot;/&gt;&lt;/object&gt;&lt;object type=&quot;3&quot; unique_id=&quot;10072&quot;&gt;&lt;property id=&quot;20148&quot; value=&quot;5&quot;/&gt;&lt;property id=&quot;20300&quot; value=&quot;Slide 13 - &amp;quot;Application Example: Temperature Controller&amp;quot;&quot;/&gt;&lt;property id=&quot;20307&quot; value=&quot;269&quot;/&gt;&lt;/object&gt;&lt;object type=&quot;3&quot; unique_id=&quot;10073&quot;&gt;&lt;property id=&quot;20148&quot; value=&quot;5&quot;/&gt;&lt;property id=&quot;20300&quot; value=&quot;Slide 14 - &amp;quot;Engine&amp;quot;&quot;/&gt;&lt;property id=&quot;20307&quot; value=&quot;270&quot;/&gt;&lt;/object&gt;&lt;object type=&quot;3&quot; unique_id=&quot;10074&quot;&gt;&lt;property id=&quot;20148&quot; value=&quot;5&quot;/&gt;&lt;property id=&quot;20300&quot; value=&quot;Slide 15&quot;/&gt;&lt;property id=&quot;20307&quot; value=&quot;279&quot;/&gt;&lt;/object&gt;&lt;object type=&quot;3&quot; unique_id=&quot;10075&quot;&gt;&lt;property id=&quot;20148&quot; value=&quot;5&quot;/&gt;&lt;property id=&quot;20300&quot; value=&quot;Slide 16 - &amp;quot;Engine Interface Runtime Code&amp;quot;&quot;/&gt;&lt;property id=&quot;20307&quot; value=&quot;267&quot;/&gt;&lt;/object&gt;&lt;object type=&quot;3&quot; unique_id=&quot;10076&quot;&gt;&lt;property id=&quot;20148&quot; value=&quot;5&quot;/&gt;&lt;property id=&quot;20300&quot; value=&quot;Slide 17 - &amp;quot;Editor&amp;quot;&quot;/&gt;&lt;property id=&quot;20307&quot; value=&quot;282&quot;/&gt;&lt;/object&gt;&lt;object type=&quot;3&quot; unique_id=&quot;10077&quot;&gt;&lt;property id=&quot;20148&quot; value=&quot;5&quot;/&gt;&lt;property id=&quot;20300&quot; value=&quot;Slide 18 - &amp;quot;Demo&amp;quot;&quot;/&gt;&lt;property id=&quot;20307&quot; value=&quot;259&quot;/&gt;&lt;/object&gt;&lt;object type=&quot;3&quot; unique_id=&quot;10078&quot;&gt;&lt;property id=&quot;20148&quot; value=&quot;5&quot;/&gt;&lt;property id=&quot;20300&quot; value=&quot;Slide 19 - &amp;quot;When to use tag bus framework&amp;quot;&quot;/&gt;&lt;property id=&quot;20307&quot; value=&quot;280&quot;/&gt;&lt;/object&gt;&lt;object type=&quot;3&quot; unique_id=&quot;10079&quot;&gt;&lt;property id=&quot;20148&quot; value=&quot;5&quot;/&gt;&lt;property id=&quot;20300&quot; value=&quot;Slide 20 - &amp;quot;Project Templates&amp;quot;&quot;/&gt;&lt;property id=&quot;20307&quot; value=&quot;281&quot;/&gt;&lt;/object&gt;&lt;object type=&quot;3&quot; unique_id=&quot;10080&quot;&gt;&lt;property id=&quot;20148&quot; value=&quot;5&quot;/&gt;&lt;property id=&quot;20300&quot; value=&quot;Slide 21 - &amp;quot;Include VI&amp;quot;&quot;/&gt;&lt;property id=&quot;20307&quot; value=&quot;261&quot;/&gt;&lt;/object&gt;&lt;object type=&quot;3&quot; unique_id=&quot;10081&quot;&gt;&lt;property id=&quot;20148&quot; value=&quot;5&quot;/&gt;&lt;property id=&quot;20300&quot; value=&quot;Slide 22 - &amp;quot;Module Scripting&amp;quot;&quot;/&gt;&lt;property id=&quot;20307&quot; value=&quot;286&quot;/&gt;&lt;/object&gt;&lt;object type=&quot;3&quot; unique_id=&quot;10082&quot;&gt;&lt;property id=&quot;20148&quot; value=&quot;5&quot;/&gt;&lt;property id=&quot;20300&quot; value=&quot;Slide 23 - &amp;quot;GitHub&amp;quot;&quot;/&gt;&lt;property id=&quot;20307&quot; value=&quot;263&quot;/&gt;&lt;/object&gt;&lt;object type=&quot;3&quot; unique_id=&quot;10083&quot;&gt;&lt;property id=&quot;20148&quot; value=&quot;5&quot;/&gt;&lt;property id=&quot;20300&quot; value=&quot;Slide 24 - &amp;quot;You should not use it if:&amp;quot;&quot;/&gt;&lt;property id=&quot;20307&quot; value=&quot;283&quot;/&gt;&lt;/object&gt;&lt;object type=&quot;3&quot; unique_id=&quot;10084&quot;&gt;&lt;property id=&quot;20148&quot; value=&quot;5&quot;/&gt;&lt;property id=&quot;20300&quot; value=&quot;Slide 25 - &amp;quot;New Name?&amp;quot;&quot;/&gt;&lt;property id=&quot;20307&quot; value=&quot;285&quot;/&gt;&lt;/object&gt;&lt;object type=&quot;3&quot; unique_id=&quot;10085&quot;&gt;&lt;property id=&quot;20148&quot; value=&quot;5&quot;/&gt;&lt;property id=&quot;20300&quot; value=&quot;Slide 26 - &amp;quot;Questions?&amp;quot;&quot;/&gt;&lt;property id=&quot;20307&quot; value=&quot;284&quot;/&gt;&lt;/object&gt;&lt;object type=&quot;3&quot; unique_id=&quot;10086&quot;&gt;&lt;property id=&quot;20148&quot; value=&quot;5&quot;/&gt;&lt;property id=&quot;20300&quot; value=&quot;Slide 27 - &amp;quot;Dynamic Data Flow&amp;quot;&quot;/&gt;&lt;property id=&quot;20307&quot; value=&quot;275&quot;/&gt;&lt;/object&gt;&lt;/object&gt;&lt;object type=&quot;8&quot; unique_id=&quot;10115&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Template>
  <TotalTime>14036</TotalTime>
  <Words>969</Words>
  <Application>Microsoft Office PowerPoint</Application>
  <PresentationFormat>Widescreen</PresentationFormat>
  <Paragraphs>231</Paragraphs>
  <Slides>27</Slides>
  <Notes>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Helvetica Neue Light</vt:lpstr>
      <vt:lpstr>Univers Com 45 Light</vt:lpstr>
      <vt:lpstr>Univers LT Std 45 Light</vt:lpstr>
      <vt:lpstr>Wingdings</vt:lpstr>
      <vt:lpstr>NIExTemplate</vt:lpstr>
      <vt:lpstr>Introduction to DCAF </vt:lpstr>
      <vt:lpstr>Abstract</vt:lpstr>
      <vt:lpstr>Agenda</vt:lpstr>
      <vt:lpstr>Distributed Control and Automation Framework (DCAF) Overview</vt:lpstr>
      <vt:lpstr>Why did we create the framework?</vt:lpstr>
      <vt:lpstr>Who should use the framework?</vt:lpstr>
      <vt:lpstr>How?</vt:lpstr>
      <vt:lpstr>Tag Bus Module Classes</vt:lpstr>
      <vt:lpstr>Tag Bus Module Runtime</vt:lpstr>
      <vt:lpstr>User Control Module</vt:lpstr>
      <vt:lpstr>Application Example: Temperature Controller</vt:lpstr>
      <vt:lpstr>Application Example: Temperature Controller</vt:lpstr>
      <vt:lpstr>Application Example: Temperature Controller</vt:lpstr>
      <vt:lpstr>Engine</vt:lpstr>
      <vt:lpstr>Engine</vt:lpstr>
      <vt:lpstr>PowerPoint Presentation</vt:lpstr>
      <vt:lpstr>RT Main Code</vt:lpstr>
      <vt:lpstr>Editor</vt:lpstr>
      <vt:lpstr>PowerPoint Presentation</vt:lpstr>
      <vt:lpstr>When to use tag bus framework</vt:lpstr>
      <vt:lpstr>Project Templates</vt:lpstr>
      <vt:lpstr>Include VI</vt:lpstr>
      <vt:lpstr>Module Scripting</vt:lpstr>
      <vt:lpstr>GitHub</vt:lpstr>
      <vt:lpstr>You should not use it if:</vt:lpstr>
      <vt:lpstr>PowerPoint Presentation</vt:lpstr>
      <vt:lpstr>Dynamic Data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Open Source Plugin Framework for Embedded Control Applications</dc:title>
  <dc:creator>Benjamin Celis</dc:creator>
  <cp:lastModifiedBy>Simon Perez Santa Maria</cp:lastModifiedBy>
  <cp:revision>67</cp:revision>
  <dcterms:created xsi:type="dcterms:W3CDTF">2016-03-04T01:42:23Z</dcterms:created>
  <dcterms:modified xsi:type="dcterms:W3CDTF">2018-06-29T16:19:35Z</dcterms:modified>
</cp:coreProperties>
</file>