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4" r:id="rId3"/>
  </p:sldMasterIdLst>
  <p:notesMasterIdLst>
    <p:notesMasterId r:id="rId30"/>
  </p:notesMasterIdLst>
  <p:sldIdLst>
    <p:sldId id="256" r:id="rId4"/>
    <p:sldId id="258" r:id="rId5"/>
    <p:sldId id="257" r:id="rId6"/>
    <p:sldId id="264" r:id="rId7"/>
    <p:sldId id="266" r:id="rId8"/>
    <p:sldId id="271" r:id="rId9"/>
    <p:sldId id="272" r:id="rId10"/>
    <p:sldId id="277" r:id="rId11"/>
    <p:sldId id="278" r:id="rId12"/>
    <p:sldId id="288" r:id="rId13"/>
    <p:sldId id="274" r:id="rId14"/>
    <p:sldId id="268" r:id="rId15"/>
    <p:sldId id="269" r:id="rId16"/>
    <p:sldId id="270" r:id="rId17"/>
    <p:sldId id="279" r:id="rId18"/>
    <p:sldId id="267" r:id="rId19"/>
    <p:sldId id="282" r:id="rId20"/>
    <p:sldId id="259" r:id="rId21"/>
    <p:sldId id="280" r:id="rId22"/>
    <p:sldId id="281" r:id="rId23"/>
    <p:sldId id="261" r:id="rId24"/>
    <p:sldId id="286" r:id="rId25"/>
    <p:sldId id="263" r:id="rId26"/>
    <p:sldId id="283" r:id="rId27"/>
    <p:sldId id="284" r:id="rId28"/>
    <p:sldId id="275"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t Snover" initials="BS" lastIdx="4" clrIdx="0">
    <p:extLst>
      <p:ext uri="{19B8F6BF-5375-455C-9EA6-DF929625EA0E}">
        <p15:presenceInfo xmlns:p15="http://schemas.microsoft.com/office/powerpoint/2012/main" userId="S-1-5-21-4170831575-233351449-3708798867-2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74" autoAdjust="0"/>
    <p:restoredTop sz="94660"/>
  </p:normalViewPr>
  <p:slideViewPr>
    <p:cSldViewPr snapToGrid="0">
      <p:cViewPr varScale="1">
        <p:scale>
          <a:sx n="103" d="100"/>
          <a:sy n="103" d="100"/>
        </p:scale>
        <p:origin x="13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2B9DD-DB9B-4D34-8F42-6872D5B3F8C0}" type="datetimeFigureOut">
              <a:rPr lang="en-US" smtClean="0"/>
              <a:t>5/11/2016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E8365-5F3F-44C6-BAC0-A0134DE71B7D}" type="slidenum">
              <a:rPr lang="en-US" smtClean="0"/>
              <a:t>‹#›</a:t>
            </a:fld>
            <a:endParaRPr lang="en-US"/>
          </a:p>
        </p:txBody>
      </p:sp>
    </p:spTree>
    <p:extLst>
      <p:ext uri="{BB962C8B-B14F-4D97-AF65-F5344CB8AC3E}">
        <p14:creationId xmlns:p14="http://schemas.microsoft.com/office/powerpoint/2010/main" val="11888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smtClean="0"/>
              <a:t>multideveloper</a:t>
            </a:r>
            <a:r>
              <a:rPr lang="en-US" baseline="0" dirty="0" smtClean="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first piece that is tied to the Tag Bus Framework framework</a:t>
            </a:r>
            <a:endParaRPr lang="en-US" dirty="0"/>
          </a:p>
        </p:txBody>
      </p:sp>
      <p:sp>
        <p:nvSpPr>
          <p:cNvPr id="4" name="Slide Number Placeholder 3"/>
          <p:cNvSpPr>
            <a:spLocks noGrp="1"/>
          </p:cNvSpPr>
          <p:nvPr>
            <p:ph type="sldNum" sz="quarter" idx="10"/>
          </p:nvPr>
        </p:nvSpPr>
        <p:spPr/>
        <p:txBody>
          <a:bodyPr/>
          <a:lstStyle/>
          <a:p>
            <a:fld id="{3E1821DF-9150-44D1-AB64-81D9B47B2E05}" type="slidenum">
              <a:rPr lang="en-US" smtClean="0"/>
              <a:pPr/>
              <a:t>16</a:t>
            </a:fld>
            <a:endParaRPr lang="en-US"/>
          </a:p>
        </p:txBody>
      </p:sp>
    </p:spTree>
    <p:extLst>
      <p:ext uri="{BB962C8B-B14F-4D97-AF65-F5344CB8AC3E}">
        <p14:creationId xmlns:p14="http://schemas.microsoft.com/office/powerpoint/2010/main" val="3638756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12358582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316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67621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5639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userDrawn="1"/>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479625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Tree>
    <p:extLst>
      <p:ext uri="{BB962C8B-B14F-4D97-AF65-F5344CB8AC3E}">
        <p14:creationId xmlns:p14="http://schemas.microsoft.com/office/powerpoint/2010/main" val="1251720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1666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5208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8083042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42871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Tree>
    <p:extLst>
      <p:ext uri="{BB962C8B-B14F-4D97-AF65-F5344CB8AC3E}">
        <p14:creationId xmlns:p14="http://schemas.microsoft.com/office/powerpoint/2010/main" val="22032538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07802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3629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61775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554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userDrawn="1"/>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39823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17764970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6401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Tree>
    <p:extLst>
      <p:ext uri="{BB962C8B-B14F-4D97-AF65-F5344CB8AC3E}">
        <p14:creationId xmlns:p14="http://schemas.microsoft.com/office/powerpoint/2010/main" val="1821384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defTabSz="457174" rtl="0" eaLnBrk="1" latinLnBrk="0" hangingPunct="1">
        <a:spcBef>
          <a:spcPct val="0"/>
        </a:spcBef>
        <a:buNone/>
        <a:defRPr sz="3200" b="0" i="0" u="none"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25214473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Tree>
    <p:extLst>
      <p:ext uri="{BB962C8B-B14F-4D97-AF65-F5344CB8AC3E}">
        <p14:creationId xmlns:p14="http://schemas.microsoft.com/office/powerpoint/2010/main" val="892843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8.png"/><Relationship Id="rId3" Type="http://schemas.openxmlformats.org/officeDocument/2006/relationships/tags" Target="../tags/tag4.xml"/><Relationship Id="rId7" Type="http://schemas.openxmlformats.org/officeDocument/2006/relationships/slideLayout" Target="../slideLayouts/slideLayout3.xml"/><Relationship Id="rId12" Type="http://schemas.openxmlformats.org/officeDocument/2006/relationships/image" Target="../media/image7.jpeg"/><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DCAF</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Benjamin Celis</a:t>
            </a:r>
            <a:endParaRPr lang="en-US" dirty="0"/>
          </a:p>
        </p:txBody>
      </p:sp>
    </p:spTree>
    <p:extLst>
      <p:ext uri="{BB962C8B-B14F-4D97-AF65-F5344CB8AC3E}">
        <p14:creationId xmlns:p14="http://schemas.microsoft.com/office/powerpoint/2010/main" val="2528945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Control Module</a:t>
            </a:r>
            <a:endParaRPr lang="en-US" dirty="0"/>
          </a:p>
        </p:txBody>
      </p:sp>
      <p:sp>
        <p:nvSpPr>
          <p:cNvPr id="3" name="Content Placeholder 2"/>
          <p:cNvSpPr>
            <a:spLocks noGrp="1"/>
          </p:cNvSpPr>
          <p:nvPr>
            <p:ph idx="1"/>
          </p:nvPr>
        </p:nvSpPr>
        <p:spPr/>
        <p:txBody>
          <a:bodyPr/>
          <a:lstStyle/>
          <a:p>
            <a:r>
              <a:rPr lang="en-US" dirty="0" smtClean="0"/>
              <a:t>Project template and scripting code to simplify the development process</a:t>
            </a:r>
          </a:p>
          <a:p>
            <a:r>
              <a:rPr lang="en-US" dirty="0" smtClean="0"/>
              <a:t>User only needs to modify runtime class</a:t>
            </a:r>
          </a:p>
          <a:p>
            <a:r>
              <a:rPr lang="en-US" dirty="0" smtClean="0"/>
              <a:t>Control logic inserted into simple </a:t>
            </a:r>
            <a:r>
              <a:rPr lang="en-US" dirty="0" err="1" smtClean="0"/>
              <a:t>subVI</a:t>
            </a:r>
            <a:r>
              <a:rPr lang="en-US" dirty="0" smtClean="0"/>
              <a:t> with cluster in and out</a:t>
            </a:r>
          </a:p>
          <a:p>
            <a:endParaRPr lang="en-US" dirty="0" smtClean="0"/>
          </a:p>
        </p:txBody>
      </p:sp>
      <p:pic>
        <p:nvPicPr>
          <p:cNvPr id="4" name="Picture 3"/>
          <p:cNvPicPr/>
          <p:nvPr/>
        </p:nvPicPr>
        <p:blipFill>
          <a:blip r:embed="rId2" cstate="print"/>
          <a:srcRect/>
          <a:stretch>
            <a:fillRect/>
          </a:stretch>
        </p:blipFill>
        <p:spPr bwMode="auto">
          <a:xfrm>
            <a:off x="835742" y="3156155"/>
            <a:ext cx="10196052" cy="2914237"/>
          </a:xfrm>
          <a:prstGeom prst="rect">
            <a:avLst/>
          </a:prstGeom>
          <a:noFill/>
          <a:ln w="9525">
            <a:noFill/>
            <a:miter lim="800000"/>
            <a:headEnd/>
            <a:tailEnd/>
          </a:ln>
        </p:spPr>
      </p:pic>
    </p:spTree>
    <p:extLst>
      <p:ext uri="{BB962C8B-B14F-4D97-AF65-F5344CB8AC3E}">
        <p14:creationId xmlns:p14="http://schemas.microsoft.com/office/powerpoint/2010/main" val="2021932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 Temperature Controller</a:t>
            </a:r>
            <a:endParaRPr lang="en-US" dirty="0"/>
          </a:p>
        </p:txBody>
      </p:sp>
      <p:sp>
        <p:nvSpPr>
          <p:cNvPr id="5" name="Rounded Rectangle 4"/>
          <p:cNvSpPr/>
          <p:nvPr/>
        </p:nvSpPr>
        <p:spPr>
          <a:xfrm>
            <a:off x="2248250" y="1106921"/>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HMI</a:t>
            </a:r>
            <a:endParaRPr lang="en-US" dirty="0">
              <a:solidFill>
                <a:schemeClr val="tx1"/>
              </a:solidFill>
            </a:endParaRPr>
          </a:p>
        </p:txBody>
      </p:sp>
      <p:sp>
        <p:nvSpPr>
          <p:cNvPr id="6" name="Rounded Rectangle 5"/>
          <p:cNvSpPr/>
          <p:nvPr/>
        </p:nvSpPr>
        <p:spPr>
          <a:xfrm>
            <a:off x="2248250"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I/O Module</a:t>
            </a:r>
            <a:endParaRPr lang="en-US" dirty="0">
              <a:solidFill>
                <a:schemeClr val="tx1"/>
              </a:solidFill>
            </a:endParaRPr>
          </a:p>
        </p:txBody>
      </p:sp>
      <p:sp>
        <p:nvSpPr>
          <p:cNvPr id="7" name="Rounded Rectangle 6"/>
          <p:cNvSpPr/>
          <p:nvPr/>
        </p:nvSpPr>
        <p:spPr>
          <a:xfrm>
            <a:off x="2248250" y="3237725"/>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Modbus</a:t>
            </a:r>
            <a:endParaRPr lang="en-US" dirty="0">
              <a:solidFill>
                <a:schemeClr val="tx1"/>
              </a:solidFill>
            </a:endParaRPr>
          </a:p>
        </p:txBody>
      </p:sp>
      <p:sp>
        <p:nvSpPr>
          <p:cNvPr id="8" name="Rounded Rectangle 7"/>
          <p:cNvSpPr/>
          <p:nvPr/>
        </p:nvSpPr>
        <p:spPr>
          <a:xfrm>
            <a:off x="5016617"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PID</a:t>
            </a:r>
            <a:endParaRPr lang="en-US" dirty="0">
              <a:solidFill>
                <a:schemeClr val="tx1"/>
              </a:solidFill>
            </a:endParaRPr>
          </a:p>
        </p:txBody>
      </p:sp>
      <p:sp>
        <p:nvSpPr>
          <p:cNvPr id="9" name="Rounded Rectangle 8"/>
          <p:cNvSpPr/>
          <p:nvPr/>
        </p:nvSpPr>
        <p:spPr>
          <a:xfrm>
            <a:off x="7524926" y="119479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HMI</a:t>
            </a:r>
            <a:endParaRPr lang="en-US" dirty="0">
              <a:solidFill>
                <a:schemeClr val="tx1"/>
              </a:solidFill>
            </a:endParaRPr>
          </a:p>
        </p:txBody>
      </p:sp>
      <p:sp>
        <p:nvSpPr>
          <p:cNvPr id="10" name="Rounded Rectangle 9"/>
          <p:cNvSpPr/>
          <p:nvPr/>
        </p:nvSpPr>
        <p:spPr>
          <a:xfrm>
            <a:off x="7524926" y="217431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I/O Module</a:t>
            </a:r>
            <a:endParaRPr lang="en-US" dirty="0">
              <a:solidFill>
                <a:schemeClr val="tx1"/>
              </a:solidFill>
            </a:endParaRPr>
          </a:p>
        </p:txBody>
      </p:sp>
      <p:sp>
        <p:nvSpPr>
          <p:cNvPr id="11" name="Rounded Rectangle 10"/>
          <p:cNvSpPr/>
          <p:nvPr/>
        </p:nvSpPr>
        <p:spPr>
          <a:xfrm>
            <a:off x="7524926" y="323772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Modbus</a:t>
            </a:r>
            <a:endParaRPr lang="en-US" dirty="0">
              <a:solidFill>
                <a:schemeClr val="tx1"/>
              </a:solidFill>
            </a:endParaRPr>
          </a:p>
        </p:txBody>
      </p:sp>
      <p:sp>
        <p:nvSpPr>
          <p:cNvPr id="12" name="Rounded Rectangle 11"/>
          <p:cNvSpPr/>
          <p:nvPr/>
        </p:nvSpPr>
        <p:spPr>
          <a:xfrm>
            <a:off x="7524926" y="4244402"/>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TDMS Log</a:t>
            </a:r>
            <a:endParaRPr lang="en-US" dirty="0">
              <a:solidFill>
                <a:schemeClr val="tx1"/>
              </a:solidFill>
            </a:endParaRP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0377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6" name="Rounded Rectangle 5"/>
          <p:cNvSpPr/>
          <p:nvPr/>
        </p:nvSpPr>
        <p:spPr>
          <a:xfrm>
            <a:off x="2248250" y="2172323"/>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7" name="Rounded Rectangle 6"/>
          <p:cNvSpPr/>
          <p:nvPr/>
        </p:nvSpPr>
        <p:spPr>
          <a:xfrm>
            <a:off x="2248250" y="323772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8" name="Rounded Rectangle 7"/>
          <p:cNvSpPr/>
          <p:nvPr/>
        </p:nvSpPr>
        <p:spPr>
          <a:xfrm>
            <a:off x="5016617" y="217232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PID</a:t>
            </a:r>
            <a:endParaRPr lang="en-US" dirty="0"/>
          </a:p>
        </p:txBody>
      </p:sp>
      <p:sp>
        <p:nvSpPr>
          <p:cNvPr id="9" name="Rounded Rectangle 8"/>
          <p:cNvSpPr/>
          <p:nvPr/>
        </p:nvSpPr>
        <p:spPr>
          <a:xfrm>
            <a:off x="7524926" y="119479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10" name="Rounded Rectangle 9"/>
          <p:cNvSpPr/>
          <p:nvPr/>
        </p:nvSpPr>
        <p:spPr>
          <a:xfrm>
            <a:off x="7524926" y="217431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11" name="Rounded Rectangle 10"/>
          <p:cNvSpPr/>
          <p:nvPr/>
        </p:nvSpPr>
        <p:spPr>
          <a:xfrm>
            <a:off x="7524926" y="323772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12" name="Rounded Rectangle 11"/>
          <p:cNvSpPr/>
          <p:nvPr/>
        </p:nvSpPr>
        <p:spPr>
          <a:xfrm>
            <a:off x="7524926" y="424440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TDMS Log</a:t>
            </a:r>
            <a:endParaRPr lang="en-US" dirty="0"/>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523508"/>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49" name="Rounded Rectangle 48"/>
          <p:cNvSpPr/>
          <p:nvPr/>
        </p:nvSpPr>
        <p:spPr>
          <a:xfrm>
            <a:off x="4286774" y="5523508"/>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a:t>
            </a:r>
            <a:endParaRPr lang="en-US" dirty="0"/>
          </a:p>
        </p:txBody>
      </p:sp>
      <p:sp>
        <p:nvSpPr>
          <p:cNvPr id="50" name="Rounded Rectangle 49"/>
          <p:cNvSpPr/>
          <p:nvPr/>
        </p:nvSpPr>
        <p:spPr>
          <a:xfrm>
            <a:off x="6325298" y="5523508"/>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p>
        </p:txBody>
      </p:sp>
    </p:spTree>
    <p:extLst>
      <p:ext uri="{BB962C8B-B14F-4D97-AF65-F5344CB8AC3E}">
        <p14:creationId xmlns:p14="http://schemas.microsoft.com/office/powerpoint/2010/main" val="1717142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6" name="Rounded Rectangle 5"/>
          <p:cNvSpPr/>
          <p:nvPr/>
        </p:nvSpPr>
        <p:spPr>
          <a:xfrm>
            <a:off x="2248250" y="218347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7" name="Rounded Rectangle 6"/>
          <p:cNvSpPr/>
          <p:nvPr/>
        </p:nvSpPr>
        <p:spPr>
          <a:xfrm>
            <a:off x="2248250" y="323772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8" name="Rounded Rectangle 7"/>
          <p:cNvSpPr/>
          <p:nvPr/>
        </p:nvSpPr>
        <p:spPr>
          <a:xfrm>
            <a:off x="5016617" y="217232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PID</a:t>
            </a:r>
            <a:endParaRPr lang="en-US" dirty="0"/>
          </a:p>
        </p:txBody>
      </p:sp>
      <p:sp>
        <p:nvSpPr>
          <p:cNvPr id="9" name="Rounded Rectangle 8"/>
          <p:cNvSpPr/>
          <p:nvPr/>
        </p:nvSpPr>
        <p:spPr>
          <a:xfrm>
            <a:off x="7524926" y="119479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10" name="Rounded Rectangle 9"/>
          <p:cNvSpPr/>
          <p:nvPr/>
        </p:nvSpPr>
        <p:spPr>
          <a:xfrm>
            <a:off x="7524926" y="217431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11" name="Rounded Rectangle 10"/>
          <p:cNvSpPr/>
          <p:nvPr/>
        </p:nvSpPr>
        <p:spPr>
          <a:xfrm>
            <a:off x="7524926" y="323772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12" name="Rounded Rectangle 11"/>
          <p:cNvSpPr/>
          <p:nvPr/>
        </p:nvSpPr>
        <p:spPr>
          <a:xfrm>
            <a:off x="7524926" y="424440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TDMS Log</a:t>
            </a:r>
            <a:endParaRPr lang="en-US" dirty="0"/>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flipV="1">
            <a:off x="4077050" y="2558217"/>
            <a:ext cx="939567" cy="11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p:cNvCxnSpPr>
          <p:nvPr/>
        </p:nvCxnSpPr>
        <p:spPr>
          <a:xfrm>
            <a:off x="6845417" y="2558217"/>
            <a:ext cx="679509" cy="1805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523508"/>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 Module</a:t>
            </a:r>
            <a:endParaRPr lang="en-US" dirty="0"/>
          </a:p>
        </p:txBody>
      </p:sp>
      <p:sp>
        <p:nvSpPr>
          <p:cNvPr id="49" name="Rounded Rectangle 48"/>
          <p:cNvSpPr/>
          <p:nvPr/>
        </p:nvSpPr>
        <p:spPr>
          <a:xfrm>
            <a:off x="4286774" y="5523508"/>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 Module</a:t>
            </a:r>
            <a:endParaRPr lang="en-US" dirty="0"/>
          </a:p>
        </p:txBody>
      </p:sp>
      <p:sp>
        <p:nvSpPr>
          <p:cNvPr id="50" name="Rounded Rectangle 49"/>
          <p:cNvSpPr/>
          <p:nvPr/>
        </p:nvSpPr>
        <p:spPr>
          <a:xfrm>
            <a:off x="6325298" y="5523508"/>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 Module</a:t>
            </a:r>
          </a:p>
        </p:txBody>
      </p:sp>
      <p:sp>
        <p:nvSpPr>
          <p:cNvPr id="34" name="Rounded Rectangle 33"/>
          <p:cNvSpPr/>
          <p:nvPr/>
        </p:nvSpPr>
        <p:spPr>
          <a:xfrm>
            <a:off x="5092118" y="323573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Alarms</a:t>
            </a:r>
            <a:endParaRPr lang="en-US" dirty="0"/>
          </a:p>
        </p:txBody>
      </p:sp>
      <p:cxnSp>
        <p:nvCxnSpPr>
          <p:cNvPr id="19" name="Straight Arrow Connector 18"/>
          <p:cNvCxnSpPr>
            <a:stCxn id="34" idx="3"/>
            <a:endCxn id="9" idx="1"/>
          </p:cNvCxnSpPr>
          <p:nvPr/>
        </p:nvCxnSpPr>
        <p:spPr>
          <a:xfrm flipV="1">
            <a:off x="6920918" y="1580687"/>
            <a:ext cx="604008" cy="204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4" idx="3"/>
            <a:endCxn id="10" idx="1"/>
          </p:cNvCxnSpPr>
          <p:nvPr/>
        </p:nvCxnSpPr>
        <p:spPr>
          <a:xfrm flipV="1">
            <a:off x="6920918" y="2560208"/>
            <a:ext cx="604008" cy="1061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34" idx="3"/>
            <a:endCxn id="11" idx="1"/>
          </p:cNvCxnSpPr>
          <p:nvPr/>
        </p:nvCxnSpPr>
        <p:spPr>
          <a:xfrm>
            <a:off x="6920918" y="3621628"/>
            <a:ext cx="604008" cy="1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3"/>
            <a:endCxn id="12" idx="1"/>
          </p:cNvCxnSpPr>
          <p:nvPr/>
        </p:nvCxnSpPr>
        <p:spPr>
          <a:xfrm>
            <a:off x="6920918" y="3621628"/>
            <a:ext cx="604008" cy="1008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p:cNvCxnSpPr>
          <p:nvPr/>
        </p:nvCxnSpPr>
        <p:spPr>
          <a:xfrm>
            <a:off x="4077050" y="2569368"/>
            <a:ext cx="1015068" cy="977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34" idx="1"/>
          </p:cNvCxnSpPr>
          <p:nvPr/>
        </p:nvCxnSpPr>
        <p:spPr>
          <a:xfrm flipV="1">
            <a:off x="4077050" y="3621628"/>
            <a:ext cx="1015068" cy="1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6" idx="3"/>
          </p:cNvCxnSpPr>
          <p:nvPr/>
        </p:nvCxnSpPr>
        <p:spPr>
          <a:xfrm>
            <a:off x="4077050" y="2569368"/>
            <a:ext cx="3447876" cy="2257064"/>
          </a:xfrm>
          <a:prstGeom prst="bentConnector3">
            <a:avLst>
              <a:gd name="adj1" fmla="val 16910"/>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a:off x="4039300" y="3629165"/>
            <a:ext cx="3485626" cy="1273559"/>
          </a:xfrm>
          <a:prstGeom prst="bentConnector3">
            <a:avLst>
              <a:gd name="adj1" fmla="val 10048"/>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03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a:t>
            </a:r>
            <a:endParaRPr lang="en-US" dirty="0"/>
          </a:p>
        </p:txBody>
      </p:sp>
      <p:sp>
        <p:nvSpPr>
          <p:cNvPr id="4" name="Rounded Rectangle 3"/>
          <p:cNvSpPr/>
          <p:nvPr/>
        </p:nvSpPr>
        <p:spPr>
          <a:xfrm>
            <a:off x="2516699" y="3543553"/>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 Module</a:t>
            </a:r>
            <a:endParaRPr lang="en-US" dirty="0"/>
          </a:p>
        </p:txBody>
      </p:sp>
      <p:sp>
        <p:nvSpPr>
          <p:cNvPr id="5" name="Rounded Rectangle 4"/>
          <p:cNvSpPr/>
          <p:nvPr/>
        </p:nvSpPr>
        <p:spPr>
          <a:xfrm>
            <a:off x="4626528" y="3543552"/>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 Module</a:t>
            </a:r>
            <a:endParaRPr lang="en-US" dirty="0"/>
          </a:p>
        </p:txBody>
      </p:sp>
      <p:sp>
        <p:nvSpPr>
          <p:cNvPr id="6" name="Rounded Rectangle 5"/>
          <p:cNvSpPr/>
          <p:nvPr/>
        </p:nvSpPr>
        <p:spPr>
          <a:xfrm>
            <a:off x="6761525" y="354355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 Module</a:t>
            </a:r>
          </a:p>
        </p:txBody>
      </p:sp>
      <p:sp>
        <p:nvSpPr>
          <p:cNvPr id="7" name="Rounded Rectangle 6"/>
          <p:cNvSpPr/>
          <p:nvPr/>
        </p:nvSpPr>
        <p:spPr>
          <a:xfrm>
            <a:off x="2457975" y="2069187"/>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Engine</a:t>
            </a:r>
            <a:endParaRPr lang="en-US" dirty="0"/>
          </a:p>
        </p:txBody>
      </p:sp>
      <p:sp>
        <p:nvSpPr>
          <p:cNvPr id="12" name="Up Arrow 11"/>
          <p:cNvSpPr/>
          <p:nvPr/>
        </p:nvSpPr>
        <p:spPr>
          <a:xfrm>
            <a:off x="3305263" y="284820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523033" y="285543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Down Arrow 15"/>
          <p:cNvSpPr/>
          <p:nvPr/>
        </p:nvSpPr>
        <p:spPr>
          <a:xfrm>
            <a:off x="5386243" y="2848205"/>
            <a:ext cx="246195" cy="673653"/>
          </a:xfrm>
          <a:prstGeom prst="upDown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0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23880" y="334537"/>
            <a:ext cx="5667155" cy="5732624"/>
          </a:xfrm>
        </p:spPr>
        <p:txBody>
          <a:bodyPr>
            <a:normAutofit/>
          </a:bodyPr>
          <a:lstStyle/>
          <a:p>
            <a:pPr marL="0" indent="0">
              <a:buNone/>
            </a:pPr>
            <a:r>
              <a:rPr lang="en-US" sz="3200" spc="-100" dirty="0" smtClean="0">
                <a:solidFill>
                  <a:schemeClr val="accent1"/>
                </a:solidFill>
                <a:ea typeface="+mj-ea"/>
              </a:rPr>
              <a:t>Tags</a:t>
            </a:r>
            <a:endParaRPr lang="en-US" sz="3200" spc="-100" dirty="0">
              <a:solidFill>
                <a:schemeClr val="accent1"/>
              </a:solidFill>
              <a:ea typeface="+mj-ea"/>
            </a:endParaRPr>
          </a:p>
          <a:p>
            <a:r>
              <a:rPr lang="en-US" dirty="0" smtClean="0"/>
              <a:t>Engine Scope</a:t>
            </a:r>
          </a:p>
          <a:p>
            <a:r>
              <a:rPr lang="en-US" dirty="0" smtClean="0"/>
              <a:t>Have Data Type</a:t>
            </a:r>
          </a:p>
          <a:p>
            <a:r>
              <a:rPr lang="en-US" dirty="0" smtClean="0"/>
              <a:t>Unique Name</a:t>
            </a:r>
          </a:p>
          <a:p>
            <a:r>
              <a:rPr lang="en-US" dirty="0" smtClean="0"/>
              <a:t>Only one writer </a:t>
            </a:r>
          </a:p>
          <a:p>
            <a:r>
              <a:rPr lang="en-US" dirty="0" smtClean="0"/>
              <a:t>Multiple readers</a:t>
            </a:r>
          </a:p>
          <a:p>
            <a:endParaRPr lang="en-US" dirty="0"/>
          </a:p>
          <a:p>
            <a:pPr marL="0" indent="0">
              <a:buNone/>
            </a:pPr>
            <a:r>
              <a:rPr lang="en-US" sz="3200" spc="-100" dirty="0">
                <a:solidFill>
                  <a:schemeClr val="accent1"/>
                </a:solidFill>
              </a:rPr>
              <a:t>Channels</a:t>
            </a:r>
          </a:p>
          <a:p>
            <a:r>
              <a:rPr lang="en-US" dirty="0"/>
              <a:t>Module </a:t>
            </a:r>
            <a:r>
              <a:rPr lang="en-US" dirty="0" smtClean="0"/>
              <a:t>Scope</a:t>
            </a:r>
          </a:p>
          <a:p>
            <a:r>
              <a:rPr lang="en-US" dirty="0"/>
              <a:t>Have Data Type</a:t>
            </a:r>
          </a:p>
          <a:p>
            <a:r>
              <a:rPr lang="en-US" dirty="0"/>
              <a:t>Unique </a:t>
            </a:r>
            <a:r>
              <a:rPr lang="en-US" dirty="0" smtClean="0"/>
              <a:t>Name</a:t>
            </a:r>
          </a:p>
          <a:p>
            <a:r>
              <a:rPr lang="en-US" dirty="0" smtClean="0"/>
              <a:t>Have Flow Direction</a:t>
            </a:r>
            <a:endParaRPr lang="en-US" dirty="0"/>
          </a:p>
          <a:p>
            <a:pPr marL="0" indent="0">
              <a:buNone/>
            </a:pPr>
            <a:endParaRPr lang="en-US" dirty="0"/>
          </a:p>
          <a:p>
            <a:endParaRPr lang="en-US" dirty="0"/>
          </a:p>
        </p:txBody>
      </p:sp>
      <p:sp>
        <p:nvSpPr>
          <p:cNvPr id="5" name="Rounded Rectangle 4"/>
          <p:cNvSpPr/>
          <p:nvPr/>
        </p:nvSpPr>
        <p:spPr>
          <a:xfrm>
            <a:off x="6657969" y="1140955"/>
            <a:ext cx="4259075" cy="1705956"/>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Input Module</a:t>
            </a:r>
            <a:endParaRPr lang="en-US" sz="2000" dirty="0">
              <a:solidFill>
                <a:schemeClr val="bg1"/>
              </a:solidFill>
            </a:endParaRPr>
          </a:p>
        </p:txBody>
      </p:sp>
      <p:sp>
        <p:nvSpPr>
          <p:cNvPr id="6" name="Rounded Rectangle 5"/>
          <p:cNvSpPr/>
          <p:nvPr/>
        </p:nvSpPr>
        <p:spPr>
          <a:xfrm>
            <a:off x="6657969" y="4064674"/>
            <a:ext cx="4259075" cy="1821550"/>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rPr>
              <a:t>Engine</a:t>
            </a:r>
            <a:endParaRPr lang="en-US" b="1" dirty="0">
              <a:solidFill>
                <a:schemeClr val="bg1"/>
              </a:solidFill>
            </a:endParaRPr>
          </a:p>
        </p:txBody>
      </p:sp>
      <p:sp>
        <p:nvSpPr>
          <p:cNvPr id="7" name="Rounded Rectangle 6"/>
          <p:cNvSpPr/>
          <p:nvPr/>
        </p:nvSpPr>
        <p:spPr>
          <a:xfrm>
            <a:off x="8000063" y="223285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sp>
        <p:nvSpPr>
          <p:cNvPr id="8" name="Rounded Rectangle 7"/>
          <p:cNvSpPr/>
          <p:nvPr/>
        </p:nvSpPr>
        <p:spPr>
          <a:xfrm>
            <a:off x="7958599" y="4137101"/>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Tag</a:t>
            </a:r>
            <a:endParaRPr lang="en-US" dirty="0">
              <a:solidFill>
                <a:schemeClr val="tx1"/>
              </a:solidFill>
            </a:endParaRP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 Main Code</a:t>
            </a:r>
            <a:endParaRPr lang="en-US" dirty="0"/>
          </a:p>
        </p:txBody>
      </p:sp>
      <p:sp>
        <p:nvSpPr>
          <p:cNvPr id="3" name="Content Placeholder 2"/>
          <p:cNvSpPr>
            <a:spLocks noGrp="1"/>
          </p:cNvSpPr>
          <p:nvPr>
            <p:ph idx="1"/>
          </p:nvPr>
        </p:nvSpPr>
        <p:spPr>
          <a:xfrm>
            <a:off x="631914" y="1106921"/>
            <a:ext cx="10893337" cy="2931679"/>
          </a:xfrm>
        </p:spPr>
        <p:txBody>
          <a:bodyPr/>
          <a:lstStyle/>
          <a:p>
            <a:r>
              <a:rPr lang="en-US" dirty="0" smtClean="0"/>
              <a:t>This code is common for any Tag Bus applications</a:t>
            </a:r>
          </a:p>
          <a:p>
            <a:r>
              <a:rPr lang="en-US" dirty="0"/>
              <a:t>The Engine API allows us to interact with the </a:t>
            </a:r>
            <a:r>
              <a:rPr lang="en-US" dirty="0" smtClean="0"/>
              <a:t>Engine</a:t>
            </a:r>
          </a:p>
          <a:p>
            <a:r>
              <a:rPr lang="en-US" dirty="0" smtClean="0"/>
              <a:t>The configuration file defines how many engines are spawned and how which modules are in each engine, as well as what tags are mapped to each channel </a:t>
            </a:r>
          </a:p>
        </p:txBody>
      </p:sp>
      <p:pic>
        <p:nvPicPr>
          <p:cNvPr id="4" name="Picture 3"/>
          <p:cNvPicPr>
            <a:picLocks noChangeAspect="1"/>
          </p:cNvPicPr>
          <p:nvPr/>
        </p:nvPicPr>
        <p:blipFill>
          <a:blip r:embed="rId3"/>
          <a:stretch>
            <a:fillRect/>
          </a:stretch>
        </p:blipFill>
        <p:spPr>
          <a:xfrm>
            <a:off x="1771817" y="3654037"/>
            <a:ext cx="8613530" cy="2484825"/>
          </a:xfrm>
          <a:prstGeom prst="rect">
            <a:avLst/>
          </a:prstGeom>
        </p:spPr>
      </p:pic>
    </p:spTree>
    <p:extLst>
      <p:ext uri="{BB962C8B-B14F-4D97-AF65-F5344CB8AC3E}">
        <p14:creationId xmlns:p14="http://schemas.microsoft.com/office/powerpoint/2010/main" val="3570879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a:t>
            </a:r>
            <a:endParaRPr lang="en-US" dirty="0"/>
          </a:p>
        </p:txBody>
      </p:sp>
      <p:sp>
        <p:nvSpPr>
          <p:cNvPr id="3" name="Content Placeholder 2"/>
          <p:cNvSpPr>
            <a:spLocks noGrp="1"/>
          </p:cNvSpPr>
          <p:nvPr>
            <p:ph idx="1"/>
          </p:nvPr>
        </p:nvSpPr>
        <p:spPr>
          <a:xfrm>
            <a:off x="626263" y="1121384"/>
            <a:ext cx="5317338" cy="4949008"/>
          </a:xfrm>
        </p:spPr>
        <p:txBody>
          <a:bodyPr/>
          <a:lstStyle/>
          <a:p>
            <a:r>
              <a:rPr lang="en-US" dirty="0" smtClean="0"/>
              <a:t>Based on Configuration Editor Framework CEF</a:t>
            </a:r>
          </a:p>
          <a:p>
            <a:r>
              <a:rPr lang="en-US" dirty="0" smtClean="0"/>
              <a:t>Open source</a:t>
            </a:r>
          </a:p>
          <a:p>
            <a:r>
              <a:rPr lang="en-US" dirty="0" smtClean="0"/>
              <a:t>Tools and APIs to make it easier to use</a:t>
            </a:r>
          </a:p>
          <a:p>
            <a:r>
              <a:rPr lang="en-US" dirty="0" smtClean="0"/>
              <a:t>Current effort in making this easier to use</a:t>
            </a:r>
            <a:endParaRPr lang="en-US" dirty="0"/>
          </a:p>
        </p:txBody>
      </p:sp>
      <p:pic>
        <p:nvPicPr>
          <p:cNvPr id="4" name="Picture 3"/>
          <p:cNvPicPr>
            <a:picLocks noChangeAspect="1"/>
          </p:cNvPicPr>
          <p:nvPr/>
        </p:nvPicPr>
        <p:blipFill>
          <a:blip r:embed="rId2"/>
          <a:stretch>
            <a:fillRect/>
          </a:stretch>
        </p:blipFill>
        <p:spPr>
          <a:xfrm>
            <a:off x="6462436" y="1345406"/>
            <a:ext cx="5062815" cy="2689361"/>
          </a:xfrm>
          <a:prstGeom prst="rect">
            <a:avLst/>
          </a:prstGeom>
        </p:spPr>
      </p:pic>
    </p:spTree>
    <p:extLst>
      <p:ext uri="{BB962C8B-B14F-4D97-AF65-F5344CB8AC3E}">
        <p14:creationId xmlns:p14="http://schemas.microsoft.com/office/powerpoint/2010/main" val="2054972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1021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use tag bus framework</a:t>
            </a:r>
            <a:endParaRPr lang="en-US" dirty="0"/>
          </a:p>
        </p:txBody>
      </p:sp>
      <p:sp>
        <p:nvSpPr>
          <p:cNvPr id="5" name="Content Placeholder 4"/>
          <p:cNvSpPr>
            <a:spLocks noGrp="1"/>
          </p:cNvSpPr>
          <p:nvPr>
            <p:ph idx="1"/>
          </p:nvPr>
        </p:nvSpPr>
        <p:spPr/>
        <p:txBody>
          <a:bodyPr/>
          <a:lstStyle/>
          <a:p>
            <a:r>
              <a:rPr lang="en-US" dirty="0" smtClean="0"/>
              <a:t>Tag </a:t>
            </a:r>
            <a:r>
              <a:rPr lang="en-US" dirty="0"/>
              <a:t>b</a:t>
            </a:r>
            <a:r>
              <a:rPr lang="en-US" dirty="0" smtClean="0"/>
              <a:t>ased applications</a:t>
            </a:r>
          </a:p>
          <a:p>
            <a:r>
              <a:rPr lang="en-US" dirty="0" smtClean="0"/>
              <a:t>Want to reuse modules already created</a:t>
            </a:r>
          </a:p>
          <a:p>
            <a:r>
              <a:rPr lang="en-US" dirty="0" smtClean="0"/>
              <a:t>I/O </a:t>
            </a:r>
            <a:r>
              <a:rPr lang="en-US" dirty="0"/>
              <a:t>a</a:t>
            </a:r>
            <a:r>
              <a:rPr lang="en-US" dirty="0" smtClean="0"/>
              <a:t>bstraction layer</a:t>
            </a:r>
          </a:p>
          <a:p>
            <a:r>
              <a:rPr lang="en-US" dirty="0" smtClean="0"/>
              <a:t>Need configuration</a:t>
            </a:r>
          </a:p>
          <a:p>
            <a:r>
              <a:rPr lang="en-US" dirty="0" smtClean="0"/>
              <a:t>Machine control</a:t>
            </a:r>
          </a:p>
          <a:p>
            <a:r>
              <a:rPr lang="en-US" dirty="0"/>
              <a:t>S</a:t>
            </a:r>
            <a:r>
              <a:rPr lang="en-US" dirty="0" smtClean="0"/>
              <a:t>ystem automation</a:t>
            </a:r>
          </a:p>
          <a:p>
            <a:endParaRPr lang="en-US" dirty="0"/>
          </a:p>
        </p:txBody>
      </p:sp>
      <p:sp>
        <p:nvSpPr>
          <p:cNvPr id="6" name="Rounded Rectangle 5"/>
          <p:cNvSpPr/>
          <p:nvPr/>
        </p:nvSpPr>
        <p:spPr>
          <a:xfrm>
            <a:off x="8119769" y="1121384"/>
            <a:ext cx="1954428" cy="510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Loop</a:t>
            </a:r>
            <a:endParaRPr lang="en-US" dirty="0"/>
          </a:p>
        </p:txBody>
      </p:sp>
      <p:sp>
        <p:nvSpPr>
          <p:cNvPr id="7" name="Rounded Rectangle 6"/>
          <p:cNvSpPr/>
          <p:nvPr/>
        </p:nvSpPr>
        <p:spPr>
          <a:xfrm>
            <a:off x="8119769" y="1910286"/>
            <a:ext cx="1954429" cy="510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Loop</a:t>
            </a:r>
            <a:endParaRPr lang="en-US" dirty="0"/>
          </a:p>
        </p:txBody>
      </p:sp>
      <p:sp>
        <p:nvSpPr>
          <p:cNvPr id="8" name="Rounded Rectangle 7"/>
          <p:cNvSpPr/>
          <p:nvPr/>
        </p:nvSpPr>
        <p:spPr>
          <a:xfrm>
            <a:off x="8119768" y="2728041"/>
            <a:ext cx="1954429" cy="51074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Publishing loop Tag Values??</a:t>
            </a:r>
            <a:endParaRPr lang="en-US" dirty="0"/>
          </a:p>
        </p:txBody>
      </p:sp>
      <p:cxnSp>
        <p:nvCxnSpPr>
          <p:cNvPr id="9" name="Straight Arrow Connector 8"/>
          <p:cNvCxnSpPr>
            <a:stCxn id="6" idx="2"/>
            <a:endCxn id="7" idx="0"/>
          </p:cNvCxnSpPr>
          <p:nvPr/>
        </p:nvCxnSpPr>
        <p:spPr>
          <a:xfrm>
            <a:off x="9096983" y="1632130"/>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a:off x="9096984" y="2421032"/>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096436" y="3752002"/>
            <a:ext cx="2199503"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Tag Bus Engine</a:t>
            </a:r>
            <a:endParaRPr lang="en-US" dirty="0"/>
          </a:p>
        </p:txBody>
      </p:sp>
      <p:sp>
        <p:nvSpPr>
          <p:cNvPr id="13" name="Rounded Rectangle 12"/>
          <p:cNvSpPr/>
          <p:nvPr/>
        </p:nvSpPr>
        <p:spPr>
          <a:xfrm>
            <a:off x="6617395" y="4759364"/>
            <a:ext cx="2479589" cy="551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Modbus Module</a:t>
            </a:r>
            <a:endParaRPr lang="en-US" dirty="0"/>
          </a:p>
        </p:txBody>
      </p:sp>
      <p:sp>
        <p:nvSpPr>
          <p:cNvPr id="14" name="Rounded Rectangle 13"/>
          <p:cNvSpPr/>
          <p:nvPr/>
        </p:nvSpPr>
        <p:spPr>
          <a:xfrm>
            <a:off x="9364715" y="4784078"/>
            <a:ext cx="2479589"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TDMs Module</a:t>
            </a:r>
            <a:endParaRPr lang="en-US" dirty="0"/>
          </a:p>
        </p:txBody>
      </p:sp>
      <p:cxnSp>
        <p:nvCxnSpPr>
          <p:cNvPr id="15" name="Straight Arrow Connector 14"/>
          <p:cNvCxnSpPr/>
          <p:nvPr/>
        </p:nvCxnSpPr>
        <p:spPr>
          <a:xfrm>
            <a:off x="9188606" y="3260030"/>
            <a:ext cx="7581" cy="491972"/>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86078" y="4296540"/>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972350" y="4291580"/>
            <a:ext cx="7239" cy="492498"/>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58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Learn about a powerful open source tool that provides out of box functionality, a higher level of abstraction, and a correct-by-construction methodology to help users build more powerful, more flexible, embedded control applications in less time.</a:t>
            </a:r>
          </a:p>
        </p:txBody>
      </p:sp>
    </p:spTree>
    <p:extLst>
      <p:ext uri="{BB962C8B-B14F-4D97-AF65-F5344CB8AC3E}">
        <p14:creationId xmlns:p14="http://schemas.microsoft.com/office/powerpoint/2010/main" val="280503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Templates</a:t>
            </a:r>
            <a:endParaRPr lang="en-US" dirty="0"/>
          </a:p>
        </p:txBody>
      </p:sp>
      <p:sp>
        <p:nvSpPr>
          <p:cNvPr id="3" name="Content Placeholder 2"/>
          <p:cNvSpPr>
            <a:spLocks noGrp="1"/>
          </p:cNvSpPr>
          <p:nvPr>
            <p:ph idx="1"/>
          </p:nvPr>
        </p:nvSpPr>
        <p:spPr/>
        <p:txBody>
          <a:bodyPr/>
          <a:lstStyle/>
          <a:p>
            <a:r>
              <a:rPr lang="en-US" dirty="0" smtClean="0"/>
              <a:t>We have project templates for:</a:t>
            </a:r>
          </a:p>
          <a:p>
            <a:r>
              <a:rPr lang="en-US" dirty="0" smtClean="0"/>
              <a:t>Modules</a:t>
            </a:r>
          </a:p>
          <a:p>
            <a:pPr lvl="1"/>
            <a:r>
              <a:rPr lang="en-US" dirty="0" smtClean="0"/>
              <a:t>I/O Modules</a:t>
            </a:r>
          </a:p>
          <a:p>
            <a:pPr lvl="1"/>
            <a:r>
              <a:rPr lang="en-US" dirty="0" smtClean="0"/>
              <a:t>User Control Modules</a:t>
            </a:r>
          </a:p>
          <a:p>
            <a:r>
              <a:rPr lang="en-US" dirty="0" smtClean="0"/>
              <a:t>Engines </a:t>
            </a:r>
          </a:p>
          <a:p>
            <a:pPr lvl="1"/>
            <a:r>
              <a:rPr lang="en-US" dirty="0" smtClean="0"/>
              <a:t>Basic Execution Template</a:t>
            </a:r>
          </a:p>
          <a:p>
            <a:pPr lvl="1"/>
            <a:r>
              <a:rPr lang="en-US" dirty="0" smtClean="0"/>
              <a:t>TBD Execution Service</a:t>
            </a:r>
          </a:p>
          <a:p>
            <a:r>
              <a:rPr lang="en-US" dirty="0" smtClean="0"/>
              <a:t>Editor</a:t>
            </a:r>
            <a:endParaRPr lang="en-US" dirty="0"/>
          </a:p>
        </p:txBody>
      </p:sp>
      <p:pic>
        <p:nvPicPr>
          <p:cNvPr id="4" name="Picture 3"/>
          <p:cNvPicPr>
            <a:picLocks noChangeAspect="1"/>
          </p:cNvPicPr>
          <p:nvPr/>
        </p:nvPicPr>
        <p:blipFill>
          <a:blip r:embed="rId2"/>
          <a:stretch>
            <a:fillRect/>
          </a:stretch>
        </p:blipFill>
        <p:spPr>
          <a:xfrm>
            <a:off x="5387308" y="1283009"/>
            <a:ext cx="6034559" cy="4801846"/>
          </a:xfrm>
          <a:prstGeom prst="rect">
            <a:avLst/>
          </a:prstGeom>
        </p:spPr>
      </p:pic>
    </p:spTree>
    <p:extLst>
      <p:ext uri="{BB962C8B-B14F-4D97-AF65-F5344CB8AC3E}">
        <p14:creationId xmlns:p14="http://schemas.microsoft.com/office/powerpoint/2010/main" val="1614788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VI</a:t>
            </a:r>
            <a:endParaRPr lang="en-US" dirty="0"/>
          </a:p>
        </p:txBody>
      </p:sp>
      <p:sp>
        <p:nvSpPr>
          <p:cNvPr id="3" name="Content Placeholder 2"/>
          <p:cNvSpPr>
            <a:spLocks noGrp="1"/>
          </p:cNvSpPr>
          <p:nvPr>
            <p:ph idx="1"/>
          </p:nvPr>
        </p:nvSpPr>
        <p:spPr/>
        <p:txBody>
          <a:bodyPr/>
          <a:lstStyle/>
          <a:p>
            <a:r>
              <a:rPr lang="en-US" dirty="0" smtClean="0"/>
              <a:t>Trick to make deployment easier to RT targets</a:t>
            </a:r>
          </a:p>
          <a:p>
            <a:r>
              <a:rPr lang="en-US" dirty="0" smtClean="0"/>
              <a:t>Scripting utility to create this VI</a:t>
            </a:r>
          </a:p>
          <a:p>
            <a:endParaRPr lang="en-US" dirty="0"/>
          </a:p>
        </p:txBody>
      </p:sp>
    </p:spTree>
    <p:extLst>
      <p:ext uri="{BB962C8B-B14F-4D97-AF65-F5344CB8AC3E}">
        <p14:creationId xmlns:p14="http://schemas.microsoft.com/office/powerpoint/2010/main" val="1719456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Scripting</a:t>
            </a:r>
            <a:endParaRPr lang="en-US" dirty="0"/>
          </a:p>
        </p:txBody>
      </p:sp>
      <p:pic>
        <p:nvPicPr>
          <p:cNvPr id="4" name="Content Placeholder 3"/>
          <p:cNvPicPr>
            <a:picLocks noGrp="1" noChangeAspect="1"/>
          </p:cNvPicPr>
          <p:nvPr>
            <p:ph idx="1"/>
          </p:nvPr>
        </p:nvPicPr>
        <p:blipFill>
          <a:blip r:embed="rId2"/>
          <a:stretch>
            <a:fillRect/>
          </a:stretch>
        </p:blipFill>
        <p:spPr>
          <a:xfrm>
            <a:off x="1192870" y="2454545"/>
            <a:ext cx="10144125" cy="3352800"/>
          </a:xfrm>
          <a:prstGeom prst="rect">
            <a:avLst/>
          </a:prstGeom>
        </p:spPr>
      </p:pic>
    </p:spTree>
    <p:extLst>
      <p:ext uri="{BB962C8B-B14F-4D97-AF65-F5344CB8AC3E}">
        <p14:creationId xmlns:p14="http://schemas.microsoft.com/office/powerpoint/2010/main" val="3558501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smtClean="0"/>
              <a:t>Collaboration</a:t>
            </a:r>
          </a:p>
          <a:p>
            <a:r>
              <a:rPr lang="en-US" dirty="0" smtClean="0"/>
              <a:t>Issue tracking</a:t>
            </a:r>
          </a:p>
          <a:p>
            <a:r>
              <a:rPr lang="en-US" dirty="0" smtClean="0"/>
              <a:t>Open Source Code</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3793910" y="1121384"/>
            <a:ext cx="7240316" cy="4113147"/>
          </a:xfrm>
          <a:prstGeom prst="rect">
            <a:avLst/>
          </a:prstGeom>
        </p:spPr>
      </p:pic>
    </p:spTree>
    <p:extLst>
      <p:ext uri="{BB962C8B-B14F-4D97-AF65-F5344CB8AC3E}">
        <p14:creationId xmlns:p14="http://schemas.microsoft.com/office/powerpoint/2010/main" val="3088127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not use it if:</a:t>
            </a:r>
            <a:endParaRPr lang="en-US" dirty="0"/>
          </a:p>
        </p:txBody>
      </p:sp>
      <p:sp>
        <p:nvSpPr>
          <p:cNvPr id="3" name="Content Placeholder 2"/>
          <p:cNvSpPr>
            <a:spLocks noGrp="1"/>
          </p:cNvSpPr>
          <p:nvPr>
            <p:ph idx="1"/>
          </p:nvPr>
        </p:nvSpPr>
        <p:spPr/>
        <p:txBody>
          <a:bodyPr/>
          <a:lstStyle/>
          <a:p>
            <a:r>
              <a:rPr lang="en-US" dirty="0" smtClean="0"/>
              <a:t>You don’t want to reuse code</a:t>
            </a:r>
          </a:p>
          <a:p>
            <a:r>
              <a:rPr lang="en-US" dirty="0" smtClean="0"/>
              <a:t>You prefer to write custom architectures for each application</a:t>
            </a:r>
          </a:p>
          <a:p>
            <a:r>
              <a:rPr lang="en-US" dirty="0" smtClean="0"/>
              <a:t>Like race conditions</a:t>
            </a:r>
          </a:p>
          <a:p>
            <a:r>
              <a:rPr lang="en-US" dirty="0" smtClean="0"/>
              <a:t>Like configuration errors</a:t>
            </a:r>
          </a:p>
          <a:p>
            <a:r>
              <a:rPr lang="en-US" dirty="0" smtClean="0"/>
              <a:t>Need to work more hours in a project</a:t>
            </a:r>
          </a:p>
          <a:p>
            <a:endParaRPr lang="en-US" dirty="0" smtClean="0"/>
          </a:p>
          <a:p>
            <a:endParaRPr lang="en-US" dirty="0"/>
          </a:p>
        </p:txBody>
      </p:sp>
    </p:spTree>
    <p:extLst>
      <p:ext uri="{BB962C8B-B14F-4D97-AF65-F5344CB8AC3E}">
        <p14:creationId xmlns:p14="http://schemas.microsoft.com/office/powerpoint/2010/main" val="3555355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1144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Flow</a:t>
            </a:r>
            <a:endParaRPr lang="en-US" dirty="0"/>
          </a:p>
        </p:txBody>
      </p:sp>
      <p:sp>
        <p:nvSpPr>
          <p:cNvPr id="3" name="Content Placeholder 2"/>
          <p:cNvSpPr>
            <a:spLocks noGrp="1"/>
          </p:cNvSpPr>
          <p:nvPr>
            <p:ph idx="1"/>
          </p:nvPr>
        </p:nvSpPr>
        <p:spPr>
          <a:xfrm>
            <a:off x="1981201" y="990600"/>
            <a:ext cx="8369505" cy="1143000"/>
          </a:xfrm>
        </p:spPr>
        <p:txBody>
          <a:bodyPr>
            <a:normAutofit fontScale="85000" lnSpcReduction="20000"/>
          </a:bodyPr>
          <a:lstStyle/>
          <a:p>
            <a:pPr marL="457200" indent="-457200">
              <a:buFont typeface="+mj-lt"/>
              <a:buAutoNum type="arabicParenR"/>
            </a:pPr>
            <a:r>
              <a:rPr lang="en-US" dirty="0" smtClean="0"/>
              <a:t>The engine grabs the fixed data buffers from Module 1 and 2 and stores that data in the engine data buffer</a:t>
            </a:r>
          </a:p>
          <a:p>
            <a:pPr marL="457200" indent="-457200">
              <a:buFont typeface="+mj-lt"/>
              <a:buAutoNum type="arabicParenR"/>
            </a:pPr>
            <a:r>
              <a:rPr lang="en-US" dirty="0" smtClean="0"/>
              <a:t>The engine then routes data from its engine buffer into Module 3’s fixed input buffer</a:t>
            </a:r>
            <a:endParaRPr lang="en-US" dirty="0"/>
          </a:p>
        </p:txBody>
      </p:sp>
      <p:sp>
        <p:nvSpPr>
          <p:cNvPr id="1026" name="AutoShape 2"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2971800" y="2155048"/>
            <a:ext cx="6324600" cy="4093353"/>
          </a:xfrm>
          <a:prstGeom prst="rect">
            <a:avLst/>
          </a:prstGeom>
          <a:noFill/>
          <a:ln w="9525">
            <a:noFill/>
            <a:miter lim="800000"/>
            <a:headEnd/>
            <a:tailEnd/>
          </a:ln>
        </p:spPr>
      </p:pic>
    </p:spTree>
    <p:extLst>
      <p:ext uri="{BB962C8B-B14F-4D97-AF65-F5344CB8AC3E}">
        <p14:creationId xmlns:p14="http://schemas.microsoft.com/office/powerpoint/2010/main" val="104161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Modules</a:t>
            </a:r>
          </a:p>
          <a:p>
            <a:pPr lvl="1"/>
            <a:r>
              <a:rPr lang="en-US" dirty="0" smtClean="0"/>
              <a:t>Engine</a:t>
            </a:r>
          </a:p>
          <a:p>
            <a:pPr lvl="1"/>
            <a:r>
              <a:rPr lang="en-US" dirty="0" smtClean="0"/>
              <a:t>Configuration</a:t>
            </a:r>
            <a:endParaRPr lang="en-US" dirty="0"/>
          </a:p>
          <a:p>
            <a:r>
              <a:rPr lang="en-US" dirty="0" smtClean="0"/>
              <a:t>Demo</a:t>
            </a:r>
          </a:p>
          <a:p>
            <a:r>
              <a:rPr lang="en-US" dirty="0" smtClean="0"/>
              <a:t>Project Templates</a:t>
            </a:r>
          </a:p>
          <a:p>
            <a:r>
              <a:rPr lang="en-US" dirty="0" smtClean="0"/>
              <a:t>Scripting</a:t>
            </a:r>
            <a:endParaRPr lang="en-US" dirty="0"/>
          </a:p>
          <a:p>
            <a:r>
              <a:rPr lang="en-US" dirty="0" smtClean="0"/>
              <a:t>Include VI</a:t>
            </a:r>
          </a:p>
          <a:p>
            <a:r>
              <a:rPr lang="en-US" dirty="0" smtClean="0"/>
              <a:t>GitHub</a:t>
            </a:r>
          </a:p>
        </p:txBody>
      </p:sp>
    </p:spTree>
    <p:extLst>
      <p:ext uri="{BB962C8B-B14F-4D97-AF65-F5344CB8AC3E}">
        <p14:creationId xmlns:p14="http://schemas.microsoft.com/office/powerpoint/2010/main" val="69795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a:bodyPr>
          <a:lstStyle/>
          <a:p>
            <a:r>
              <a:rPr lang="en-US" dirty="0" smtClean="0"/>
              <a:t>Tag Bus Data Framework (Platypus) Overview</a:t>
            </a:r>
            <a:endParaRPr lang="en-US" dirty="0"/>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smtClean="0"/>
              <a:t>An </a:t>
            </a:r>
            <a:r>
              <a:rPr lang="en-US" dirty="0" smtClean="0">
                <a:solidFill>
                  <a:schemeClr val="accent5">
                    <a:lumMod val="75000"/>
                  </a:schemeClr>
                </a:solidFill>
              </a:rPr>
              <a:t>open-source</a:t>
            </a:r>
            <a:r>
              <a:rPr lang="en-US" dirty="0" smtClean="0"/>
              <a:t> </a:t>
            </a:r>
            <a:r>
              <a:rPr lang="en-US" dirty="0" smtClean="0">
                <a:solidFill>
                  <a:schemeClr val="accent5">
                    <a:lumMod val="75000"/>
                  </a:schemeClr>
                </a:solidFill>
              </a:rPr>
              <a:t>LabVIEW framework</a:t>
            </a:r>
            <a:r>
              <a:rPr lang="en-US" dirty="0" smtClean="0"/>
              <a:t> for creating </a:t>
            </a:r>
            <a:r>
              <a:rPr lang="en-US" dirty="0" smtClean="0">
                <a:solidFill>
                  <a:schemeClr val="accent5">
                    <a:lumMod val="75000"/>
                  </a:schemeClr>
                </a:solidFill>
              </a:rPr>
              <a:t>configurable, latest value, data engines </a:t>
            </a:r>
            <a:r>
              <a:rPr lang="en-US" dirty="0" smtClean="0"/>
              <a:t>that can </a:t>
            </a:r>
            <a:r>
              <a:rPr lang="en-US" dirty="0" smtClean="0">
                <a:solidFill>
                  <a:schemeClr val="accent5">
                    <a:lumMod val="75000"/>
                  </a:schemeClr>
                </a:solidFill>
              </a:rPr>
              <a:t>acquire</a:t>
            </a:r>
            <a:r>
              <a:rPr lang="en-US" dirty="0" smtClean="0"/>
              <a:t> data from multiple input sources, </a:t>
            </a:r>
            <a:r>
              <a:rPr lang="en-US" dirty="0" smtClean="0">
                <a:solidFill>
                  <a:schemeClr val="accent5">
                    <a:lumMod val="75000"/>
                  </a:schemeClr>
                </a:solidFill>
              </a:rPr>
              <a:t>process</a:t>
            </a:r>
            <a:r>
              <a:rPr lang="en-US" dirty="0" smtClean="0"/>
              <a:t> that data, and then </a:t>
            </a:r>
            <a:r>
              <a:rPr lang="en-US" dirty="0" smtClean="0">
                <a:solidFill>
                  <a:schemeClr val="accent5">
                    <a:lumMod val="75000"/>
                  </a:schemeClr>
                </a:solidFill>
              </a:rPr>
              <a:t>route</a:t>
            </a:r>
            <a:r>
              <a:rPr lang="en-US" dirty="0" smtClean="0"/>
              <a:t> it back to outputs or to data services. </a:t>
            </a:r>
            <a:br>
              <a:rPr lang="en-US" dirty="0" smtClean="0"/>
            </a:br>
            <a:endParaRPr lang="en-US" dirty="0" smtClean="0"/>
          </a:p>
          <a:p>
            <a:pPr>
              <a:buNone/>
            </a:pPr>
            <a:r>
              <a:rPr lang="en-US" dirty="0" smtClean="0"/>
              <a:t>Create higher quality control applications, in less time.</a:t>
            </a:r>
            <a:endParaRPr lang="en-US" dirty="0"/>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create the framework?</a:t>
            </a:r>
            <a:endParaRPr lang="en-US" dirty="0"/>
          </a:p>
        </p:txBody>
      </p:sp>
      <p:sp>
        <p:nvSpPr>
          <p:cNvPr id="3" name="Content Placeholder 2"/>
          <p:cNvSpPr>
            <a:spLocks noGrp="1"/>
          </p:cNvSpPr>
          <p:nvPr>
            <p:ph idx="1"/>
          </p:nvPr>
        </p:nvSpPr>
        <p:spPr/>
        <p:txBody>
          <a:bodyPr/>
          <a:lstStyle/>
          <a:p>
            <a:pPr marL="0" indent="0">
              <a:buNone/>
            </a:pPr>
            <a:r>
              <a:rPr lang="en-US" dirty="0" smtClean="0"/>
              <a:t>Writing good embedded applications is </a:t>
            </a:r>
            <a:r>
              <a:rPr lang="en-US" b="1" dirty="0" smtClean="0"/>
              <a:t>Hard</a:t>
            </a:r>
          </a:p>
          <a:p>
            <a:pPr marL="0" indent="0">
              <a:buNone/>
            </a:pPr>
            <a:r>
              <a:rPr lang="en-US" dirty="0" smtClean="0"/>
              <a:t>Many concepts and good practices are required to write good embedded code</a:t>
            </a:r>
          </a:p>
          <a:p>
            <a:pPr marL="0" indent="0">
              <a:buNone/>
            </a:pPr>
            <a:r>
              <a:rPr lang="en-US" dirty="0" smtClean="0"/>
              <a:t>Most embedded applications have the same components in common</a:t>
            </a:r>
          </a:p>
          <a:p>
            <a:pPr marL="0" indent="0">
              <a:buNone/>
            </a:pPr>
            <a:r>
              <a:rPr lang="en-US" dirty="0" smtClean="0"/>
              <a:t>Most embedded applications are dynamic and need configuration</a:t>
            </a:r>
          </a:p>
          <a:p>
            <a:pPr marL="0" indent="0">
              <a:buNone/>
            </a:pPr>
            <a:r>
              <a:rPr lang="en-US" dirty="0" smtClean="0"/>
              <a:t>All applications need error handling</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b="1" dirty="0" smtClean="0"/>
          </a:p>
          <a:p>
            <a:pPr marL="469602" lvl="1" indent="0">
              <a:buNone/>
            </a:pPr>
            <a:endParaRPr lang="en-US" dirty="0"/>
          </a:p>
        </p:txBody>
      </p:sp>
    </p:spTree>
    <p:extLst>
      <p:ext uri="{BB962C8B-B14F-4D97-AF65-F5344CB8AC3E}">
        <p14:creationId xmlns:p14="http://schemas.microsoft.com/office/powerpoint/2010/main" val="395292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use the framework?</a:t>
            </a:r>
            <a:endParaRPr lang="en-US" dirty="0"/>
          </a:p>
        </p:txBody>
      </p:sp>
      <p:sp>
        <p:nvSpPr>
          <p:cNvPr id="3" name="Content Placeholder 2"/>
          <p:cNvSpPr>
            <a:spLocks noGrp="1"/>
          </p:cNvSpPr>
          <p:nvPr>
            <p:ph idx="1"/>
          </p:nvPr>
        </p:nvSpPr>
        <p:spPr>
          <a:xfrm>
            <a:off x="626262" y="1121384"/>
            <a:ext cx="11128736" cy="4949008"/>
          </a:xfrm>
        </p:spPr>
        <p:txBody>
          <a:bodyPr/>
          <a:lstStyle/>
          <a:p>
            <a:r>
              <a:rPr lang="en-US" dirty="0" smtClean="0"/>
              <a:t>New developers in LabVIEW:</a:t>
            </a:r>
          </a:p>
          <a:p>
            <a:pPr lvl="1"/>
            <a:r>
              <a:rPr lang="en-US" dirty="0" smtClean="0"/>
              <a:t>Allows them to work on what the application has to do, rather than how they have to do it.</a:t>
            </a:r>
          </a:p>
          <a:p>
            <a:pPr lvl="1"/>
            <a:r>
              <a:rPr lang="en-US" dirty="0" smtClean="0"/>
              <a:t>Abstracts Real Time concepts for the user</a:t>
            </a:r>
          </a:p>
          <a:p>
            <a:pPr lvl="1"/>
            <a:r>
              <a:rPr lang="en-US" dirty="0" smtClean="0"/>
              <a:t>Provides a configurable I/O Abstraction layer</a:t>
            </a:r>
          </a:p>
          <a:p>
            <a:pPr lvl="1"/>
            <a:r>
              <a:rPr lang="en-US" dirty="0" smtClean="0"/>
              <a:t>Forces good programing practices</a:t>
            </a:r>
          </a:p>
          <a:p>
            <a:endParaRPr lang="en-US" dirty="0"/>
          </a:p>
          <a:p>
            <a:r>
              <a:rPr lang="en-US" dirty="0" smtClean="0"/>
              <a:t>Advanced </a:t>
            </a:r>
            <a:r>
              <a:rPr lang="en-US" dirty="0"/>
              <a:t>d</a:t>
            </a:r>
            <a:r>
              <a:rPr lang="en-US" dirty="0" smtClean="0"/>
              <a:t>evelopers:</a:t>
            </a:r>
          </a:p>
          <a:p>
            <a:pPr lvl="1"/>
            <a:r>
              <a:rPr lang="en-US" dirty="0" smtClean="0"/>
              <a:t>Efficient data mapping engine</a:t>
            </a:r>
          </a:p>
          <a:p>
            <a:pPr lvl="1"/>
            <a:r>
              <a:rPr lang="en-US" dirty="0" smtClean="0"/>
              <a:t>Extensible configuration interface</a:t>
            </a:r>
          </a:p>
          <a:p>
            <a:pPr lvl="1"/>
            <a:r>
              <a:rPr lang="en-US" dirty="0" smtClean="0"/>
              <a:t>Excellent code reuse between projects</a:t>
            </a:r>
          </a:p>
          <a:p>
            <a:pPr lvl="1"/>
            <a:r>
              <a:rPr lang="en-US" dirty="0" smtClean="0"/>
              <a:t>Know LabVIEW but doesn’t want to write too much architecture</a:t>
            </a:r>
          </a:p>
          <a:p>
            <a:pPr lvl="1"/>
            <a:r>
              <a:rPr lang="en-US" dirty="0" smtClean="0"/>
              <a:t>Open source and distributed in components that are useful individually</a:t>
            </a:r>
            <a:endParaRPr lang="en-US" dirty="0"/>
          </a:p>
        </p:txBody>
      </p:sp>
    </p:spTree>
    <p:extLst>
      <p:ext uri="{BB962C8B-B14F-4D97-AF65-F5344CB8AC3E}">
        <p14:creationId xmlns:p14="http://schemas.microsoft.com/office/powerpoint/2010/main" val="944980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Configuration</a:t>
            </a:r>
            <a:endParaRPr lang="en-US" b="1" dirty="0">
              <a:solidFill>
                <a:schemeClr val="tx1"/>
              </a:solidFill>
            </a:endParaRP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Runtime</a:t>
            </a:r>
            <a:endParaRPr lang="en-US" b="1" dirty="0">
              <a:solidFill>
                <a:schemeClr val="tx1"/>
              </a:solidFill>
            </a:endParaRPr>
          </a:p>
        </p:txBody>
      </p:sp>
      <p:sp>
        <p:nvSpPr>
          <p:cNvPr id="2" name="Title 1"/>
          <p:cNvSpPr>
            <a:spLocks noGrp="1"/>
          </p:cNvSpPr>
          <p:nvPr>
            <p:ph type="title"/>
          </p:nvPr>
        </p:nvSpPr>
        <p:spPr/>
        <p:txBody>
          <a:bodyPr/>
          <a:lstStyle/>
          <a:p>
            <a:r>
              <a:rPr lang="en-US" dirty="0" smtClean="0"/>
              <a:t>How?</a:t>
            </a:r>
            <a:endParaRPr lang="en-US" dirty="0"/>
          </a:p>
        </p:txBody>
      </p:sp>
      <p:sp>
        <p:nvSpPr>
          <p:cNvPr id="4" name="Rounded Rectangle 3"/>
          <p:cNvSpPr/>
          <p:nvPr/>
        </p:nvSpPr>
        <p:spPr>
          <a:xfrm>
            <a:off x="6271442" y="2072568"/>
            <a:ext cx="3146791" cy="745436"/>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Engine</a:t>
            </a:r>
            <a:endParaRPr lang="en-US" dirty="0"/>
          </a:p>
        </p:txBody>
      </p:sp>
      <p:sp>
        <p:nvSpPr>
          <p:cNvPr id="6" name="Rounded Rectangle 5"/>
          <p:cNvSpPr/>
          <p:nvPr/>
        </p:nvSpPr>
        <p:spPr>
          <a:xfrm>
            <a:off x="1336994" y="2084598"/>
            <a:ext cx="3040298"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Configuration Editor</a:t>
            </a:r>
            <a:endParaRPr lang="en-US" dirty="0"/>
          </a:p>
        </p:txBody>
      </p:sp>
      <p:sp>
        <p:nvSpPr>
          <p:cNvPr id="5" name="Rounded Rectangle 4"/>
          <p:cNvSpPr/>
          <p:nvPr/>
        </p:nvSpPr>
        <p:spPr>
          <a:xfrm>
            <a:off x="1336994" y="3328041"/>
            <a:ext cx="8081239" cy="771787"/>
          </a:xfrm>
          <a:prstGeom prst="roundRect">
            <a:avLst/>
          </a:prstGeom>
          <a:solidFill>
            <a:schemeClr val="accent2">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Modules</a:t>
            </a:r>
            <a:endParaRPr lang="en-US" dirty="0"/>
          </a:p>
        </p:txBody>
      </p:sp>
    </p:spTree>
    <p:extLst>
      <p:ext uri="{BB962C8B-B14F-4D97-AF65-F5344CB8AC3E}">
        <p14:creationId xmlns:p14="http://schemas.microsoft.com/office/powerpoint/2010/main" val="1189432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212209" y="4214812"/>
            <a:ext cx="1504950" cy="14763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Tag Bus Module Classes</a:t>
            </a:r>
            <a:endParaRPr lang="en-US" dirty="0"/>
          </a:p>
        </p:txBody>
      </p:sp>
      <p:sp>
        <p:nvSpPr>
          <p:cNvPr id="3" name="Content Placeholder 2"/>
          <p:cNvSpPr>
            <a:spLocks noGrp="1"/>
          </p:cNvSpPr>
          <p:nvPr>
            <p:ph idx="1"/>
          </p:nvPr>
        </p:nvSpPr>
        <p:spPr>
          <a:xfrm>
            <a:off x="550606" y="1121384"/>
            <a:ext cx="4312981" cy="4949008"/>
          </a:xfrm>
        </p:spPr>
        <p:txBody>
          <a:bodyPr/>
          <a:lstStyle/>
          <a:p>
            <a:r>
              <a:rPr lang="en-US" dirty="0" smtClean="0"/>
              <a:t>Configuration object serves as API</a:t>
            </a:r>
          </a:p>
          <a:p>
            <a:endParaRPr lang="en-US" dirty="0" smtClean="0"/>
          </a:p>
          <a:p>
            <a:endParaRPr lang="en-US" dirty="0" smtClean="0"/>
          </a:p>
          <a:p>
            <a:r>
              <a:rPr lang="en-US" dirty="0" smtClean="0"/>
              <a:t>Editor is a view that creates a configuration</a:t>
            </a:r>
          </a:p>
          <a:p>
            <a:endParaRPr lang="en-US" dirty="0" smtClean="0"/>
          </a:p>
          <a:p>
            <a:endParaRPr lang="en-US" dirty="0" smtClean="0"/>
          </a:p>
          <a:p>
            <a:r>
              <a:rPr lang="en-US" dirty="0" smtClean="0"/>
              <a:t>Runtime consumes configuration and executes it</a:t>
            </a:r>
            <a:endParaRPr lang="en-US" dirty="0"/>
          </a:p>
        </p:txBody>
      </p:sp>
      <p:grpSp>
        <p:nvGrpSpPr>
          <p:cNvPr id="9" name="Group 8"/>
          <p:cNvGrpSpPr/>
          <p:nvPr/>
        </p:nvGrpSpPr>
        <p:grpSpPr>
          <a:xfrm>
            <a:off x="7467600" y="2057400"/>
            <a:ext cx="2926080" cy="3200400"/>
            <a:chOff x="5257800" y="2133600"/>
            <a:chExt cx="2926080" cy="3200400"/>
          </a:xfrm>
        </p:grpSpPr>
        <p:pic>
          <p:nvPicPr>
            <p:cNvPr id="4" name="Picture 5"/>
            <p:cNvPicPr>
              <a:picLocks noChangeAspect="1" noChangeArrowheads="1"/>
            </p:cNvPicPr>
            <p:nvPr/>
          </p:nvPicPr>
          <p:blipFill>
            <a:blip r:embed="rId3" cstate="print"/>
            <a:srcRect/>
            <a:stretch>
              <a:fillRect/>
            </a:stretch>
          </p:blipFill>
          <p:spPr bwMode="auto">
            <a:xfrm>
              <a:off x="5257800" y="2133600"/>
              <a:ext cx="2926080" cy="3200400"/>
            </a:xfrm>
            <a:prstGeom prst="rect">
              <a:avLst/>
            </a:prstGeom>
            <a:noFill/>
            <a:ln w="9525">
              <a:noFill/>
              <a:miter lim="800000"/>
              <a:headEnd/>
              <a:tailEnd/>
            </a:ln>
          </p:spPr>
        </p:pic>
        <p:pic>
          <p:nvPicPr>
            <p:cNvPr id="5"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3124200"/>
              <a:ext cx="381000" cy="381000"/>
            </a:xfrm>
            <a:prstGeom prst="rect">
              <a:avLst/>
            </a:prstGeom>
            <a:noFill/>
          </p:spPr>
        </p:pic>
        <p:pic>
          <p:nvPicPr>
            <p:cNvPr id="6"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4648200"/>
              <a:ext cx="381000" cy="381000"/>
            </a:xfrm>
            <a:prstGeom prst="rect">
              <a:avLst/>
            </a:prstGeom>
            <a:noFill/>
          </p:spPr>
        </p:pic>
        <p:sp>
          <p:nvSpPr>
            <p:cNvPr id="7" name="Rectangle 6"/>
            <p:cNvSpPr/>
            <p:nvPr/>
          </p:nvSpPr>
          <p:spPr>
            <a:xfrm>
              <a:off x="5440680" y="4572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5440680" y="3048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1027" name="Picture 3"/>
          <p:cNvPicPr>
            <a:picLocks noChangeAspect="1" noChangeArrowheads="1"/>
          </p:cNvPicPr>
          <p:nvPr/>
        </p:nvPicPr>
        <p:blipFill>
          <a:blip r:embed="rId5" cstate="print"/>
          <a:srcRect/>
          <a:stretch>
            <a:fillRect/>
          </a:stretch>
        </p:blipFill>
        <p:spPr bwMode="auto">
          <a:xfrm>
            <a:off x="5122606" y="2689201"/>
            <a:ext cx="2085975" cy="126682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34000" y="1284702"/>
            <a:ext cx="1200150" cy="1104900"/>
          </a:xfrm>
          <a:prstGeom prst="rect">
            <a:avLst/>
          </a:prstGeom>
          <a:noFill/>
          <a:ln w="9525">
            <a:noFill/>
            <a:miter lim="800000"/>
            <a:headEnd/>
            <a:tailEnd/>
          </a:ln>
        </p:spPr>
      </p:pic>
    </p:spTree>
    <p:extLst>
      <p:ext uri="{BB962C8B-B14F-4D97-AF65-F5344CB8AC3E}">
        <p14:creationId xmlns:p14="http://schemas.microsoft.com/office/powerpoint/2010/main" val="222331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smtClean="0"/>
              <a:t>Tag Bus Module Runtime</a:t>
            </a:r>
            <a:endParaRPr lang="en-US" dirty="0"/>
          </a:p>
        </p:txBody>
      </p:sp>
      <p:sp>
        <p:nvSpPr>
          <p:cNvPr id="3" name="Content Placeholder 2"/>
          <p:cNvSpPr>
            <a:spLocks noGrp="1"/>
          </p:cNvSpPr>
          <p:nvPr>
            <p:ph idx="1"/>
          </p:nvPr>
        </p:nvSpPr>
        <p:spPr>
          <a:xfrm>
            <a:off x="403123" y="1121384"/>
            <a:ext cx="11385753" cy="2917216"/>
          </a:xfrm>
        </p:spPr>
        <p:txBody>
          <a:bodyPr/>
          <a:lstStyle/>
          <a:p>
            <a:pPr>
              <a:buNone/>
            </a:pPr>
            <a:r>
              <a:rPr lang="en-US" dirty="0" smtClean="0"/>
              <a:t>The Module Runtime class is a simple abstraction layer</a:t>
            </a:r>
          </a:p>
          <a:p>
            <a:pPr lvl="1"/>
            <a:r>
              <a:rPr lang="en-US" dirty="0" smtClean="0"/>
              <a:t>Input, Process, and Output methods share data as a Tag Bus data table</a:t>
            </a:r>
          </a:p>
          <a:p>
            <a:pPr lvl="1"/>
            <a:r>
              <a:rPr lang="en-US" dirty="0" smtClean="0"/>
              <a:t>The interface provides a method for classifying the severity of an error, calling code is responsible for taking action</a:t>
            </a:r>
          </a:p>
          <a:p>
            <a:pPr lvl="1"/>
            <a:r>
              <a:rPr lang="en-US" dirty="0" smtClean="0"/>
              <a:t>The only input to the “Open” function is a configuration object</a:t>
            </a:r>
          </a:p>
          <a:p>
            <a:pPr lvl="1"/>
            <a:r>
              <a:rPr lang="en-US" dirty="0" smtClean="0"/>
              <a:t>These are the </a:t>
            </a:r>
            <a:r>
              <a:rPr lang="en-US" dirty="0" err="1" smtClean="0"/>
              <a:t>overridable</a:t>
            </a:r>
            <a:r>
              <a:rPr lang="en-US" dirty="0" smtClean="0"/>
              <a:t> methods</a:t>
            </a:r>
          </a:p>
        </p:txBody>
      </p:sp>
      <p:pic>
        <p:nvPicPr>
          <p:cNvPr id="41986" name="Picture 2"/>
          <p:cNvPicPr>
            <a:picLocks noChangeAspect="1" noChangeArrowheads="1"/>
          </p:cNvPicPr>
          <p:nvPr/>
        </p:nvPicPr>
        <p:blipFill>
          <a:blip r:embed="rId2" cstate="print"/>
          <a:srcRect/>
          <a:stretch>
            <a:fillRect/>
          </a:stretch>
        </p:blipFill>
        <p:spPr bwMode="auto">
          <a:xfrm>
            <a:off x="2232976" y="3925529"/>
            <a:ext cx="7726045" cy="1752600"/>
          </a:xfrm>
          <a:prstGeom prst="rect">
            <a:avLst/>
          </a:prstGeom>
          <a:noFill/>
          <a:ln w="9525">
            <a:noFill/>
            <a:miter lim="800000"/>
            <a:headEnd/>
            <a:tailEnd/>
          </a:ln>
        </p:spPr>
      </p:pic>
    </p:spTree>
    <p:extLst>
      <p:ext uri="{BB962C8B-B14F-4D97-AF65-F5344CB8AC3E}">
        <p14:creationId xmlns:p14="http://schemas.microsoft.com/office/powerpoint/2010/main" val="7615512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59&quot;&gt;&lt;object type=&quot;3&quot; unique_id=&quot;10060&quot;&gt;&lt;property id=&quot;20148&quot; value=&quot;5&quot;/&gt;&lt;property id=&quot;20300&quot; value=&quot;Slide 1 - &amp;quot;An Open Source Plugin Framework for Embedded Control Applications &amp;quot;&quot;/&gt;&lt;property id=&quot;20307&quot; value=&quot;256&quot;/&gt;&lt;/object&gt;&lt;object type=&quot;3&quot; unique_id=&quot;10061&quot;&gt;&lt;property id=&quot;20148&quot; value=&quot;5&quot;/&gt;&lt;property id=&quot;20300&quot; value=&quot;Slide 2 - &amp;quot;Abstract&amp;quot;&quot;/&gt;&lt;property id=&quot;20307&quot; value=&quot;258&quot;/&gt;&lt;/object&gt;&lt;object type=&quot;3&quot; unique_id=&quot;10062&quot;&gt;&lt;property id=&quot;20148&quot; value=&quot;5&quot;/&gt;&lt;property id=&quot;20300&quot; value=&quot;Slide 3 - &amp;quot;Agenda&amp;quot;&quot;/&gt;&lt;property id=&quot;20307&quot; value=&quot;257&quot;/&gt;&lt;/object&gt;&lt;object type=&quot;3&quot; unique_id=&quot;10063&quot;&gt;&lt;property id=&quot;20148&quot; value=&quot;5&quot;/&gt;&lt;property id=&quot;20300&quot; value=&quot;Slide 4 - &amp;quot;Tag Bus Data Framework (Platypus) Overview&amp;quot;&quot;/&gt;&lt;property id=&quot;20307&quot; value=&quot;264&quot;/&gt;&lt;/object&gt;&lt;object type=&quot;3&quot; unique_id=&quot;10064&quot;&gt;&lt;property id=&quot;20148&quot; value=&quot;5&quot;/&gt;&lt;property id=&quot;20300&quot; value=&quot;Slide 5 - &amp;quot;Why did we create the framework?&amp;quot;&quot;/&gt;&lt;property id=&quot;20307&quot; value=&quot;266&quot;/&gt;&lt;/object&gt;&lt;object type=&quot;3&quot; unique_id=&quot;10065&quot;&gt;&lt;property id=&quot;20148&quot; value=&quot;5&quot;/&gt;&lt;property id=&quot;20300&quot; value=&quot;Slide 6 - &amp;quot;Who should use the framework?&amp;quot;&quot;/&gt;&lt;property id=&quot;20307&quot; value=&quot;271&quot;/&gt;&lt;/object&gt;&lt;object type=&quot;3&quot; unique_id=&quot;10066&quot;&gt;&lt;property id=&quot;20148&quot; value=&quot;5&quot;/&gt;&lt;property id=&quot;20300&quot; value=&quot;Slide 7 - &amp;quot;How?&amp;quot;&quot;/&gt;&lt;property id=&quot;20307&quot; value=&quot;272&quot;/&gt;&lt;/object&gt;&lt;object type=&quot;3&quot; unique_id=&quot;10067&quot;&gt;&lt;property id=&quot;20148&quot; value=&quot;5&quot;/&gt;&lt;property id=&quot;20300&quot; value=&quot;Slide 8 - &amp;quot;Tag Bus Module Classes&amp;quot;&quot;/&gt;&lt;property id=&quot;20307&quot; value=&quot;277&quot;/&gt;&lt;/object&gt;&lt;object type=&quot;3&quot; unique_id=&quot;10068&quot;&gt;&lt;property id=&quot;20148&quot; value=&quot;5&quot;/&gt;&lt;property id=&quot;20300&quot; value=&quot;Slide 9 - &amp;quot;Tag Bus Module Runtime&amp;quot;&quot;/&gt;&lt;property id=&quot;20307&quot; value=&quot;278&quot;/&gt;&lt;/object&gt;&lt;object type=&quot;3&quot; unique_id=&quot;10069&quot;&gt;&lt;property id=&quot;20148&quot; value=&quot;5&quot;/&gt;&lt;property id=&quot;20300&quot; value=&quot;Slide 10 - &amp;quot;User Control Module&amp;quot;&quot;/&gt;&lt;property id=&quot;20307&quot; value=&quot;288&quot;/&gt;&lt;/object&gt;&lt;object type=&quot;3&quot; unique_id=&quot;10070&quot;&gt;&lt;property id=&quot;20148&quot; value=&quot;5&quot;/&gt;&lt;property id=&quot;20300&quot; value=&quot;Slide 11 - &amp;quot;Application Example: Temperature Controller&amp;quot;&quot;/&gt;&lt;property id=&quot;20307&quot; value=&quot;274&quot;/&gt;&lt;/object&gt;&lt;object type=&quot;3&quot; unique_id=&quot;10071&quot;&gt;&lt;property id=&quot;20148&quot; value=&quot;5&quot;/&gt;&lt;property id=&quot;20300&quot; value=&quot;Slide 12 - &amp;quot;Application Example: Temperature Controller&amp;quot;&quot;/&gt;&lt;property id=&quot;20307&quot; value=&quot;268&quot;/&gt;&lt;/object&gt;&lt;object type=&quot;3&quot; unique_id=&quot;10072&quot;&gt;&lt;property id=&quot;20148&quot; value=&quot;5&quot;/&gt;&lt;property id=&quot;20300&quot; value=&quot;Slide 13 - &amp;quot;Application Example: Temperature Controller&amp;quot;&quot;/&gt;&lt;property id=&quot;20307&quot; value=&quot;269&quot;/&gt;&lt;/object&gt;&lt;object type=&quot;3&quot; unique_id=&quot;10073&quot;&gt;&lt;property id=&quot;20148&quot; value=&quot;5&quot;/&gt;&lt;property id=&quot;20300&quot; value=&quot;Slide 14 - &amp;quot;Engine&amp;quot;&quot;/&gt;&lt;property id=&quot;20307&quot; value=&quot;270&quot;/&gt;&lt;/object&gt;&lt;object type=&quot;3&quot; unique_id=&quot;10074&quot;&gt;&lt;property id=&quot;20148&quot; value=&quot;5&quot;/&gt;&lt;property id=&quot;20300&quot; value=&quot;Slide 15&quot;/&gt;&lt;property id=&quot;20307&quot; value=&quot;279&quot;/&gt;&lt;/object&gt;&lt;object type=&quot;3&quot; unique_id=&quot;10075&quot;&gt;&lt;property id=&quot;20148&quot; value=&quot;5&quot;/&gt;&lt;property id=&quot;20300&quot; value=&quot;Slide 16 - &amp;quot;Engine Interface Runtime Code&amp;quot;&quot;/&gt;&lt;property id=&quot;20307&quot; value=&quot;267&quot;/&gt;&lt;/object&gt;&lt;object type=&quot;3&quot; unique_id=&quot;10076&quot;&gt;&lt;property id=&quot;20148&quot; value=&quot;5&quot;/&gt;&lt;property id=&quot;20300&quot; value=&quot;Slide 17 - &amp;quot;Editor&amp;quot;&quot;/&gt;&lt;property id=&quot;20307&quot; value=&quot;282&quot;/&gt;&lt;/object&gt;&lt;object type=&quot;3&quot; unique_id=&quot;10077&quot;&gt;&lt;property id=&quot;20148&quot; value=&quot;5&quot;/&gt;&lt;property id=&quot;20300&quot; value=&quot;Slide 18 - &amp;quot;Demo&amp;quot;&quot;/&gt;&lt;property id=&quot;20307&quot; value=&quot;259&quot;/&gt;&lt;/object&gt;&lt;object type=&quot;3&quot; unique_id=&quot;10078&quot;&gt;&lt;property id=&quot;20148&quot; value=&quot;5&quot;/&gt;&lt;property id=&quot;20300&quot; value=&quot;Slide 19 - &amp;quot;When to use tag bus framework&amp;quot;&quot;/&gt;&lt;property id=&quot;20307&quot; value=&quot;280&quot;/&gt;&lt;/object&gt;&lt;object type=&quot;3&quot; unique_id=&quot;10079&quot;&gt;&lt;property id=&quot;20148&quot; value=&quot;5&quot;/&gt;&lt;property id=&quot;20300&quot; value=&quot;Slide 20 - &amp;quot;Project Templates&amp;quot;&quot;/&gt;&lt;property id=&quot;20307&quot; value=&quot;281&quot;/&gt;&lt;/object&gt;&lt;object type=&quot;3&quot; unique_id=&quot;10080&quot;&gt;&lt;property id=&quot;20148&quot; value=&quot;5&quot;/&gt;&lt;property id=&quot;20300&quot; value=&quot;Slide 21 - &amp;quot;Include VI&amp;quot;&quot;/&gt;&lt;property id=&quot;20307&quot; value=&quot;261&quot;/&gt;&lt;/object&gt;&lt;object type=&quot;3&quot; unique_id=&quot;10081&quot;&gt;&lt;property id=&quot;20148&quot; value=&quot;5&quot;/&gt;&lt;property id=&quot;20300&quot; value=&quot;Slide 22 - &amp;quot;Module Scripting&amp;quot;&quot;/&gt;&lt;property id=&quot;20307&quot; value=&quot;286&quot;/&gt;&lt;/object&gt;&lt;object type=&quot;3&quot; unique_id=&quot;10082&quot;&gt;&lt;property id=&quot;20148&quot; value=&quot;5&quot;/&gt;&lt;property id=&quot;20300&quot; value=&quot;Slide 23 - &amp;quot;GitHub&amp;quot;&quot;/&gt;&lt;property id=&quot;20307&quot; value=&quot;263&quot;/&gt;&lt;/object&gt;&lt;object type=&quot;3&quot; unique_id=&quot;10083&quot;&gt;&lt;property id=&quot;20148&quot; value=&quot;5&quot;/&gt;&lt;property id=&quot;20300&quot; value=&quot;Slide 24 - &amp;quot;You should not use it if:&amp;quot;&quot;/&gt;&lt;property id=&quot;20307&quot; value=&quot;283&quot;/&gt;&lt;/object&gt;&lt;object type=&quot;3&quot; unique_id=&quot;10084&quot;&gt;&lt;property id=&quot;20148&quot; value=&quot;5&quot;/&gt;&lt;property id=&quot;20300&quot; value=&quot;Slide 25 - &amp;quot;New Name?&amp;quot;&quot;/&gt;&lt;property id=&quot;20307&quot; value=&quot;285&quot;/&gt;&lt;/object&gt;&lt;object type=&quot;3&quot; unique_id=&quot;10085&quot;&gt;&lt;property id=&quot;20148&quot; value=&quot;5&quot;/&gt;&lt;property id=&quot;20300&quot; value=&quot;Slide 26 - &amp;quot;Questions?&amp;quot;&quot;/&gt;&lt;property id=&quot;20307&quot; value=&quot;284&quot;/&gt;&lt;/object&gt;&lt;object type=&quot;3&quot; unique_id=&quot;10086&quot;&gt;&lt;property id=&quot;20148&quot; value=&quot;5&quot;/&gt;&lt;property id=&quot;20300&quot; value=&quot;Slide 27 - &amp;quot;Dynamic Data Flow&amp;quot;&quot;/&gt;&lt;property id=&quot;20307&quot; value=&quot;275&quot;/&gt;&lt;/object&gt;&lt;/object&gt;&lt;object type=&quot;8&quot; unique_id=&quot;10115&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Template>
  <TotalTime>12028</TotalTime>
  <Words>815</Words>
  <Application>Microsoft Office PowerPoint</Application>
  <PresentationFormat>Widescreen</PresentationFormat>
  <Paragraphs>209</Paragraphs>
  <Slides>26</Slides>
  <Notes>2</Notes>
  <HiddenSlides>2</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Courier New</vt:lpstr>
      <vt:lpstr>Univers Com 45 Light</vt:lpstr>
      <vt:lpstr>Univers LT Std 45 Light</vt:lpstr>
      <vt:lpstr>NI Confidential</vt:lpstr>
      <vt:lpstr>External</vt:lpstr>
      <vt:lpstr>Customer Confidential</vt:lpstr>
      <vt:lpstr>Introduction to DCAF </vt:lpstr>
      <vt:lpstr>Abstract</vt:lpstr>
      <vt:lpstr>Agenda</vt:lpstr>
      <vt:lpstr>Tag Bus Data Framework (Platypus) Overview</vt:lpstr>
      <vt:lpstr>Why did we create the framework?</vt:lpstr>
      <vt:lpstr>Who should use the framework?</vt:lpstr>
      <vt:lpstr>How?</vt:lpstr>
      <vt:lpstr>Tag Bus Module Classes</vt:lpstr>
      <vt:lpstr>Tag Bus Module Runtime</vt:lpstr>
      <vt:lpstr>User Control Module</vt:lpstr>
      <vt:lpstr>Application Example: Temperature Controller</vt:lpstr>
      <vt:lpstr>Application Example: Temperature Controller</vt:lpstr>
      <vt:lpstr>Application Example: Temperature Controller</vt:lpstr>
      <vt:lpstr>Engine</vt:lpstr>
      <vt:lpstr>PowerPoint Presentation</vt:lpstr>
      <vt:lpstr>RT Main Code</vt:lpstr>
      <vt:lpstr>Editor</vt:lpstr>
      <vt:lpstr>Demo</vt:lpstr>
      <vt:lpstr>When to use tag bus framework</vt:lpstr>
      <vt:lpstr>Project Templates</vt:lpstr>
      <vt:lpstr>Include VI</vt:lpstr>
      <vt:lpstr>Module Scripting</vt:lpstr>
      <vt:lpstr>GitHub</vt:lpstr>
      <vt:lpstr>You should not use it if:</vt:lpstr>
      <vt:lpstr>Questions?</vt:lpstr>
      <vt:lpstr>Dynamic Data Flow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Source Plugin Framework for Embedded Control Applications</dc:title>
  <dc:creator>Benjamin Celis</dc:creator>
  <cp:lastModifiedBy>Benjamin Celis</cp:lastModifiedBy>
  <cp:revision>42</cp:revision>
  <dcterms:created xsi:type="dcterms:W3CDTF">2016-03-04T01:42:23Z</dcterms:created>
  <dcterms:modified xsi:type="dcterms:W3CDTF">2016-05-16T16:00:56Z</dcterms:modified>
</cp:coreProperties>
</file>