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9" r:id="rId2"/>
    <p:sldId id="268" r:id="rId3"/>
    <p:sldId id="360" r:id="rId4"/>
    <p:sldId id="261" r:id="rId5"/>
    <p:sldId id="260" r:id="rId6"/>
    <p:sldId id="262" r:id="rId7"/>
    <p:sldId id="292" r:id="rId8"/>
    <p:sldId id="361" r:id="rId9"/>
    <p:sldId id="363" r:id="rId10"/>
    <p:sldId id="318" r:id="rId11"/>
    <p:sldId id="338" r:id="rId12"/>
    <p:sldId id="337" r:id="rId13"/>
    <p:sldId id="265" r:id="rId14"/>
    <p:sldId id="294" r:id="rId15"/>
    <p:sldId id="269" r:id="rId16"/>
    <p:sldId id="281" r:id="rId17"/>
    <p:sldId id="364" r:id="rId18"/>
    <p:sldId id="341" r:id="rId19"/>
    <p:sldId id="340" r:id="rId20"/>
    <p:sldId id="347" r:id="rId21"/>
    <p:sldId id="271" r:id="rId22"/>
    <p:sldId id="357" r:id="rId23"/>
    <p:sldId id="362" r:id="rId24"/>
    <p:sldId id="278" r:id="rId25"/>
    <p:sldId id="291" r:id="rId26"/>
    <p:sldId id="293" r:id="rId27"/>
    <p:sldId id="280" r:id="rId28"/>
    <p:sldId id="279" r:id="rId29"/>
    <p:sldId id="284" r:id="rId30"/>
    <p:sldId id="285" r:id="rId31"/>
    <p:sldId id="359"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09" autoAdjust="0"/>
  </p:normalViewPr>
  <p:slideViewPr>
    <p:cSldViewPr snapToGrid="0">
      <p:cViewPr varScale="1">
        <p:scale>
          <a:sx n="69" d="100"/>
          <a:sy n="69" d="100"/>
        </p:scale>
        <p:origin x="15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354666" y="0"/>
          <a:ext cx="5418667" cy="541866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Control</a:t>
          </a:r>
        </a:p>
      </dsp:txBody>
      <dsp:txXfrm>
        <a:off x="3117087" y="270933"/>
        <a:ext cx="1893824" cy="812800"/>
      </dsp:txXfrm>
    </dsp:sp>
    <dsp:sp modelId="{7F7173C3-6BB0-4F29-81B1-16E19C035031}">
      <dsp:nvSpPr>
        <dsp:cNvPr id="0" name=""/>
        <dsp:cNvSpPr/>
      </dsp:nvSpPr>
      <dsp:spPr>
        <a:xfrm>
          <a:off x="2031999" y="1354666"/>
          <a:ext cx="4064000" cy="40640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Solution</a:t>
          </a:r>
        </a:p>
      </dsp:txBody>
      <dsp:txXfrm>
        <a:off x="3117087" y="1608666"/>
        <a:ext cx="1893824" cy="762000"/>
      </dsp:txXfrm>
    </dsp:sp>
    <dsp:sp modelId="{A68EC899-ED64-4056-A5AF-D47DDFE2D518}">
      <dsp:nvSpPr>
        <dsp:cNvPr id="0" name=""/>
        <dsp:cNvSpPr/>
      </dsp:nvSpPr>
      <dsp:spPr>
        <a:xfrm>
          <a:off x="2709333" y="2709333"/>
          <a:ext cx="2709333" cy="27093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LabVIEW</a:t>
          </a:r>
        </a:p>
      </dsp:txBody>
      <dsp:txXfrm>
        <a:off x="3106105" y="3386666"/>
        <a:ext cx="1915788" cy="135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272" y="1911741"/>
        <a:ext cx="1380488" cy="1377165"/>
      </dsp:txXfrm>
    </dsp:sp>
    <dsp:sp modelId="{0166608B-E1DA-4757-93A8-52DD79A8ABC4}">
      <dsp:nvSpPr>
        <dsp:cNvPr id="0" name=""/>
        <dsp:cNvSpPr/>
      </dsp:nvSpPr>
      <dsp:spPr>
        <a:xfrm rot="13133394">
          <a:off x="1403118" y="1776039"/>
          <a:ext cx="598674" cy="48164"/>
        </a:xfrm>
        <a:custGeom>
          <a:avLst/>
          <a:gdLst/>
          <a:ahLst/>
          <a:cxnLst/>
          <a:rect l="0" t="0" r="0" b="0"/>
          <a:pathLst>
            <a:path>
              <a:moveTo>
                <a:pt x="0" y="24082"/>
              </a:moveTo>
              <a:lnTo>
                <a:pt x="598674"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489" y="1785154"/>
        <a:ext cx="29933" cy="29933"/>
      </dsp:txXfrm>
    </dsp:sp>
    <dsp:sp modelId="{D3C16A07-A1C9-4E4C-8052-AA74CDFB24BA}">
      <dsp:nvSpPr>
        <dsp:cNvPr id="0" name=""/>
        <dsp:cNvSpPr/>
      </dsp:nvSpPr>
      <dsp:spPr>
        <a:xfrm>
          <a:off x="187283" y="438537"/>
          <a:ext cx="1441987" cy="1441987"/>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Editor node</a:t>
          </a:r>
        </a:p>
      </dsp:txBody>
      <dsp:txXfrm>
        <a:off x="398457" y="649711"/>
        <a:ext cx="1019639" cy="1019639"/>
      </dsp:txXfrm>
    </dsp:sp>
    <dsp:sp modelId="{BBE51696-74B1-4187-ACB5-946F0A10CE4E}">
      <dsp:nvSpPr>
        <dsp:cNvPr id="0" name=""/>
        <dsp:cNvSpPr/>
      </dsp:nvSpPr>
      <dsp:spPr>
        <a:xfrm rot="19177722">
          <a:off x="3374570" y="1773534"/>
          <a:ext cx="528164" cy="48164"/>
        </a:xfrm>
        <a:custGeom>
          <a:avLst/>
          <a:gdLst/>
          <a:ahLst/>
          <a:cxnLst/>
          <a:rect l="0" t="0" r="0" b="0"/>
          <a:pathLst>
            <a:path>
              <a:moveTo>
                <a:pt x="0" y="24082"/>
              </a:moveTo>
              <a:lnTo>
                <a:pt x="528164"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448" y="1784412"/>
        <a:ext cx="26408" cy="26408"/>
      </dsp:txXfrm>
    </dsp:sp>
    <dsp:sp modelId="{457D17E5-CE98-4172-B3C8-B66DBCB6D706}">
      <dsp:nvSpPr>
        <dsp:cNvPr id="0" name=""/>
        <dsp:cNvSpPr/>
      </dsp:nvSpPr>
      <dsp:spPr>
        <a:xfrm>
          <a:off x="3668151" y="438551"/>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Runtime</a:t>
          </a:r>
        </a:p>
      </dsp:txBody>
      <dsp:txXfrm>
        <a:off x="3879325" y="649725"/>
        <a:ext cx="1019639" cy="1019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 </a:t>
          </a:r>
        </a:p>
      </dsp:txBody>
      <dsp:txXfrm>
        <a:off x="2004272" y="1911741"/>
        <a:ext cx="1380488" cy="1377165"/>
      </dsp:txXfrm>
    </dsp:sp>
    <dsp:sp modelId="{0166608B-E1DA-4757-93A8-52DD79A8ABC4}">
      <dsp:nvSpPr>
        <dsp:cNvPr id="0" name=""/>
        <dsp:cNvSpPr/>
      </dsp:nvSpPr>
      <dsp:spPr>
        <a:xfrm rot="13133394">
          <a:off x="1403118" y="1776039"/>
          <a:ext cx="598674" cy="48164"/>
        </a:xfrm>
        <a:custGeom>
          <a:avLst/>
          <a:gdLst/>
          <a:ahLst/>
          <a:cxnLst/>
          <a:rect l="0" t="0" r="0" b="0"/>
          <a:pathLst>
            <a:path>
              <a:moveTo>
                <a:pt x="0" y="24082"/>
              </a:moveTo>
              <a:lnTo>
                <a:pt x="598674"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489" y="1785154"/>
        <a:ext cx="29933" cy="29933"/>
      </dsp:txXfrm>
    </dsp:sp>
    <dsp:sp modelId="{D3C16A07-A1C9-4E4C-8052-AA74CDFB24BA}">
      <dsp:nvSpPr>
        <dsp:cNvPr id="0" name=""/>
        <dsp:cNvSpPr/>
      </dsp:nvSpPr>
      <dsp:spPr>
        <a:xfrm>
          <a:off x="187283" y="438537"/>
          <a:ext cx="1441987" cy="1441987"/>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Editor node</a:t>
          </a:r>
        </a:p>
      </dsp:txBody>
      <dsp:txXfrm>
        <a:off x="398457" y="649711"/>
        <a:ext cx="1019639" cy="1019639"/>
      </dsp:txXfrm>
    </dsp:sp>
    <dsp:sp modelId="{BBE51696-74B1-4187-ACB5-946F0A10CE4E}">
      <dsp:nvSpPr>
        <dsp:cNvPr id="0" name=""/>
        <dsp:cNvSpPr/>
      </dsp:nvSpPr>
      <dsp:spPr>
        <a:xfrm rot="19177722">
          <a:off x="3374570" y="1773534"/>
          <a:ext cx="528164" cy="48164"/>
        </a:xfrm>
        <a:custGeom>
          <a:avLst/>
          <a:gdLst/>
          <a:ahLst/>
          <a:cxnLst/>
          <a:rect l="0" t="0" r="0" b="0"/>
          <a:pathLst>
            <a:path>
              <a:moveTo>
                <a:pt x="0" y="24082"/>
              </a:moveTo>
              <a:lnTo>
                <a:pt x="528164"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448" y="1784412"/>
        <a:ext cx="26408" cy="26408"/>
      </dsp:txXfrm>
    </dsp:sp>
    <dsp:sp modelId="{457D17E5-CE98-4172-B3C8-B66DBCB6D706}">
      <dsp:nvSpPr>
        <dsp:cNvPr id="0" name=""/>
        <dsp:cNvSpPr/>
      </dsp:nvSpPr>
      <dsp:spPr>
        <a:xfrm>
          <a:off x="3668151" y="438551"/>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Runtime</a:t>
          </a:r>
        </a:p>
      </dsp:txBody>
      <dsp:txXfrm>
        <a:off x="3879325" y="649725"/>
        <a:ext cx="1019639" cy="101963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2018-06-08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24</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25</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WIF</a:t>
            </a:r>
          </a:p>
        </p:txBody>
      </p:sp>
      <p:sp>
        <p:nvSpPr>
          <p:cNvPr id="4" name="Slide Number Placeholder 3"/>
          <p:cNvSpPr>
            <a:spLocks noGrp="1"/>
          </p:cNvSpPr>
          <p:nvPr>
            <p:ph type="sldNum" sz="quarter" idx="10"/>
          </p:nvPr>
        </p:nvSpPr>
        <p:spPr/>
        <p:txBody>
          <a:bodyPr/>
          <a:lstStyle/>
          <a:p>
            <a:fld id="{851B3976-BA5C-4172-B420-FFE6D6004C76}" type="slidenum">
              <a:rPr lang="en-US" smtClean="0"/>
              <a:t>31</a:t>
            </a:fld>
            <a:endParaRPr lang="en-US" dirty="0"/>
          </a:p>
        </p:txBody>
      </p:sp>
    </p:spTree>
    <p:extLst>
      <p:ext uri="{BB962C8B-B14F-4D97-AF65-F5344CB8AC3E}">
        <p14:creationId xmlns:p14="http://schemas.microsoft.com/office/powerpoint/2010/main" val="139140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10</a:t>
            </a:fld>
            <a:endParaRPr lang="en-US" dirty="0"/>
          </a:p>
        </p:txBody>
      </p:sp>
    </p:spTree>
    <p:extLst>
      <p:ext uri="{BB962C8B-B14F-4D97-AF65-F5344CB8AC3E}">
        <p14:creationId xmlns:p14="http://schemas.microsoft.com/office/powerpoint/2010/main" val="322331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11</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17</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20</a:t>
            </a:fld>
            <a:endParaRPr lang="en-US" dirty="0"/>
          </a:p>
        </p:txBody>
      </p:sp>
    </p:spTree>
    <p:extLst>
      <p:ext uri="{BB962C8B-B14F-4D97-AF65-F5344CB8AC3E}">
        <p14:creationId xmlns:p14="http://schemas.microsoft.com/office/powerpoint/2010/main" val="123611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0203-DFDC-46CA-AF2A-49F0CD384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D6EAC5-CDC5-48C4-BA83-7366A813D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8A2CDF-FCAC-4F4E-8453-843CD7EA3598}"/>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5" name="Footer Placeholder 4">
            <a:extLst>
              <a:ext uri="{FF2B5EF4-FFF2-40B4-BE49-F238E27FC236}">
                <a16:creationId xmlns:a16="http://schemas.microsoft.com/office/drawing/2014/main" id="{44E24555-3E65-40D2-9C81-0BD53630F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BF501-9F9B-49D5-A442-AD8833F115B2}"/>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09220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65D-237B-43D3-AED0-A46F5E7A15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59971-9B10-4172-9B47-ED3D6C7D4C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7E808-D5CB-44B1-BF8D-1AFC406924DA}"/>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5" name="Footer Placeholder 4">
            <a:extLst>
              <a:ext uri="{FF2B5EF4-FFF2-40B4-BE49-F238E27FC236}">
                <a16:creationId xmlns:a16="http://schemas.microsoft.com/office/drawing/2014/main" id="{FE66FB5C-5E58-442C-AAA2-C67FB431C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A1F74-C82F-4B0E-9253-1507F3C158D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641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8D961-BDF8-4220-945A-5C92DED634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5B006-8129-4F89-9C09-9B34C60897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ADD8A-A325-4385-9096-8A643D5953FF}"/>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5" name="Footer Placeholder 4">
            <a:extLst>
              <a:ext uri="{FF2B5EF4-FFF2-40B4-BE49-F238E27FC236}">
                <a16:creationId xmlns:a16="http://schemas.microsoft.com/office/drawing/2014/main" id="{CD42336F-BF25-4090-855A-FE2BC0C40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E2688-4641-4F73-B5EB-7BAE253849A3}"/>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48735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68120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29365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759547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400087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6380719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7B59-B48B-4A25-B0D0-B8F3D4976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EF854-2831-4ADA-975C-EB9EBCF328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D1CB-0D96-470B-B12D-9A7961421788}"/>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5" name="Footer Placeholder 4">
            <a:extLst>
              <a:ext uri="{FF2B5EF4-FFF2-40B4-BE49-F238E27FC236}">
                <a16:creationId xmlns:a16="http://schemas.microsoft.com/office/drawing/2014/main" id="{998367E0-1B64-45AB-90DB-8FD49029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9F3EA-BB52-4CC3-94C2-087724F63AB1}"/>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31962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25A2-2B38-484E-AE69-450FC1727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4A018-A258-4B8C-BE31-108239B30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56BDB7-5A36-439F-ACC4-9C434D2A8DB9}"/>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5" name="Footer Placeholder 4">
            <a:extLst>
              <a:ext uri="{FF2B5EF4-FFF2-40B4-BE49-F238E27FC236}">
                <a16:creationId xmlns:a16="http://schemas.microsoft.com/office/drawing/2014/main" id="{9A22CF99-8751-479C-9B48-63310A4AA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2E431-1EFD-4D50-9357-3BAD4A532A2B}"/>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78906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5268-3725-4D7C-AC9B-A921B822F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71189-B2E7-4366-A2A1-7B83C2160A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A2E82-8BD0-4CB3-B276-35EA758C7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828D2-6E2F-46E5-9577-680BFF002FE0}"/>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6" name="Footer Placeholder 5">
            <a:extLst>
              <a:ext uri="{FF2B5EF4-FFF2-40B4-BE49-F238E27FC236}">
                <a16:creationId xmlns:a16="http://schemas.microsoft.com/office/drawing/2014/main" id="{EB057BA5-551D-49FC-AF22-3F096E33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C5040-6230-448E-AE9E-2623E4D2EC05}"/>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02521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16B5-19E9-404A-868B-EEECE1C9B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3501C-6AC3-4295-9E54-7DC7DF9B7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5C898-5AC9-4E80-BDAF-32232DB633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DFC24-DE0E-44BD-852C-7E8767012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05CB66-92B1-4907-8F5F-584757AE9D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5FF87-5C31-4B8F-B6FB-6A09A0BF7737}"/>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8" name="Footer Placeholder 7">
            <a:extLst>
              <a:ext uri="{FF2B5EF4-FFF2-40B4-BE49-F238E27FC236}">
                <a16:creationId xmlns:a16="http://schemas.microsoft.com/office/drawing/2014/main" id="{4324D405-B36E-4C35-971E-C4D6490DE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2D66F1-DF80-43F1-A890-0E6B765D363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2048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3721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A4D84-FC0C-454A-9F28-05139CC968B2}"/>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3" name="Footer Placeholder 2">
            <a:extLst>
              <a:ext uri="{FF2B5EF4-FFF2-40B4-BE49-F238E27FC236}">
                <a16:creationId xmlns:a16="http://schemas.microsoft.com/office/drawing/2014/main" id="{4ED72156-F5E9-41F8-A9BF-A90B3EA47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AE9185-659C-435C-90DC-102758CEBB09}"/>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153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A616-5C80-4EF5-9531-60D0A0FBB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61192-929A-443A-B19E-B1D41A29D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E0CDE0-1B0E-4F35-AE70-9D2A0A970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8CCB2-2729-4D0C-BB76-8E4C5E343BE3}"/>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6" name="Footer Placeholder 5">
            <a:extLst>
              <a:ext uri="{FF2B5EF4-FFF2-40B4-BE49-F238E27FC236}">
                <a16:creationId xmlns:a16="http://schemas.microsoft.com/office/drawing/2014/main" id="{A10CCDA4-0B7F-433A-8198-A64A1FDB3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6AD38-A52E-4CFF-ADB3-F9CA6CAF407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335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0246-3387-4951-9279-D1D13B928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77E5C-086F-4ED1-9BF4-74297E930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AB83F-2CD5-4385-A65B-BF9CEFA1F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66D71-D4AC-4925-8495-41964DA29EE4}"/>
              </a:ext>
            </a:extLst>
          </p:cNvPr>
          <p:cNvSpPr>
            <a:spLocks noGrp="1"/>
          </p:cNvSpPr>
          <p:nvPr>
            <p:ph type="dt" sz="half" idx="10"/>
          </p:nvPr>
        </p:nvSpPr>
        <p:spPr/>
        <p:txBody>
          <a:bodyPr/>
          <a:lstStyle/>
          <a:p>
            <a:fld id="{1EAA415B-8007-489A-BDE4-6C1DCF92BB48}" type="datetimeFigureOut">
              <a:rPr lang="en-US" smtClean="0"/>
              <a:t>2018-06-08</a:t>
            </a:fld>
            <a:endParaRPr lang="en-US"/>
          </a:p>
        </p:txBody>
      </p:sp>
      <p:sp>
        <p:nvSpPr>
          <p:cNvPr id="6" name="Footer Placeholder 5">
            <a:extLst>
              <a:ext uri="{FF2B5EF4-FFF2-40B4-BE49-F238E27FC236}">
                <a16:creationId xmlns:a16="http://schemas.microsoft.com/office/drawing/2014/main" id="{00FAF7A5-B0B4-4A85-B720-351E47741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24298-ACEB-4DA7-8350-C66B785F1CEE}"/>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64083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ABD67-E7BF-48D6-9843-8BD90F3DC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FFECC-49B2-4411-AB27-1B93750EF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739CD-F0C7-46C4-A464-6EFE1E86D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415B-8007-489A-BDE4-6C1DCF92BB48}" type="datetimeFigureOut">
              <a:rPr lang="en-US" smtClean="0"/>
              <a:t>2018-06-08</a:t>
            </a:fld>
            <a:endParaRPr lang="en-US"/>
          </a:p>
        </p:txBody>
      </p:sp>
      <p:sp>
        <p:nvSpPr>
          <p:cNvPr id="5" name="Footer Placeholder 4">
            <a:extLst>
              <a:ext uri="{FF2B5EF4-FFF2-40B4-BE49-F238E27FC236}">
                <a16:creationId xmlns:a16="http://schemas.microsoft.com/office/drawing/2014/main" id="{90E0BAD2-9107-4EFE-BBE2-163D570BA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4F47D-6F70-4C27-AA78-24773F1BD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78D95-C578-4D62-9221-97899BC00FA6}" type="slidenum">
              <a:rPr lang="en-US" smtClean="0"/>
              <a:t>‹#›</a:t>
            </a:fld>
            <a:endParaRPr lang="en-US"/>
          </a:p>
        </p:txBody>
      </p:sp>
    </p:spTree>
    <p:extLst>
      <p:ext uri="{BB962C8B-B14F-4D97-AF65-F5344CB8AC3E}">
        <p14:creationId xmlns:p14="http://schemas.microsoft.com/office/powerpoint/2010/main" val="16416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5.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2.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4.xml"/><Relationship Id="rId1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slideLayout" Target="../slideLayouts/slideLayout2.xml"/><Relationship Id="rId12" Type="http://schemas.openxmlformats.org/officeDocument/2006/relationships/image" Target="../media/image9.jpeg"/><Relationship Id="rId2" Type="http://schemas.openxmlformats.org/officeDocument/2006/relationships/tags" Target="../tags/tag10.xml"/><Relationship Id="rId16" Type="http://schemas.openxmlformats.org/officeDocument/2006/relationships/image" Target="../media/image13.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8.jpeg"/><Relationship Id="rId5" Type="http://schemas.openxmlformats.org/officeDocument/2006/relationships/tags" Target="../tags/tag13.xm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tags" Target="../tags/tag12.xml"/><Relationship Id="rId9" Type="http://schemas.openxmlformats.org/officeDocument/2006/relationships/image" Target="../media/image6.jpe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5.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Celis,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365760"/>
            <a:ext cx="10972800" cy="609600"/>
          </a:xfrm>
        </p:spPr>
        <p:txBody>
          <a:bodyPr>
            <a:normAutofit fontScale="90000"/>
          </a:bodyPr>
          <a:lstStyle/>
          <a:p>
            <a:r>
              <a:rPr lang="en-US" dirty="0"/>
              <a:t>DCAF Module</a:t>
            </a:r>
          </a:p>
        </p:txBody>
      </p:sp>
      <p:graphicFrame>
        <p:nvGraphicFramePr>
          <p:cNvPr id="5" name="Content Placeholder 4"/>
          <p:cNvGraphicFramePr>
            <a:graphicFrameLocks noGrp="1"/>
          </p:cNvGraphicFramePr>
          <p:nvPr>
            <p:ph sz="half" idx="1"/>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58400" y="1214322"/>
            <a:ext cx="5640170" cy="3374642"/>
          </a:xfrm>
          <a:prstGeom prst="rect">
            <a:avLst/>
          </a:prstGeom>
          <a:noFill/>
        </p:spPr>
        <p:txBody>
          <a:bodyPr wrap="square" lIns="0" rIns="0" rtlCol="0">
            <a:spAutoFit/>
          </a:bodyPr>
          <a:lstStyle/>
          <a:p>
            <a:r>
              <a:rPr lang="en-US" sz="2133" dirty="0"/>
              <a:t>Configuration</a:t>
            </a:r>
          </a:p>
          <a:p>
            <a:pPr marL="380990" indent="-380990">
              <a:buFont typeface="Arial" panose="020B0604020202020204" pitchFamily="34" charset="0"/>
              <a:buChar char="•"/>
            </a:pPr>
            <a:r>
              <a:rPr lang="en-US" sz="2133" dirty="0"/>
              <a:t>Created on PC, passed to runtime system</a:t>
            </a:r>
          </a:p>
          <a:p>
            <a:pPr marL="380990" indent="-380990">
              <a:buFont typeface="Arial" panose="020B0604020202020204" pitchFamily="34" charset="0"/>
              <a:buChar char="•"/>
            </a:pPr>
            <a:r>
              <a:rPr lang="en-US" sz="2133" dirty="0"/>
              <a:t>Provides data access and serialization/deserialization methods</a:t>
            </a:r>
          </a:p>
          <a:p>
            <a:pPr marL="380990" indent="-380990">
              <a:buFont typeface="Arial" panose="020B0604020202020204" pitchFamily="34" charset="0"/>
              <a:buChar char="•"/>
            </a:pPr>
            <a:r>
              <a:rPr lang="en-US" sz="2133" dirty="0"/>
              <a:t>Data storage only, no editor or runtime logic</a:t>
            </a:r>
          </a:p>
          <a:p>
            <a:pPr marL="380990" indent="-380990">
              <a:buFont typeface="Arial" panose="020B0604020202020204" pitchFamily="34" charset="0"/>
              <a:buChar char="•"/>
            </a:pPr>
            <a:endParaRPr lang="en-US" sz="2133" dirty="0"/>
          </a:p>
          <a:p>
            <a:r>
              <a:rPr lang="en-US" sz="2133" dirty="0"/>
              <a:t>Runtime Node</a:t>
            </a:r>
          </a:p>
          <a:p>
            <a:pPr marL="380990" indent="-380990">
              <a:buFont typeface="Arial" panose="020B0604020202020204" pitchFamily="34" charset="0"/>
              <a:buChar char="•"/>
            </a:pPr>
            <a:r>
              <a:rPr lang="en-US" sz="2133" dirty="0"/>
              <a:t>Initializes runtime based on configuration</a:t>
            </a:r>
          </a:p>
          <a:p>
            <a:pPr marL="380990" indent="-380990">
              <a:buFont typeface="Arial" panose="020B0604020202020204" pitchFamily="34" charset="0"/>
              <a:buChar char="•"/>
            </a:pPr>
            <a:r>
              <a:rPr lang="en-US" sz="2133" dirty="0"/>
              <a:t>Provides execution logic</a:t>
            </a:r>
          </a:p>
          <a:p>
            <a:pPr marL="380990" indent="-380990">
              <a:buFont typeface="Arial" panose="020B0604020202020204" pitchFamily="34" charset="0"/>
              <a:buChar char="•"/>
            </a:pPr>
            <a:endParaRPr lang="en-US" sz="2133" dirty="0"/>
          </a:p>
        </p:txBody>
      </p:sp>
    </p:spTree>
    <p:extLst>
      <p:ext uri="{BB962C8B-B14F-4D97-AF65-F5344CB8AC3E}">
        <p14:creationId xmlns:p14="http://schemas.microsoft.com/office/powerpoint/2010/main" val="167058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365760"/>
            <a:ext cx="10972800" cy="609600"/>
          </a:xfrm>
        </p:spPr>
        <p:txBody>
          <a:bodyPr>
            <a:normAutofit fontScale="90000"/>
          </a:bodyPr>
          <a:lstStyle/>
          <a:p>
            <a:r>
              <a:rPr lang="en-US" dirty="0"/>
              <a:t>DCAF Module</a:t>
            </a:r>
          </a:p>
        </p:txBody>
      </p:sp>
      <p:graphicFrame>
        <p:nvGraphicFramePr>
          <p:cNvPr id="5" name="Content Placeholder 4"/>
          <p:cNvGraphicFramePr>
            <a:graphicFrameLocks noGrp="1"/>
          </p:cNvGraphicFramePr>
          <p:nvPr>
            <p:ph sz="half" idx="1"/>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58399" y="1214323"/>
            <a:ext cx="5668003" cy="2061718"/>
          </a:xfrm>
          <a:prstGeom prst="rect">
            <a:avLst/>
          </a:prstGeom>
          <a:noFill/>
        </p:spPr>
        <p:txBody>
          <a:bodyPr wrap="square" lIns="0" rIns="0" rtlCol="0">
            <a:spAutoFit/>
          </a:bodyPr>
          <a:lstStyle/>
          <a:p>
            <a:r>
              <a:rPr lang="en-US" sz="2133" dirty="0"/>
              <a:t>Editor Node</a:t>
            </a:r>
          </a:p>
          <a:p>
            <a:pPr marL="380990" indent="-380990">
              <a:buFont typeface="Arial" panose="020B0604020202020204" pitchFamily="34" charset="0"/>
              <a:buChar char="•"/>
            </a:pPr>
            <a:r>
              <a:rPr lang="en-US" sz="2133" dirty="0"/>
              <a:t>User interface</a:t>
            </a:r>
          </a:p>
          <a:p>
            <a:pPr marL="380990" indent="-380990">
              <a:buFont typeface="Arial" panose="020B0604020202020204" pitchFamily="34" charset="0"/>
              <a:buChar char="•"/>
            </a:pPr>
            <a:r>
              <a:rPr lang="en-US" sz="2133" dirty="0"/>
              <a:t>Runs on PC</a:t>
            </a:r>
          </a:p>
          <a:p>
            <a:pPr marL="380990" indent="-380990">
              <a:buFont typeface="Arial" panose="020B0604020202020204" pitchFamily="34" charset="0"/>
              <a:buChar char="•"/>
            </a:pPr>
            <a:r>
              <a:rPr lang="en-US" sz="2133" dirty="0"/>
              <a:t>Creates or modifies the configuration</a:t>
            </a:r>
          </a:p>
          <a:p>
            <a:pPr marL="380990" indent="-380990">
              <a:buFont typeface="Arial" panose="020B0604020202020204" pitchFamily="34" charset="0"/>
              <a:buChar char="•"/>
            </a:pPr>
            <a:r>
              <a:rPr lang="en-US" sz="2133" dirty="0"/>
              <a:t>Contains the configuration class</a:t>
            </a:r>
          </a:p>
          <a:p>
            <a:pPr marL="380990" indent="-380990">
              <a:buFont typeface="Arial" panose="020B0604020202020204" pitchFamily="34" charset="0"/>
              <a:buChar char="•"/>
            </a:pPr>
            <a:endParaRPr lang="en-US" sz="2133" dirty="0"/>
          </a:p>
        </p:txBody>
      </p:sp>
    </p:spTree>
    <p:extLst>
      <p:ext uri="{BB962C8B-B14F-4D97-AF65-F5344CB8AC3E}">
        <p14:creationId xmlns:p14="http://schemas.microsoft.com/office/powerpoint/2010/main" val="340075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Tree>
    <p:extLst>
      <p:ext uri="{BB962C8B-B14F-4D97-AF65-F5344CB8AC3E}">
        <p14:creationId xmlns:p14="http://schemas.microsoft.com/office/powerpoint/2010/main" val="204711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a:t>
            </a:r>
          </a:p>
        </p:txBody>
      </p:sp>
      <p:sp>
        <p:nvSpPr>
          <p:cNvPr id="4" name="Rounded Rectangle 3"/>
          <p:cNvSpPr/>
          <p:nvPr/>
        </p:nvSpPr>
        <p:spPr>
          <a:xfrm>
            <a:off x="2910103" y="284180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3" y="3613590"/>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74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55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4351338"/>
          </a:xfrm>
        </p:spPr>
        <p:txBody>
          <a:bodyPr>
            <a:normAutofit fontScale="55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br>
              <a:rPr lang="en-US" sz="1500" dirty="0"/>
            </a:br>
            <a:br>
              <a:rPr lang="en-US" dirty="0"/>
            </a:br>
            <a:br>
              <a:rPr lang="en-US" dirty="0"/>
            </a:br>
            <a:endParaRPr lang="en-US" dirty="0"/>
          </a:p>
        </p:txBody>
      </p:sp>
    </p:spTree>
    <p:extLst>
      <p:ext uri="{BB962C8B-B14F-4D97-AF65-F5344CB8AC3E}">
        <p14:creationId xmlns:p14="http://schemas.microsoft.com/office/powerpoint/2010/main" val="51977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56346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079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200" y="2431126"/>
            <a:ext cx="11611853" cy="4426874"/>
          </a:xfrm>
          <a:prstGeom prst="rect">
            <a:avLst/>
          </a:prstGeom>
        </p:spPr>
      </p:pic>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173831" y="1970521"/>
            <a:ext cx="11844337" cy="4135438"/>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a:t>
            </a:r>
          </a:p>
          <a:p>
            <a:r>
              <a:rPr lang="en-US" sz="2000" dirty="0"/>
              <a:t>Tools and Externalities</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323075" y="1825625"/>
            <a:ext cx="5389563" cy="2984125"/>
          </a:xfrm>
          <a:prstGeom prst="rect">
            <a:avLst/>
          </a:prstGeom>
        </p:spPr>
      </p:pic>
    </p:spTree>
    <p:extLst>
      <p:ext uri="{BB962C8B-B14F-4D97-AF65-F5344CB8AC3E}">
        <p14:creationId xmlns:p14="http://schemas.microsoft.com/office/powerpoint/2010/main" val="314257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Tree>
    <p:extLst>
      <p:ext uri="{BB962C8B-B14F-4D97-AF65-F5344CB8AC3E}">
        <p14:creationId xmlns:p14="http://schemas.microsoft.com/office/powerpoint/2010/main" val="359463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Tools and Externalities</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3495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5" name="Picture 4"/>
          <p:cNvPicPr>
            <a:picLocks noChangeAspect="1"/>
          </p:cNvPicPr>
          <p:nvPr/>
        </p:nvPicPr>
        <p:blipFill>
          <a:blip r:embed="rId3"/>
          <a:stretch>
            <a:fillRect/>
          </a:stretch>
        </p:blipFill>
        <p:spPr>
          <a:xfrm>
            <a:off x="2967318" y="1351131"/>
            <a:ext cx="6694808" cy="5280957"/>
          </a:xfrm>
          <a:prstGeom prst="rect">
            <a:avLst/>
          </a:prstGeom>
        </p:spPr>
      </p:pic>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Management</a:t>
            </a:r>
          </a:p>
        </p:txBody>
      </p:sp>
      <p:pic>
        <p:nvPicPr>
          <p:cNvPr id="4" name="Content Placeholder 3"/>
          <p:cNvPicPr>
            <a:picLocks noGrp="1" noChangeAspect="1"/>
          </p:cNvPicPr>
          <p:nvPr>
            <p:ph idx="1"/>
          </p:nvPr>
        </p:nvPicPr>
        <p:blipFill>
          <a:blip r:embed="rId2"/>
          <a:stretch>
            <a:fillRect/>
          </a:stretch>
        </p:blipFill>
        <p:spPr>
          <a:xfrm>
            <a:off x="7435371" y="1888576"/>
            <a:ext cx="3133725" cy="3514725"/>
          </a:xfrm>
          <a:prstGeom prst="rect">
            <a:avLst/>
          </a:prstGeom>
        </p:spPr>
      </p:pic>
      <p:pic>
        <p:nvPicPr>
          <p:cNvPr id="5" name="Picture 4"/>
          <p:cNvPicPr>
            <a:picLocks noChangeAspect="1"/>
          </p:cNvPicPr>
          <p:nvPr/>
        </p:nvPicPr>
        <p:blipFill>
          <a:blip r:embed="rId3"/>
          <a:stretch>
            <a:fillRect/>
          </a:stretch>
        </p:blipFill>
        <p:spPr>
          <a:xfrm>
            <a:off x="2584069" y="1690688"/>
            <a:ext cx="2762250" cy="2447925"/>
          </a:xfrm>
          <a:prstGeom prst="rect">
            <a:avLst/>
          </a:prstGeom>
        </p:spPr>
      </p:pic>
      <p:pic>
        <p:nvPicPr>
          <p:cNvPr id="6" name="Picture 5"/>
          <p:cNvPicPr>
            <a:picLocks noChangeAspect="1"/>
          </p:cNvPicPr>
          <p:nvPr/>
        </p:nvPicPr>
        <p:blipFill>
          <a:blip r:embed="rId4"/>
          <a:stretch>
            <a:fillRect/>
          </a:stretch>
        </p:blipFill>
        <p:spPr>
          <a:xfrm>
            <a:off x="845757" y="4388137"/>
            <a:ext cx="6238875" cy="1809750"/>
          </a:xfrm>
          <a:prstGeom prst="rect">
            <a:avLst/>
          </a:prstGeom>
        </p:spPr>
      </p:pic>
    </p:spTree>
    <p:extLst>
      <p:ext uri="{BB962C8B-B14F-4D97-AF65-F5344CB8AC3E}">
        <p14:creationId xmlns:p14="http://schemas.microsoft.com/office/powerpoint/2010/main" val="124256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Syslog</a:t>
            </a:r>
          </a:p>
        </p:txBody>
      </p:sp>
      <p:sp>
        <p:nvSpPr>
          <p:cNvPr id="3" name="Content Placeholder 2"/>
          <p:cNvSpPr>
            <a:spLocks noGrp="1"/>
          </p:cNvSpPr>
          <p:nvPr>
            <p:ph idx="1"/>
          </p:nvPr>
        </p:nvSpPr>
        <p:spPr/>
        <p:txBody>
          <a:bodyPr/>
          <a:lstStyle/>
          <a:p>
            <a:r>
              <a:rPr lang="en-US" dirty="0"/>
              <a:t>Available in Linux RT Targets</a:t>
            </a:r>
          </a:p>
          <a:p>
            <a:r>
              <a:rPr lang="en-US" dirty="0"/>
              <a:t>Event sent to Log:</a:t>
            </a:r>
          </a:p>
          <a:p>
            <a:pPr lvl="1"/>
            <a:r>
              <a:rPr lang="en-US" dirty="0"/>
              <a:t>Initialization and shutdown of all software modules</a:t>
            </a:r>
          </a:p>
          <a:p>
            <a:pPr lvl="1"/>
            <a:r>
              <a:rPr lang="en-US" dirty="0"/>
              <a:t>Any error reported to the engine</a:t>
            </a:r>
          </a:p>
          <a:p>
            <a:pPr lvl="1"/>
            <a:r>
              <a:rPr lang="en-US" dirty="0"/>
              <a:t>Any module trace messages added via the API</a:t>
            </a:r>
          </a:p>
          <a:p>
            <a:endParaRPr lang="en-US" dirty="0"/>
          </a:p>
        </p:txBody>
      </p:sp>
      <p:pic>
        <p:nvPicPr>
          <p:cNvPr id="5" name="Picture 4"/>
          <p:cNvPicPr>
            <a:picLocks noChangeAspect="1"/>
          </p:cNvPicPr>
          <p:nvPr/>
        </p:nvPicPr>
        <p:blipFill>
          <a:blip r:embed="rId2"/>
          <a:stretch>
            <a:fillRect/>
          </a:stretch>
        </p:blipFill>
        <p:spPr>
          <a:xfrm>
            <a:off x="765507" y="4436698"/>
            <a:ext cx="9376010" cy="1875202"/>
          </a:xfrm>
          <a:prstGeom prst="rect">
            <a:avLst/>
          </a:prstGeom>
        </p:spPr>
      </p:pic>
    </p:spTree>
    <p:extLst>
      <p:ext uri="{BB962C8B-B14F-4D97-AF65-F5344CB8AC3E}">
        <p14:creationId xmlns:p14="http://schemas.microsoft.com/office/powerpoint/2010/main" val="292420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Syslog - System Log View</a:t>
            </a:r>
          </a:p>
        </p:txBody>
      </p:sp>
      <p:pic>
        <p:nvPicPr>
          <p:cNvPr id="1026" name="Picture 2" descr="wif.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462" y="1383412"/>
            <a:ext cx="10887075" cy="40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92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1266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Syslog - System Log View</a:t>
            </a:r>
          </a:p>
        </p:txBody>
      </p:sp>
      <p:pic>
        <p:nvPicPr>
          <p:cNvPr id="5" name="Picture 4" descr="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3625"/>
            <a:ext cx="12192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84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D4E5-1885-4213-AB73-5A879018F720}"/>
              </a:ext>
            </a:extLst>
          </p:cNvPr>
          <p:cNvSpPr>
            <a:spLocks noGrp="1"/>
          </p:cNvSpPr>
          <p:nvPr>
            <p:ph type="title"/>
          </p:nvPr>
        </p:nvSpPr>
        <p:spPr/>
        <p:txBody>
          <a:bodyPr/>
          <a:lstStyle/>
          <a:p>
            <a:r>
              <a:rPr lang="en-US" dirty="0"/>
              <a:t>Syslog</a:t>
            </a:r>
          </a:p>
        </p:txBody>
      </p:sp>
      <p:sp>
        <p:nvSpPr>
          <p:cNvPr id="6" name="Content Placeholder 5">
            <a:extLst>
              <a:ext uri="{FF2B5EF4-FFF2-40B4-BE49-F238E27FC236}">
                <a16:creationId xmlns:a16="http://schemas.microsoft.com/office/drawing/2014/main" id="{088F3AB2-213F-40DE-89FE-B050C108D933}"/>
              </a:ext>
            </a:extLst>
          </p:cNvPr>
          <p:cNvSpPr>
            <a:spLocks noGrp="1"/>
          </p:cNvSpPr>
          <p:nvPr>
            <p:ph sz="half" idx="1"/>
          </p:nvPr>
        </p:nvSpPr>
        <p:spPr/>
        <p:txBody>
          <a:bodyPr/>
          <a:lstStyle/>
          <a:p>
            <a:r>
              <a:rPr lang="en-US" dirty="0"/>
              <a:t>NI Linux RT targets </a:t>
            </a:r>
            <a:r>
              <a:rPr lang="en-US" b="1" dirty="0"/>
              <a:t>already have </a:t>
            </a:r>
            <a:r>
              <a:rPr lang="en-US" dirty="0"/>
              <a:t>a syslog-ng daemon running</a:t>
            </a:r>
          </a:p>
          <a:p>
            <a:r>
              <a:rPr lang="en-US" dirty="0"/>
              <a:t>DCAF taps into the existing background process to log and report messages</a:t>
            </a:r>
          </a:p>
          <a:p>
            <a:r>
              <a:rPr lang="en-US" dirty="0"/>
              <a:t>You can, too!</a:t>
            </a:r>
          </a:p>
        </p:txBody>
      </p:sp>
      <p:pic>
        <p:nvPicPr>
          <p:cNvPr id="7" name="Picture 6">
            <a:extLst>
              <a:ext uri="{FF2B5EF4-FFF2-40B4-BE49-F238E27FC236}">
                <a16:creationId xmlns:a16="http://schemas.microsoft.com/office/drawing/2014/main" id="{34BA4BC9-2EE0-464D-913D-5FCABF71CEC1}"/>
              </a:ext>
            </a:extLst>
          </p:cNvPr>
          <p:cNvPicPr>
            <a:picLocks noChangeAspect="1"/>
          </p:cNvPicPr>
          <p:nvPr/>
        </p:nvPicPr>
        <p:blipFill>
          <a:blip r:embed="rId3"/>
          <a:stretch>
            <a:fillRect/>
          </a:stretch>
        </p:blipFill>
        <p:spPr>
          <a:xfrm>
            <a:off x="6172200" y="1143122"/>
            <a:ext cx="5930747" cy="4571755"/>
          </a:xfrm>
          <a:prstGeom prst="rect">
            <a:avLst/>
          </a:prstGeom>
        </p:spPr>
      </p:pic>
    </p:spTree>
    <p:extLst>
      <p:ext uri="{BB962C8B-B14F-4D97-AF65-F5344CB8AC3E}">
        <p14:creationId xmlns:p14="http://schemas.microsoft.com/office/powerpoint/2010/main" val="2600151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sp>
        <p:nvSpPr>
          <p:cNvPr id="4" name="Content Placeholder 3">
            <a:extLst>
              <a:ext uri="{FF2B5EF4-FFF2-40B4-BE49-F238E27FC236}">
                <a16:creationId xmlns:a16="http://schemas.microsoft.com/office/drawing/2014/main" id="{4207B427-E16C-4EEB-B108-32D01D640E35}"/>
              </a:ext>
            </a:extLst>
          </p:cNvPr>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2"/>
          </p:nvPr>
        </p:nvSpPr>
        <p:spPr/>
        <p:txBody>
          <a:bodyPr>
            <a:normAutofit fontScale="77500" lnSpcReduction="2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dirty="0"/>
              <a:t>Plus the crazy things it actually has to do!</a:t>
            </a:r>
          </a:p>
          <a:p>
            <a:endParaRPr lang="en-US" dirty="0"/>
          </a:p>
        </p:txBody>
      </p:sp>
      <p:sp>
        <p:nvSpPr>
          <p:cNvPr id="4" name="Rounded Rectangle 3"/>
          <p:cNvSpPr/>
          <p:nvPr>
            <p:custDataLst>
              <p:tags r:id="rId1"/>
            </p:custDataLst>
          </p:nvPr>
        </p:nvSpPr>
        <p:spPr>
          <a:xfrm>
            <a:off x="1035328" y="4348780"/>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1035328" y="5776677"/>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1042412" y="1816538"/>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1118614" y="3238940"/>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1340129" y="2096607"/>
            <a:ext cx="1533436" cy="1028983"/>
          </a:xfrm>
          <a:prstGeom prst="rect">
            <a:avLst/>
          </a:prstGeom>
          <a:noFill/>
        </p:spPr>
      </p:pic>
      <p:sp>
        <p:nvSpPr>
          <p:cNvPr id="10" name="Rounded Rectangle 9"/>
          <p:cNvSpPr/>
          <p:nvPr>
            <p:custDataLst>
              <p:tags r:id="rId5"/>
            </p:custDataLst>
          </p:nvPr>
        </p:nvSpPr>
        <p:spPr>
          <a:xfrm>
            <a:off x="3321328" y="1816538"/>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3397530" y="3238938"/>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619779" y="2096605"/>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3301400" y="4359276"/>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3377600" y="5776677"/>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1340129" y="4612203"/>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9975" y="4645131"/>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fontScale="92500"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a:t>
            </a:r>
            <a:r>
              <a:rPr lang="en-US"/>
              <a:t>. </a:t>
            </a:r>
            <a:br>
              <a:rPr lang="en-US"/>
            </a:br>
            <a:endParaRPr lang="en-US"/>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fontScale="92500" lnSpcReduction="2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nvPr>
        </p:nvGraphicFramePr>
        <p:xfrm>
          <a:off x="-600364" y="100599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DCAF Paradigm</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3493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1328421"/>
            <a:ext cx="4293785" cy="3866523"/>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7" y="1221308"/>
            <a:ext cx="4324635" cy="407399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8003690" y="2294068"/>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3069242" y="2306098"/>
            <a:ext cx="3040298" cy="771787"/>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3069242" y="3549541"/>
            <a:ext cx="8081239"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138742" y="2294068"/>
            <a:ext cx="1836344" cy="745436"/>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114954" y="3549540"/>
            <a:ext cx="1840338" cy="771787"/>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Examples</a:t>
            </a:r>
          </a:p>
        </p:txBody>
      </p:sp>
    </p:spTree>
    <p:extLst>
      <p:ext uri="{BB962C8B-B14F-4D97-AF65-F5344CB8AC3E}">
        <p14:creationId xmlns:p14="http://schemas.microsoft.com/office/powerpoint/2010/main" val="60681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1319</Words>
  <Application>Microsoft Office PowerPoint</Application>
  <PresentationFormat>Widescreen</PresentationFormat>
  <Paragraphs>305</Paragraphs>
  <Slides>32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Univers Com 45 Light</vt:lpstr>
      <vt:lpstr>Wingdings</vt:lpstr>
      <vt:lpstr>Office Theme</vt:lpstr>
      <vt:lpstr>Distributed Control and Automation Framework (DCAF)</vt:lpstr>
      <vt:lpstr>Agenda</vt:lpstr>
      <vt:lpstr>Introduction</vt:lpstr>
      <vt:lpstr>Programming Embedded Control Applications is Hard</vt:lpstr>
      <vt:lpstr>Distributed Control and Automation Framework (DCAF) Overview</vt:lpstr>
      <vt:lpstr>Who should use the framework?</vt:lpstr>
      <vt:lpstr>Who is DCAF for?</vt:lpstr>
      <vt:lpstr>The DCAF Paradigm</vt:lpstr>
      <vt:lpstr>DCAF Components</vt:lpstr>
      <vt:lpstr>DCAF Module</vt:lpstr>
      <vt:lpstr>DCAF Module</vt:lpstr>
      <vt:lpstr>Module Runtime</vt:lpstr>
      <vt:lpstr>Engine</vt:lpstr>
      <vt:lpstr>DCAF Modules</vt:lpstr>
      <vt:lpstr>Demo</vt:lpstr>
      <vt:lpstr>Engine Execution Model</vt:lpstr>
      <vt:lpstr>Tag Bus</vt:lpstr>
      <vt:lpstr>Tag Bus </vt:lpstr>
      <vt:lpstr>Tag Bus - Data Dictionary</vt:lpstr>
      <vt:lpstr>Tag Bus - Duplication</vt:lpstr>
      <vt:lpstr>Configuration Editor Framework (CEF)</vt:lpstr>
      <vt:lpstr>Simplified Engine</vt:lpstr>
      <vt:lpstr>Tools and Externalities</vt:lpstr>
      <vt:lpstr>DCAF Package Dependency Diagram</vt:lpstr>
      <vt:lpstr>DCAF Project Templates</vt:lpstr>
      <vt:lpstr>Which Template to Choose</vt:lpstr>
      <vt:lpstr>Error Management</vt:lpstr>
      <vt:lpstr>Syslog</vt:lpstr>
      <vt:lpstr>Syslog - System Log View</vt:lpstr>
      <vt:lpstr>Syslog - System Log View</vt:lpstr>
      <vt:lpstr>Syslog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Simon Perez Santa Maria</cp:lastModifiedBy>
  <cp:revision>28</cp:revision>
  <dcterms:created xsi:type="dcterms:W3CDTF">2018-06-06T23:07:58Z</dcterms:created>
  <dcterms:modified xsi:type="dcterms:W3CDTF">2018-06-08T17:47:29Z</dcterms:modified>
</cp:coreProperties>
</file>