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1"/>
  </p:notesMasterIdLst>
  <p:sldIdLst>
    <p:sldId id="259" r:id="rId2"/>
    <p:sldId id="257" r:id="rId3"/>
    <p:sldId id="379" r:id="rId4"/>
    <p:sldId id="411" r:id="rId5"/>
    <p:sldId id="381" r:id="rId6"/>
    <p:sldId id="385" r:id="rId7"/>
    <p:sldId id="334" r:id="rId8"/>
    <p:sldId id="386" r:id="rId9"/>
    <p:sldId id="382" r:id="rId10"/>
    <p:sldId id="364" r:id="rId11"/>
    <p:sldId id="365" r:id="rId12"/>
    <p:sldId id="374" r:id="rId13"/>
    <p:sldId id="376" r:id="rId14"/>
    <p:sldId id="383" r:id="rId15"/>
    <p:sldId id="300" r:id="rId16"/>
    <p:sldId id="366" r:id="rId17"/>
    <p:sldId id="363" r:id="rId18"/>
    <p:sldId id="377" r:id="rId19"/>
    <p:sldId id="368" r:id="rId20"/>
    <p:sldId id="369" r:id="rId21"/>
    <p:sldId id="370" r:id="rId22"/>
    <p:sldId id="373" r:id="rId23"/>
    <p:sldId id="371" r:id="rId24"/>
    <p:sldId id="384" r:id="rId25"/>
    <p:sldId id="387" r:id="rId26"/>
    <p:sldId id="388" r:id="rId27"/>
    <p:sldId id="389" r:id="rId28"/>
    <p:sldId id="393" r:id="rId29"/>
    <p:sldId id="41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00"/>
    <a:srgbClr val="009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F1208-3B27-4425-8F0A-1E2BB1074B7A}" v="59" dt="2018-11-06T03:57:40.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4" autoAdjust="0"/>
    <p:restoredTop sz="76578" autoAdjust="0"/>
  </p:normalViewPr>
  <p:slideViewPr>
    <p:cSldViewPr snapToGrid="0">
      <p:cViewPr varScale="1">
        <p:scale>
          <a:sx n="51" d="100"/>
          <a:sy n="51" d="100"/>
        </p:scale>
        <p:origin x="16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Gomez" userId="27a7e418-eea3-44e2-8a77-fa457853b3b2" providerId="ADAL" clId="{C86F1208-3B27-4425-8F0A-1E2BB1074B7A}"/>
    <pc:docChg chg="undo custSel addSld delSld modSld sldOrd">
      <pc:chgData name="Andres Gomez" userId="27a7e418-eea3-44e2-8a77-fa457853b3b2" providerId="ADAL" clId="{C86F1208-3B27-4425-8F0A-1E2BB1074B7A}" dt="2018-11-06T03:57:42.380" v="2469" actId="2696"/>
      <pc:docMkLst>
        <pc:docMk/>
      </pc:docMkLst>
      <pc:sldChg chg="modSp">
        <pc:chgData name="Andres Gomez" userId="27a7e418-eea3-44e2-8a77-fa457853b3b2" providerId="ADAL" clId="{C86F1208-3B27-4425-8F0A-1E2BB1074B7A}" dt="2018-10-29T20:30:07.757" v="616" actId="20577"/>
        <pc:sldMkLst>
          <pc:docMk/>
          <pc:sldMk cId="1010696509" sldId="257"/>
        </pc:sldMkLst>
        <pc:spChg chg="mod">
          <ac:chgData name="Andres Gomez" userId="27a7e418-eea3-44e2-8a77-fa457853b3b2" providerId="ADAL" clId="{C86F1208-3B27-4425-8F0A-1E2BB1074B7A}" dt="2018-10-29T20:30:07.757" v="616" actId="20577"/>
          <ac:spMkLst>
            <pc:docMk/>
            <pc:sldMk cId="1010696509" sldId="257"/>
            <ac:spMk id="3" creationId="{26495F02-3385-4489-B540-E8477CB2E834}"/>
          </ac:spMkLst>
        </pc:spChg>
      </pc:sldChg>
      <pc:sldChg chg="modSp">
        <pc:chgData name="Andres Gomez" userId="27a7e418-eea3-44e2-8a77-fa457853b3b2" providerId="ADAL" clId="{C86F1208-3B27-4425-8F0A-1E2BB1074B7A}" dt="2018-10-29T18:49:17.491" v="1"/>
        <pc:sldMkLst>
          <pc:docMk/>
          <pc:sldMk cId="3695697852" sldId="259"/>
        </pc:sldMkLst>
        <pc:spChg chg="mod">
          <ac:chgData name="Andres Gomez" userId="27a7e418-eea3-44e2-8a77-fa457853b3b2" providerId="ADAL" clId="{C86F1208-3B27-4425-8F0A-1E2BB1074B7A}" dt="2018-10-29T18:49:12.641" v="0"/>
          <ac:spMkLst>
            <pc:docMk/>
            <pc:sldMk cId="3695697852" sldId="259"/>
            <ac:spMk id="4" creationId="{00000000-0000-0000-0000-000000000000}"/>
          </ac:spMkLst>
        </pc:spChg>
        <pc:spChg chg="mod">
          <ac:chgData name="Andres Gomez" userId="27a7e418-eea3-44e2-8a77-fa457853b3b2" providerId="ADAL" clId="{C86F1208-3B27-4425-8F0A-1E2BB1074B7A}" dt="2018-10-29T18:49:17.491" v="1"/>
          <ac:spMkLst>
            <pc:docMk/>
            <pc:sldMk cId="3695697852" sldId="259"/>
            <ac:spMk id="5" creationId="{00000000-0000-0000-0000-000000000000}"/>
          </ac:spMkLst>
        </pc:spChg>
      </pc:sldChg>
      <pc:sldChg chg="ord">
        <pc:chgData name="Andres Gomez" userId="27a7e418-eea3-44e2-8a77-fa457853b3b2" providerId="ADAL" clId="{C86F1208-3B27-4425-8F0A-1E2BB1074B7A}" dt="2018-10-29T20:44:25.209" v="1047"/>
        <pc:sldMkLst>
          <pc:docMk/>
          <pc:sldMk cId="698999797" sldId="300"/>
        </pc:sldMkLst>
      </pc:sldChg>
      <pc:sldChg chg="add">
        <pc:chgData name="Andres Gomez" userId="27a7e418-eea3-44e2-8a77-fa457853b3b2" providerId="ADAL" clId="{C86F1208-3B27-4425-8F0A-1E2BB1074B7A}" dt="2018-10-29T23:30:06.517" v="2467"/>
        <pc:sldMkLst>
          <pc:docMk/>
          <pc:sldMk cId="3539825084" sldId="334"/>
        </pc:sldMkLst>
      </pc:sldChg>
      <pc:sldChg chg="delSp">
        <pc:chgData name="Andres Gomez" userId="27a7e418-eea3-44e2-8a77-fa457853b3b2" providerId="ADAL" clId="{C86F1208-3B27-4425-8F0A-1E2BB1074B7A}" dt="2018-10-29T20:39:10.164" v="1027" actId="478"/>
        <pc:sldMkLst>
          <pc:docMk/>
          <pc:sldMk cId="1702721553" sldId="365"/>
        </pc:sldMkLst>
        <pc:inkChg chg="del">
          <ac:chgData name="Andres Gomez" userId="27a7e418-eea3-44e2-8a77-fa457853b3b2" providerId="ADAL" clId="{C86F1208-3B27-4425-8F0A-1E2BB1074B7A}" dt="2018-10-29T20:39:10.164" v="1027" actId="478"/>
          <ac:inkMkLst>
            <pc:docMk/>
            <pc:sldMk cId="1702721553" sldId="365"/>
            <ac:inkMk id="4" creationId="{5EB1F0B3-559A-43D8-8014-26F045DB04F6}"/>
          </ac:inkMkLst>
        </pc:inkChg>
      </pc:sldChg>
      <pc:sldChg chg="ord">
        <pc:chgData name="Andres Gomez" userId="27a7e418-eea3-44e2-8a77-fa457853b3b2" providerId="ADAL" clId="{C86F1208-3B27-4425-8F0A-1E2BB1074B7A}" dt="2018-10-29T20:44:43.243" v="1048"/>
        <pc:sldMkLst>
          <pc:docMk/>
          <pc:sldMk cId="2850981985" sldId="366"/>
        </pc:sldMkLst>
      </pc:sldChg>
      <pc:sldChg chg="modSp add">
        <pc:chgData name="Andres Gomez" userId="27a7e418-eea3-44e2-8a77-fa457853b3b2" providerId="ADAL" clId="{C86F1208-3B27-4425-8F0A-1E2BB1074B7A}" dt="2018-10-29T19:06:50.190" v="258" actId="20577"/>
        <pc:sldMkLst>
          <pc:docMk/>
          <pc:sldMk cId="2960674094" sldId="379"/>
        </pc:sldMkLst>
        <pc:spChg chg="mod">
          <ac:chgData name="Andres Gomez" userId="27a7e418-eea3-44e2-8a77-fa457853b3b2" providerId="ADAL" clId="{C86F1208-3B27-4425-8F0A-1E2BB1074B7A}" dt="2018-10-29T19:06:50.190" v="258" actId="20577"/>
          <ac:spMkLst>
            <pc:docMk/>
            <pc:sldMk cId="2960674094" sldId="379"/>
            <ac:spMk id="3" creationId="{6A3734B9-6B96-42EE-BB2D-F6E92255F65C}"/>
          </ac:spMkLst>
        </pc:spChg>
      </pc:sldChg>
      <pc:sldChg chg="addSp delSp modSp add del">
        <pc:chgData name="Andres Gomez" userId="27a7e418-eea3-44e2-8a77-fa457853b3b2" providerId="ADAL" clId="{C86F1208-3B27-4425-8F0A-1E2BB1074B7A}" dt="2018-11-06T03:57:42.380" v="2469" actId="2696"/>
        <pc:sldMkLst>
          <pc:docMk/>
          <pc:sldMk cId="3800131900" sldId="380"/>
        </pc:sldMkLst>
        <pc:spChg chg="del">
          <ac:chgData name="Andres Gomez" userId="27a7e418-eea3-44e2-8a77-fa457853b3b2" providerId="ADAL" clId="{C86F1208-3B27-4425-8F0A-1E2BB1074B7A}" dt="2018-10-29T19:06:23.357" v="221"/>
          <ac:spMkLst>
            <pc:docMk/>
            <pc:sldMk cId="3800131900" sldId="380"/>
            <ac:spMk id="2" creationId="{6E92BEED-E62B-4139-9E1A-5C3D473DCF1D}"/>
          </ac:spMkLst>
        </pc:spChg>
        <pc:spChg chg="add mod">
          <ac:chgData name="Andres Gomez" userId="27a7e418-eea3-44e2-8a77-fa457853b3b2" providerId="ADAL" clId="{C86F1208-3B27-4425-8F0A-1E2BB1074B7A}" dt="2018-10-29T20:27:26.747" v="536" actId="1036"/>
          <ac:spMkLst>
            <pc:docMk/>
            <pc:sldMk cId="3800131900" sldId="380"/>
            <ac:spMk id="2" creationId="{7FBB2DBD-DC31-4C8E-9C39-909ED708D18F}"/>
          </ac:spMkLst>
        </pc:spChg>
        <pc:spChg chg="add del mod">
          <ac:chgData name="Andres Gomez" userId="27a7e418-eea3-44e2-8a77-fa457853b3b2" providerId="ADAL" clId="{C86F1208-3B27-4425-8F0A-1E2BB1074B7A}" dt="2018-10-29T19:06:28.135" v="222"/>
          <ac:spMkLst>
            <pc:docMk/>
            <pc:sldMk cId="3800131900" sldId="380"/>
            <ac:spMk id="3" creationId="{12D44CBB-3204-478D-AEBB-313C7340019C}"/>
          </ac:spMkLst>
        </pc:spChg>
        <pc:spChg chg="add mod ord">
          <ac:chgData name="Andres Gomez" userId="27a7e418-eea3-44e2-8a77-fa457853b3b2" providerId="ADAL" clId="{C86F1208-3B27-4425-8F0A-1E2BB1074B7A}" dt="2018-10-29T20:31:52.651" v="620" actId="20577"/>
          <ac:spMkLst>
            <pc:docMk/>
            <pc:sldMk cId="3800131900" sldId="380"/>
            <ac:spMk id="3" creationId="{403E0C17-3966-499B-A50F-C3AAC180BCBA}"/>
          </ac:spMkLst>
        </pc:spChg>
        <pc:spChg chg="add del mod">
          <ac:chgData name="Andres Gomez" userId="27a7e418-eea3-44e2-8a77-fa457853b3b2" providerId="ADAL" clId="{C86F1208-3B27-4425-8F0A-1E2BB1074B7A}" dt="2018-10-29T19:06:28.135" v="222"/>
          <ac:spMkLst>
            <pc:docMk/>
            <pc:sldMk cId="3800131900" sldId="380"/>
            <ac:spMk id="4" creationId="{B1806A22-9517-4607-8909-5815DF278706}"/>
          </ac:spMkLst>
        </pc:spChg>
        <pc:spChg chg="add mod">
          <ac:chgData name="Andres Gomez" userId="27a7e418-eea3-44e2-8a77-fa457853b3b2" providerId="ADAL" clId="{C86F1208-3B27-4425-8F0A-1E2BB1074B7A}" dt="2018-10-29T20:27:25.173" v="529" actId="1036"/>
          <ac:spMkLst>
            <pc:docMk/>
            <pc:sldMk cId="3800131900" sldId="380"/>
            <ac:spMk id="5" creationId="{787685F0-9DC2-4EA7-BD02-5A0F0A1D6C92}"/>
          </ac:spMkLst>
        </pc:spChg>
        <pc:spChg chg="add del mod">
          <ac:chgData name="Andres Gomez" userId="27a7e418-eea3-44e2-8a77-fa457853b3b2" providerId="ADAL" clId="{C86F1208-3B27-4425-8F0A-1E2BB1074B7A}" dt="2018-10-29T19:06:28.135" v="222"/>
          <ac:spMkLst>
            <pc:docMk/>
            <pc:sldMk cId="3800131900" sldId="380"/>
            <ac:spMk id="5" creationId="{C31F57AF-7274-48E0-90F1-16DD298811C3}"/>
          </ac:spMkLst>
        </pc:spChg>
        <pc:spChg chg="add mod">
          <ac:chgData name="Andres Gomez" userId="27a7e418-eea3-44e2-8a77-fa457853b3b2" providerId="ADAL" clId="{C86F1208-3B27-4425-8F0A-1E2BB1074B7A}" dt="2018-10-29T19:06:38.176" v="247" actId="20577"/>
          <ac:spMkLst>
            <pc:docMk/>
            <pc:sldMk cId="3800131900" sldId="380"/>
            <ac:spMk id="6" creationId="{046A29F1-A15A-418B-AE41-2BDFC4FB34BA}"/>
          </ac:spMkLst>
        </pc:spChg>
        <pc:spChg chg="add del mod">
          <ac:chgData name="Andres Gomez" userId="27a7e418-eea3-44e2-8a77-fa457853b3b2" providerId="ADAL" clId="{C86F1208-3B27-4425-8F0A-1E2BB1074B7A}" dt="2018-10-29T19:06:41.490" v="248" actId="478"/>
          <ac:spMkLst>
            <pc:docMk/>
            <pc:sldMk cId="3800131900" sldId="380"/>
            <ac:spMk id="7" creationId="{5CA1F56F-CD1C-457B-9B72-CEE3E08C613F}"/>
          </ac:spMkLst>
        </pc:spChg>
        <pc:spChg chg="add mod">
          <ac:chgData name="Andres Gomez" userId="27a7e418-eea3-44e2-8a77-fa457853b3b2" providerId="ADAL" clId="{C86F1208-3B27-4425-8F0A-1E2BB1074B7A}" dt="2018-10-29T20:27:32.070" v="544" actId="1038"/>
          <ac:spMkLst>
            <pc:docMk/>
            <pc:sldMk cId="3800131900" sldId="380"/>
            <ac:spMk id="7" creationId="{86055B09-1816-4A8D-AB38-AFE46C33D922}"/>
          </ac:spMkLst>
        </pc:spChg>
        <pc:spChg chg="add mod">
          <ac:chgData name="Andres Gomez" userId="27a7e418-eea3-44e2-8a77-fa457853b3b2" providerId="ADAL" clId="{C86F1208-3B27-4425-8F0A-1E2BB1074B7A}" dt="2018-10-29T20:27:29.980" v="537" actId="14100"/>
          <ac:spMkLst>
            <pc:docMk/>
            <pc:sldMk cId="3800131900" sldId="380"/>
            <ac:spMk id="8" creationId="{0E3158AE-80CD-4A3F-B160-C363FDD16FBF}"/>
          </ac:spMkLst>
        </pc:spChg>
      </pc:sldChg>
      <pc:sldChg chg="modSp add ord">
        <pc:chgData name="Andres Gomez" userId="27a7e418-eea3-44e2-8a77-fa457853b3b2" providerId="ADAL" clId="{C86F1208-3B27-4425-8F0A-1E2BB1074B7A}" dt="2018-10-29T20:29:22.206" v="600"/>
        <pc:sldMkLst>
          <pc:docMk/>
          <pc:sldMk cId="529932726" sldId="381"/>
        </pc:sldMkLst>
        <pc:spChg chg="mod">
          <ac:chgData name="Andres Gomez" userId="27a7e418-eea3-44e2-8a77-fa457853b3b2" providerId="ADAL" clId="{C86F1208-3B27-4425-8F0A-1E2BB1074B7A}" dt="2018-10-29T20:28:16.086" v="585" actId="20577"/>
          <ac:spMkLst>
            <pc:docMk/>
            <pc:sldMk cId="529932726" sldId="381"/>
            <ac:spMk id="3" creationId="{6A3734B9-6B96-42EE-BB2D-F6E92255F65C}"/>
          </ac:spMkLst>
        </pc:spChg>
      </pc:sldChg>
      <pc:sldChg chg="modSp add ord">
        <pc:chgData name="Andres Gomez" userId="27a7e418-eea3-44e2-8a77-fa457853b3b2" providerId="ADAL" clId="{C86F1208-3B27-4425-8F0A-1E2BB1074B7A}" dt="2018-10-29T20:29:22.206" v="600"/>
        <pc:sldMkLst>
          <pc:docMk/>
          <pc:sldMk cId="1601507416" sldId="382"/>
        </pc:sldMkLst>
        <pc:spChg chg="mod">
          <ac:chgData name="Andres Gomez" userId="27a7e418-eea3-44e2-8a77-fa457853b3b2" providerId="ADAL" clId="{C86F1208-3B27-4425-8F0A-1E2BB1074B7A}" dt="2018-10-29T20:28:31.933" v="587"/>
          <ac:spMkLst>
            <pc:docMk/>
            <pc:sldMk cId="1601507416" sldId="382"/>
            <ac:spMk id="3" creationId="{6A3734B9-6B96-42EE-BB2D-F6E92255F65C}"/>
          </ac:spMkLst>
        </pc:spChg>
      </pc:sldChg>
      <pc:sldChg chg="add">
        <pc:chgData name="Andres Gomez" userId="27a7e418-eea3-44e2-8a77-fa457853b3b2" providerId="ADAL" clId="{C86F1208-3B27-4425-8F0A-1E2BB1074B7A}" dt="2018-10-29T20:29:47.563" v="604"/>
        <pc:sldMkLst>
          <pc:docMk/>
          <pc:sldMk cId="2419809793" sldId="383"/>
        </pc:sldMkLst>
      </pc:sldChg>
      <pc:sldChg chg="modSp add">
        <pc:chgData name="Andres Gomez" userId="27a7e418-eea3-44e2-8a77-fa457853b3b2" providerId="ADAL" clId="{C86F1208-3B27-4425-8F0A-1E2BB1074B7A}" dt="2018-10-29T20:46:00.869" v="1061" actId="20577"/>
        <pc:sldMkLst>
          <pc:docMk/>
          <pc:sldMk cId="3305590106" sldId="384"/>
        </pc:sldMkLst>
        <pc:spChg chg="mod">
          <ac:chgData name="Andres Gomez" userId="27a7e418-eea3-44e2-8a77-fa457853b3b2" providerId="ADAL" clId="{C86F1208-3B27-4425-8F0A-1E2BB1074B7A}" dt="2018-10-29T20:46:00.869" v="1061" actId="20577"/>
          <ac:spMkLst>
            <pc:docMk/>
            <pc:sldMk cId="3305590106" sldId="384"/>
            <ac:spMk id="3" creationId="{6A3734B9-6B96-42EE-BB2D-F6E92255F65C}"/>
          </ac:spMkLst>
        </pc:spChg>
      </pc:sldChg>
      <pc:sldChg chg="addSp delSp modSp add">
        <pc:chgData name="Andres Gomez" userId="27a7e418-eea3-44e2-8a77-fa457853b3b2" providerId="ADAL" clId="{C86F1208-3B27-4425-8F0A-1E2BB1074B7A}" dt="2018-10-29T20:34:15.520" v="747" actId="313"/>
        <pc:sldMkLst>
          <pc:docMk/>
          <pc:sldMk cId="898300131" sldId="385"/>
        </pc:sldMkLst>
        <pc:spChg chg="del">
          <ac:chgData name="Andres Gomez" userId="27a7e418-eea3-44e2-8a77-fa457853b3b2" providerId="ADAL" clId="{C86F1208-3B27-4425-8F0A-1E2BB1074B7A}" dt="2018-10-29T20:30:47.675" v="618"/>
          <ac:spMkLst>
            <pc:docMk/>
            <pc:sldMk cId="898300131" sldId="385"/>
            <ac:spMk id="2" creationId="{0FF034BC-5F04-4B2B-8B26-3335F988F13B}"/>
          </ac:spMkLst>
        </pc:spChg>
        <pc:spChg chg="add mod">
          <ac:chgData name="Andres Gomez" userId="27a7e418-eea3-44e2-8a77-fa457853b3b2" providerId="ADAL" clId="{C86F1208-3B27-4425-8F0A-1E2BB1074B7A}" dt="2018-10-29T20:32:05.953" v="622" actId="20577"/>
          <ac:spMkLst>
            <pc:docMk/>
            <pc:sldMk cId="898300131" sldId="385"/>
            <ac:spMk id="3" creationId="{192302D0-EB06-4EAF-9AA8-168E404E18FF}"/>
          </ac:spMkLst>
        </pc:spChg>
        <pc:spChg chg="add mod">
          <ac:chgData name="Andres Gomez" userId="27a7e418-eea3-44e2-8a77-fa457853b3b2" providerId="ADAL" clId="{C86F1208-3B27-4425-8F0A-1E2BB1074B7A}" dt="2018-10-29T20:34:15.520" v="747" actId="313"/>
          <ac:spMkLst>
            <pc:docMk/>
            <pc:sldMk cId="898300131" sldId="385"/>
            <ac:spMk id="4" creationId="{4A6860E9-7233-4986-B3ED-04CFAEFCF072}"/>
          </ac:spMkLst>
        </pc:spChg>
        <pc:picChg chg="add mod">
          <ac:chgData name="Andres Gomez" userId="27a7e418-eea3-44e2-8a77-fa457853b3b2" providerId="ADAL" clId="{C86F1208-3B27-4425-8F0A-1E2BB1074B7A}" dt="2018-10-29T20:33:39.553" v="697" actId="1076"/>
          <ac:picMkLst>
            <pc:docMk/>
            <pc:sldMk cId="898300131" sldId="385"/>
            <ac:picMk id="5" creationId="{372500CF-47E5-497F-A95C-46AE4C6BEC84}"/>
          </ac:picMkLst>
        </pc:picChg>
      </pc:sldChg>
      <pc:sldChg chg="addSp delSp modSp add">
        <pc:chgData name="Andres Gomez" userId="27a7e418-eea3-44e2-8a77-fa457853b3b2" providerId="ADAL" clId="{C86F1208-3B27-4425-8F0A-1E2BB1074B7A}" dt="2018-10-29T20:38:08.317" v="1026" actId="1076"/>
        <pc:sldMkLst>
          <pc:docMk/>
          <pc:sldMk cId="3704159020" sldId="386"/>
        </pc:sldMkLst>
        <pc:spChg chg="mod">
          <ac:chgData name="Andres Gomez" userId="27a7e418-eea3-44e2-8a77-fa457853b3b2" providerId="ADAL" clId="{C86F1208-3B27-4425-8F0A-1E2BB1074B7A}" dt="2018-10-29T20:38:00.629" v="1023" actId="14100"/>
          <ac:spMkLst>
            <pc:docMk/>
            <pc:sldMk cId="3704159020" sldId="386"/>
            <ac:spMk id="4" creationId="{4A6860E9-7233-4986-B3ED-04CFAEFCF072}"/>
          </ac:spMkLst>
        </pc:spChg>
        <pc:picChg chg="add mod">
          <ac:chgData name="Andres Gomez" userId="27a7e418-eea3-44e2-8a77-fa457853b3b2" providerId="ADAL" clId="{C86F1208-3B27-4425-8F0A-1E2BB1074B7A}" dt="2018-10-29T20:38:08.317" v="1026" actId="1076"/>
          <ac:picMkLst>
            <pc:docMk/>
            <pc:sldMk cId="3704159020" sldId="386"/>
            <ac:picMk id="2" creationId="{C9C6EFBA-ADD1-43D6-AA1A-C5564831A165}"/>
          </ac:picMkLst>
        </pc:picChg>
        <pc:picChg chg="del">
          <ac:chgData name="Andres Gomez" userId="27a7e418-eea3-44e2-8a77-fa457853b3b2" providerId="ADAL" clId="{C86F1208-3B27-4425-8F0A-1E2BB1074B7A}" dt="2018-10-29T20:34:50.514" v="749" actId="478"/>
          <ac:picMkLst>
            <pc:docMk/>
            <pc:sldMk cId="3704159020" sldId="386"/>
            <ac:picMk id="5" creationId="{372500CF-47E5-497F-A95C-46AE4C6BEC84}"/>
          </ac:picMkLst>
        </pc:picChg>
      </pc:sldChg>
      <pc:sldChg chg="addSp delSp modSp add">
        <pc:chgData name="Andres Gomez" userId="27a7e418-eea3-44e2-8a77-fa457853b3b2" providerId="ADAL" clId="{C86F1208-3B27-4425-8F0A-1E2BB1074B7A}" dt="2018-10-29T21:02:28.753" v="2275" actId="20577"/>
        <pc:sldMkLst>
          <pc:docMk/>
          <pc:sldMk cId="3916731433" sldId="387"/>
        </pc:sldMkLst>
        <pc:spChg chg="del">
          <ac:chgData name="Andres Gomez" userId="27a7e418-eea3-44e2-8a77-fa457853b3b2" providerId="ADAL" clId="{C86F1208-3B27-4425-8F0A-1E2BB1074B7A}" dt="2018-10-29T20:45:47.328" v="1051"/>
          <ac:spMkLst>
            <pc:docMk/>
            <pc:sldMk cId="3916731433" sldId="387"/>
            <ac:spMk id="2" creationId="{FE71189C-EF07-43A8-8621-E511F972A21C}"/>
          </ac:spMkLst>
        </pc:spChg>
        <pc:spChg chg="add mod">
          <ac:chgData name="Andres Gomez" userId="27a7e418-eea3-44e2-8a77-fa457853b3b2" providerId="ADAL" clId="{C86F1208-3B27-4425-8F0A-1E2BB1074B7A}" dt="2018-10-29T20:46:14.419" v="1079" actId="20577"/>
          <ac:spMkLst>
            <pc:docMk/>
            <pc:sldMk cId="3916731433" sldId="387"/>
            <ac:spMk id="3" creationId="{A180AC5B-3960-41B1-A387-740025AF1C34}"/>
          </ac:spMkLst>
        </pc:spChg>
        <pc:spChg chg="add mod">
          <ac:chgData name="Andres Gomez" userId="27a7e418-eea3-44e2-8a77-fa457853b3b2" providerId="ADAL" clId="{C86F1208-3B27-4425-8F0A-1E2BB1074B7A}" dt="2018-10-29T21:02:28.753" v="2275" actId="20577"/>
          <ac:spMkLst>
            <pc:docMk/>
            <pc:sldMk cId="3916731433" sldId="387"/>
            <ac:spMk id="4" creationId="{00E1BADE-2342-4FB9-B94A-6DCB1099D117}"/>
          </ac:spMkLst>
        </pc:spChg>
      </pc:sldChg>
      <pc:sldChg chg="modSp add">
        <pc:chgData name="Andres Gomez" userId="27a7e418-eea3-44e2-8a77-fa457853b3b2" providerId="ADAL" clId="{C86F1208-3B27-4425-8F0A-1E2BB1074B7A}" dt="2018-10-29T21:01:02.460" v="2152" actId="14100"/>
        <pc:sldMkLst>
          <pc:docMk/>
          <pc:sldMk cId="1819785093" sldId="388"/>
        </pc:sldMkLst>
        <pc:spChg chg="mod">
          <ac:chgData name="Andres Gomez" userId="27a7e418-eea3-44e2-8a77-fa457853b3b2" providerId="ADAL" clId="{C86F1208-3B27-4425-8F0A-1E2BB1074B7A}" dt="2018-10-29T21:01:02.460" v="2152" actId="14100"/>
          <ac:spMkLst>
            <pc:docMk/>
            <pc:sldMk cId="1819785093" sldId="388"/>
            <ac:spMk id="4" creationId="{00E1BADE-2342-4FB9-B94A-6DCB1099D117}"/>
          </ac:spMkLst>
        </pc:spChg>
      </pc:sldChg>
      <pc:sldChg chg="modSp add">
        <pc:chgData name="Andres Gomez" userId="27a7e418-eea3-44e2-8a77-fa457853b3b2" providerId="ADAL" clId="{C86F1208-3B27-4425-8F0A-1E2BB1074B7A}" dt="2018-10-29T21:04:30.425" v="2464" actId="20577"/>
        <pc:sldMkLst>
          <pc:docMk/>
          <pc:sldMk cId="406164453" sldId="389"/>
        </pc:sldMkLst>
        <pc:spChg chg="mod">
          <ac:chgData name="Andres Gomez" userId="27a7e418-eea3-44e2-8a77-fa457853b3b2" providerId="ADAL" clId="{C86F1208-3B27-4425-8F0A-1E2BB1074B7A}" dt="2018-10-29T21:04:30.425" v="2464" actId="20577"/>
          <ac:spMkLst>
            <pc:docMk/>
            <pc:sldMk cId="406164453" sldId="389"/>
            <ac:spMk id="4" creationId="{00E1BADE-2342-4FB9-B94A-6DCB1099D117}"/>
          </ac:spMkLst>
        </pc:spChg>
      </pc:sldChg>
      <pc:sldChg chg="add">
        <pc:chgData name="Andres Gomez" userId="27a7e418-eea3-44e2-8a77-fa457853b3b2" providerId="ADAL" clId="{C86F1208-3B27-4425-8F0A-1E2BB1074B7A}" dt="2018-10-29T22:36:11.621" v="2465"/>
        <pc:sldMkLst>
          <pc:docMk/>
          <pc:sldMk cId="3536216739" sldId="393"/>
        </pc:sldMkLst>
      </pc:sldChg>
      <pc:sldChg chg="add">
        <pc:chgData name="Andres Gomez" userId="27a7e418-eea3-44e2-8a77-fa457853b3b2" providerId="ADAL" clId="{C86F1208-3B27-4425-8F0A-1E2BB1074B7A}" dt="2018-10-29T22:36:11.621" v="2465"/>
        <pc:sldMkLst>
          <pc:docMk/>
          <pc:sldMk cId="3019542153" sldId="410"/>
        </pc:sldMkLst>
      </pc:sldChg>
      <pc:sldChg chg="add">
        <pc:chgData name="Andres Gomez" userId="27a7e418-eea3-44e2-8a77-fa457853b3b2" providerId="ADAL" clId="{C86F1208-3B27-4425-8F0A-1E2BB1074B7A}" dt="2018-11-06T03:57:40.507" v="2468"/>
        <pc:sldMkLst>
          <pc:docMk/>
          <pc:sldMk cId="3951690349" sldId="4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B5878-D5AF-4D91-A4DD-D6DE7AC90AEE}"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0AEF5-EC2C-410E-A4F2-BDB69C61FEA1}" type="slidenum">
              <a:rPr lang="en-US" smtClean="0"/>
              <a:t>‹#›</a:t>
            </a:fld>
            <a:endParaRPr lang="en-US"/>
          </a:p>
        </p:txBody>
      </p:sp>
    </p:spTree>
    <p:extLst>
      <p:ext uri="{BB962C8B-B14F-4D97-AF65-F5344CB8AC3E}">
        <p14:creationId xmlns:p14="http://schemas.microsoft.com/office/powerpoint/2010/main" val="419204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that contributed with this content:</a:t>
            </a:r>
          </a:p>
          <a:p>
            <a:pPr marL="171450" indent="-171450">
              <a:buFont typeface="Arial" panose="020B0604020202020204" pitchFamily="34" charset="0"/>
              <a:buChar char="•"/>
            </a:pPr>
            <a:r>
              <a:rPr lang="en-US" dirty="0"/>
              <a:t>Benjamin Celis</a:t>
            </a:r>
          </a:p>
          <a:p>
            <a:pPr marL="171450" indent="-171450">
              <a:buFont typeface="Arial" panose="020B0604020202020204" pitchFamily="34" charset="0"/>
              <a:buChar char="•"/>
            </a:pPr>
            <a:r>
              <a:rPr lang="en-US" dirty="0"/>
              <a:t>Mathew Pollock</a:t>
            </a:r>
          </a:p>
          <a:p>
            <a:pPr marL="171450" indent="-171450">
              <a:buFont typeface="Arial" panose="020B0604020202020204" pitchFamily="34" charset="0"/>
              <a:buChar char="•"/>
            </a:pPr>
            <a:r>
              <a:rPr lang="en-US" dirty="0"/>
              <a:t>Simon Perez</a:t>
            </a:r>
          </a:p>
          <a:p>
            <a:pPr marL="171450" indent="-171450">
              <a:buFont typeface="Arial" panose="020B0604020202020204" pitchFamily="34" charset="0"/>
              <a:buChar char="•"/>
            </a:pPr>
            <a:r>
              <a:rPr lang="en-US" dirty="0"/>
              <a:t>Andres Gomez</a:t>
            </a:r>
          </a:p>
          <a:p>
            <a:endParaRPr lang="en-US" dirty="0"/>
          </a:p>
        </p:txBody>
      </p:sp>
      <p:sp>
        <p:nvSpPr>
          <p:cNvPr id="4" name="Slide Number Placeholder 3"/>
          <p:cNvSpPr>
            <a:spLocks noGrp="1"/>
          </p:cNvSpPr>
          <p:nvPr>
            <p:ph type="sldNum" sz="quarter" idx="5"/>
          </p:nvPr>
        </p:nvSpPr>
        <p:spPr/>
        <p:txBody>
          <a:bodyPr/>
          <a:lstStyle/>
          <a:p>
            <a:fld id="{1550AEF5-EC2C-410E-A4F2-BDB69C61FEA1}" type="slidenum">
              <a:rPr lang="en-US" smtClean="0"/>
              <a:t>1</a:t>
            </a:fld>
            <a:endParaRPr lang="en-US"/>
          </a:p>
        </p:txBody>
      </p:sp>
    </p:spTree>
    <p:extLst>
      <p:ext uri="{BB962C8B-B14F-4D97-AF65-F5344CB8AC3E}">
        <p14:creationId xmlns:p14="http://schemas.microsoft.com/office/powerpoint/2010/main" val="851195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21</a:t>
            </a:fld>
            <a:endParaRPr lang="en-US"/>
          </a:p>
        </p:txBody>
      </p:sp>
    </p:spTree>
    <p:extLst>
      <p:ext uri="{BB962C8B-B14F-4D97-AF65-F5344CB8AC3E}">
        <p14:creationId xmlns:p14="http://schemas.microsoft.com/office/powerpoint/2010/main" val="4040824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23</a:t>
            </a:fld>
            <a:endParaRPr lang="en-US"/>
          </a:p>
        </p:txBody>
      </p:sp>
    </p:spTree>
    <p:extLst>
      <p:ext uri="{BB962C8B-B14F-4D97-AF65-F5344CB8AC3E}">
        <p14:creationId xmlns:p14="http://schemas.microsoft.com/office/powerpoint/2010/main" val="283644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24</a:t>
            </a:fld>
            <a:endParaRPr lang="en-US"/>
          </a:p>
        </p:txBody>
      </p:sp>
    </p:spTree>
    <p:extLst>
      <p:ext uri="{BB962C8B-B14F-4D97-AF65-F5344CB8AC3E}">
        <p14:creationId xmlns:p14="http://schemas.microsoft.com/office/powerpoint/2010/main" val="3217533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0AEF5-EC2C-410E-A4F2-BDB69C61FEA1}" type="slidenum">
              <a:rPr lang="en-US" smtClean="0"/>
              <a:t>27</a:t>
            </a:fld>
            <a:endParaRPr lang="en-US"/>
          </a:p>
        </p:txBody>
      </p:sp>
    </p:spTree>
    <p:extLst>
      <p:ext uri="{BB962C8B-B14F-4D97-AF65-F5344CB8AC3E}">
        <p14:creationId xmlns:p14="http://schemas.microsoft.com/office/powerpoint/2010/main" val="3946944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28</a:t>
            </a:fld>
            <a:endParaRPr lang="en-US"/>
          </a:p>
        </p:txBody>
      </p:sp>
    </p:spTree>
    <p:extLst>
      <p:ext uri="{BB962C8B-B14F-4D97-AF65-F5344CB8AC3E}">
        <p14:creationId xmlns:p14="http://schemas.microsoft.com/office/powerpoint/2010/main" val="2199057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https://github.com/LabVIEW-DCAF/Documentation/blob/master/Trunk/Getting%20Started%20Material/devguide/ch2_Application%20Design.md</a:t>
            </a:r>
          </a:p>
        </p:txBody>
      </p:sp>
      <p:sp>
        <p:nvSpPr>
          <p:cNvPr id="4" name="Slide Number Placeholder 3"/>
          <p:cNvSpPr>
            <a:spLocks noGrp="1"/>
          </p:cNvSpPr>
          <p:nvPr>
            <p:ph type="sldNum" sz="quarter" idx="5"/>
          </p:nvPr>
        </p:nvSpPr>
        <p:spPr/>
        <p:txBody>
          <a:bodyPr/>
          <a:lstStyle/>
          <a:p>
            <a:fld id="{9C567973-8969-4909-962E-7A773C79C2B0}" type="slidenum">
              <a:rPr lang="en-US" smtClean="0"/>
              <a:t>29</a:t>
            </a:fld>
            <a:endParaRPr lang="en-US"/>
          </a:p>
        </p:txBody>
      </p:sp>
    </p:spTree>
    <p:extLst>
      <p:ext uri="{BB962C8B-B14F-4D97-AF65-F5344CB8AC3E}">
        <p14:creationId xmlns:p14="http://schemas.microsoft.com/office/powerpoint/2010/main" val="212937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3</a:t>
            </a:fld>
            <a:endParaRPr lang="en-US"/>
          </a:p>
        </p:txBody>
      </p:sp>
    </p:spTree>
    <p:extLst>
      <p:ext uri="{BB962C8B-B14F-4D97-AF65-F5344CB8AC3E}">
        <p14:creationId xmlns:p14="http://schemas.microsoft.com/office/powerpoint/2010/main" val="182210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have more than one engine per target</a:t>
            </a:r>
          </a:p>
        </p:txBody>
      </p:sp>
      <p:sp>
        <p:nvSpPr>
          <p:cNvPr id="4" name="Slide Number Placeholder 3"/>
          <p:cNvSpPr>
            <a:spLocks noGrp="1"/>
          </p:cNvSpPr>
          <p:nvPr>
            <p:ph type="sldNum" sz="quarter" idx="5"/>
          </p:nvPr>
        </p:nvSpPr>
        <p:spPr/>
        <p:txBody>
          <a:bodyPr/>
          <a:lstStyle/>
          <a:p>
            <a:fld id="{1550AEF5-EC2C-410E-A4F2-BDB69C61FEA1}" type="slidenum">
              <a:rPr lang="en-US" smtClean="0"/>
              <a:t>4</a:t>
            </a:fld>
            <a:endParaRPr lang="en-US"/>
          </a:p>
        </p:txBody>
      </p:sp>
    </p:spTree>
    <p:extLst>
      <p:ext uri="{BB962C8B-B14F-4D97-AF65-F5344CB8AC3E}">
        <p14:creationId xmlns:p14="http://schemas.microsoft.com/office/powerpoint/2010/main" val="361567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5</a:t>
            </a:fld>
            <a:endParaRPr lang="en-US"/>
          </a:p>
        </p:txBody>
      </p:sp>
    </p:spTree>
    <p:extLst>
      <p:ext uri="{BB962C8B-B14F-4D97-AF65-F5344CB8AC3E}">
        <p14:creationId xmlns:p14="http://schemas.microsoft.com/office/powerpoint/2010/main" val="51796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9</a:t>
            </a:fld>
            <a:endParaRPr lang="en-US"/>
          </a:p>
        </p:txBody>
      </p:sp>
    </p:spTree>
    <p:extLst>
      <p:ext uri="{BB962C8B-B14F-4D97-AF65-F5344CB8AC3E}">
        <p14:creationId xmlns:p14="http://schemas.microsoft.com/office/powerpoint/2010/main" val="2825959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14</a:t>
            </a:fld>
            <a:endParaRPr lang="en-US"/>
          </a:p>
        </p:txBody>
      </p:sp>
    </p:spTree>
    <p:extLst>
      <p:ext uri="{BB962C8B-B14F-4D97-AF65-F5344CB8AC3E}">
        <p14:creationId xmlns:p14="http://schemas.microsoft.com/office/powerpoint/2010/main" val="334252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0AEF5-EC2C-410E-A4F2-BDB69C61FEA1}" type="slidenum">
              <a:rPr lang="en-US" smtClean="0"/>
              <a:t>15</a:t>
            </a:fld>
            <a:endParaRPr lang="en-US"/>
          </a:p>
        </p:txBody>
      </p:sp>
    </p:spTree>
    <p:extLst>
      <p:ext uri="{BB962C8B-B14F-4D97-AF65-F5344CB8AC3E}">
        <p14:creationId xmlns:p14="http://schemas.microsoft.com/office/powerpoint/2010/main" val="1442390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functionality is not provided out of the box, and isn't a good fit for a new DCAF module, it can still be added to the application's Main VI. All DCAF applications must contain code to gather the configuration data and start up the engines to execute that data. The template also creates an empty loop where application specific code can be added.</a:t>
            </a:r>
          </a:p>
          <a:p>
            <a:r>
              <a:rPr lang="en-US" sz="1200" b="0" i="0" kern="1200" dirty="0">
                <a:solidFill>
                  <a:schemeClr val="tx1"/>
                </a:solidFill>
                <a:effectLst/>
                <a:latin typeface="+mn-lt"/>
                <a:ea typeface="+mn-ea"/>
                <a:cs typeface="+mn-cs"/>
              </a:rPr>
              <a:t>If a DCAF engine can't do something well, the functionality can still be added to the main application using standard LabVIEW programming practices. For example, the loop above could contain code to read a high-resolution stream of buffered data from an FPGA and stream that data over the network (something DCAF is not designed to do well). Meanwhile DCAF can still be used to handle the more standard control functionality.</a:t>
            </a:r>
            <a:endParaRPr lang="en-US" dirty="0"/>
          </a:p>
          <a:p>
            <a:endParaRPr lang="en-US" dirty="0"/>
          </a:p>
        </p:txBody>
      </p:sp>
      <p:sp>
        <p:nvSpPr>
          <p:cNvPr id="4" name="Slide Number Placeholder 3"/>
          <p:cNvSpPr>
            <a:spLocks noGrp="1"/>
          </p:cNvSpPr>
          <p:nvPr>
            <p:ph type="sldNum" sz="quarter" idx="5"/>
          </p:nvPr>
        </p:nvSpPr>
        <p:spPr/>
        <p:txBody>
          <a:bodyPr/>
          <a:lstStyle/>
          <a:p>
            <a:fld id="{1550AEF5-EC2C-410E-A4F2-BDB69C61FEA1}" type="slidenum">
              <a:rPr lang="en-US" smtClean="0"/>
              <a:t>16</a:t>
            </a:fld>
            <a:endParaRPr lang="en-US"/>
          </a:p>
        </p:txBody>
      </p:sp>
    </p:spTree>
    <p:extLst>
      <p:ext uri="{BB962C8B-B14F-4D97-AF65-F5344CB8AC3E}">
        <p14:creationId xmlns:p14="http://schemas.microsoft.com/office/powerpoint/2010/main" val="2152400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17</a:t>
            </a:fld>
            <a:endParaRPr lang="en-US"/>
          </a:p>
        </p:txBody>
      </p:sp>
    </p:spTree>
    <p:extLst>
      <p:ext uri="{BB962C8B-B14F-4D97-AF65-F5344CB8AC3E}">
        <p14:creationId xmlns:p14="http://schemas.microsoft.com/office/powerpoint/2010/main" val="2633222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346357193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84121206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75045986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94699368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78553491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548313641"/>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509445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819025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23717228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1133302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BFB54-DD62-4FD2-AABF-1CC163250B3B}"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416FF-8DBD-40F0-8F27-6385E2222AA6}" type="slidenum">
              <a:rPr lang="en-US" smtClean="0"/>
              <a:t>‹#›</a:t>
            </a:fld>
            <a:endParaRPr lang="en-US"/>
          </a:p>
        </p:txBody>
      </p:sp>
    </p:spTree>
    <p:extLst>
      <p:ext uri="{BB962C8B-B14F-4D97-AF65-F5344CB8AC3E}">
        <p14:creationId xmlns:p14="http://schemas.microsoft.com/office/powerpoint/2010/main" val="6024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362860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390697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181942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10904596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370775134"/>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58867655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75133630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49150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857013407"/>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248157048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LabVIEW-DCAF/Documentation/blob/master/Trunk/Getting%20Started%20Material/devguide/ch2_Application%20Design.md"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ni.com/product-documentation/54344/en/"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Designing an Application with DCAF</a:t>
            </a:r>
          </a:p>
        </p:txBody>
      </p:sp>
      <p:sp>
        <p:nvSpPr>
          <p:cNvPr id="4" name="Text Placeholder 3"/>
          <p:cNvSpPr>
            <a:spLocks noGrp="1"/>
          </p:cNvSpPr>
          <p:nvPr>
            <p:ph type="body" sz="quarter" idx="12"/>
          </p:nvPr>
        </p:nvSpPr>
        <p:spPr/>
        <p:txBody>
          <a:bodyPr>
            <a:normAutofit lnSpcReduction="10000"/>
          </a:bodyPr>
          <a:lstStyle/>
          <a:p>
            <a:r>
              <a:rPr lang="en-US" dirty="0"/>
              <a:t>Instructor Name</a:t>
            </a:r>
          </a:p>
        </p:txBody>
      </p:sp>
      <p:sp>
        <p:nvSpPr>
          <p:cNvPr id="5" name="Text Placeholder 4"/>
          <p:cNvSpPr>
            <a:spLocks noGrp="1"/>
          </p:cNvSpPr>
          <p:nvPr>
            <p:ph type="body" sz="quarter" idx="13"/>
          </p:nvPr>
        </p:nvSpPr>
        <p:spPr/>
        <p:txBody>
          <a:bodyPr/>
          <a:lstStyle/>
          <a:p>
            <a:r>
              <a:rPr lang="en-US" dirty="0"/>
              <a:t>Instructor's role</a:t>
            </a:r>
          </a:p>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659F-83BC-4FCB-AEBD-13BE1F760F9A}"/>
              </a:ext>
            </a:extLst>
          </p:cNvPr>
          <p:cNvSpPr>
            <a:spLocks noGrp="1"/>
          </p:cNvSpPr>
          <p:nvPr>
            <p:ph type="title"/>
          </p:nvPr>
        </p:nvSpPr>
        <p:spPr/>
        <p:txBody>
          <a:bodyPr/>
          <a:lstStyle/>
          <a:p>
            <a:r>
              <a:rPr lang="en-US" dirty="0"/>
              <a:t>What Should be a Module</a:t>
            </a:r>
          </a:p>
        </p:txBody>
      </p:sp>
      <p:sp>
        <p:nvSpPr>
          <p:cNvPr id="3" name="Content Placeholder 2">
            <a:extLst>
              <a:ext uri="{FF2B5EF4-FFF2-40B4-BE49-F238E27FC236}">
                <a16:creationId xmlns:a16="http://schemas.microsoft.com/office/drawing/2014/main" id="{26495F02-3385-4489-B540-E8477CB2E834}"/>
              </a:ext>
            </a:extLst>
          </p:cNvPr>
          <p:cNvSpPr>
            <a:spLocks noGrp="1"/>
          </p:cNvSpPr>
          <p:nvPr>
            <p:ph idx="1"/>
          </p:nvPr>
        </p:nvSpPr>
        <p:spPr/>
        <p:txBody>
          <a:bodyPr/>
          <a:lstStyle/>
          <a:p>
            <a:r>
              <a:rPr lang="en-US" dirty="0"/>
              <a:t>Modules should operate on latest value (Tag) data</a:t>
            </a:r>
          </a:p>
          <a:p>
            <a:r>
              <a:rPr lang="en-US" dirty="0"/>
              <a:t>They should generate new values, modify existing values, or route values</a:t>
            </a:r>
          </a:p>
          <a:p>
            <a:r>
              <a:rPr lang="en-US" dirty="0"/>
              <a:t>Communicating stream data between modules may not be a good fit</a:t>
            </a:r>
          </a:p>
        </p:txBody>
      </p:sp>
    </p:spTree>
    <p:extLst>
      <p:ext uri="{BB962C8B-B14F-4D97-AF65-F5344CB8AC3E}">
        <p14:creationId xmlns:p14="http://schemas.microsoft.com/office/powerpoint/2010/main" val="173697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659F-83BC-4FCB-AEBD-13BE1F760F9A}"/>
              </a:ext>
            </a:extLst>
          </p:cNvPr>
          <p:cNvSpPr>
            <a:spLocks noGrp="1"/>
          </p:cNvSpPr>
          <p:nvPr>
            <p:ph type="title"/>
          </p:nvPr>
        </p:nvSpPr>
        <p:spPr/>
        <p:txBody>
          <a:bodyPr/>
          <a:lstStyle/>
          <a:p>
            <a:r>
              <a:rPr lang="en-US" dirty="0"/>
              <a:t>What Should be a Module</a:t>
            </a:r>
          </a:p>
        </p:txBody>
      </p:sp>
      <p:sp>
        <p:nvSpPr>
          <p:cNvPr id="3" name="Content Placeholder 2">
            <a:extLst>
              <a:ext uri="{FF2B5EF4-FFF2-40B4-BE49-F238E27FC236}">
                <a16:creationId xmlns:a16="http://schemas.microsoft.com/office/drawing/2014/main" id="{26495F02-3385-4489-B540-E8477CB2E834}"/>
              </a:ext>
            </a:extLst>
          </p:cNvPr>
          <p:cNvSpPr>
            <a:spLocks noGrp="1"/>
          </p:cNvSpPr>
          <p:nvPr>
            <p:ph idx="1"/>
          </p:nvPr>
        </p:nvSpPr>
        <p:spPr/>
        <p:txBody>
          <a:bodyPr/>
          <a:lstStyle/>
          <a:p>
            <a:r>
              <a:rPr lang="en-US" dirty="0"/>
              <a:t>Application Specific vs Reusable</a:t>
            </a:r>
          </a:p>
          <a:p>
            <a:pPr lvl="1"/>
            <a:r>
              <a:rPr lang="en-US" dirty="0"/>
              <a:t>Application Logic could be within a module or outside of DCAF</a:t>
            </a:r>
          </a:p>
          <a:p>
            <a:pPr lvl="1"/>
            <a:r>
              <a:rPr lang="en-US" dirty="0"/>
              <a:t>Consider making a module into a state machine for control</a:t>
            </a:r>
          </a:p>
          <a:p>
            <a:pPr lvl="1"/>
            <a:r>
              <a:rPr lang="en-US" dirty="0"/>
              <a:t>Remember the state machine should not block</a:t>
            </a:r>
          </a:p>
          <a:p>
            <a:pPr lvl="1"/>
            <a:r>
              <a:rPr lang="en-US" dirty="0"/>
              <a:t>Do not hold state data in the module unless there can be only one instance</a:t>
            </a:r>
          </a:p>
        </p:txBody>
      </p:sp>
    </p:spTree>
    <p:extLst>
      <p:ext uri="{BB962C8B-B14F-4D97-AF65-F5344CB8AC3E}">
        <p14:creationId xmlns:p14="http://schemas.microsoft.com/office/powerpoint/2010/main" val="170272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659F-83BC-4FCB-AEBD-13BE1F760F9A}"/>
              </a:ext>
            </a:extLst>
          </p:cNvPr>
          <p:cNvSpPr>
            <a:spLocks noGrp="1"/>
          </p:cNvSpPr>
          <p:nvPr>
            <p:ph type="title"/>
          </p:nvPr>
        </p:nvSpPr>
        <p:spPr/>
        <p:txBody>
          <a:bodyPr/>
          <a:lstStyle/>
          <a:p>
            <a:r>
              <a:rPr lang="en-US" dirty="0"/>
              <a:t>How many modules?</a:t>
            </a:r>
          </a:p>
        </p:txBody>
      </p:sp>
      <p:sp>
        <p:nvSpPr>
          <p:cNvPr id="3" name="Content Placeholder 2">
            <a:extLst>
              <a:ext uri="{FF2B5EF4-FFF2-40B4-BE49-F238E27FC236}">
                <a16:creationId xmlns:a16="http://schemas.microsoft.com/office/drawing/2014/main" id="{26495F02-3385-4489-B540-E8477CB2E834}"/>
              </a:ext>
            </a:extLst>
          </p:cNvPr>
          <p:cNvSpPr>
            <a:spLocks noGrp="1"/>
          </p:cNvSpPr>
          <p:nvPr>
            <p:ph idx="1"/>
          </p:nvPr>
        </p:nvSpPr>
        <p:spPr>
          <a:xfrm>
            <a:off x="605367" y="975360"/>
            <a:ext cx="10972800" cy="1185949"/>
          </a:xfrm>
        </p:spPr>
        <p:txBody>
          <a:bodyPr/>
          <a:lstStyle/>
          <a:p>
            <a:r>
              <a:rPr lang="en-US" dirty="0"/>
              <a:t>If two modules must always be used with each other, consider combining them. </a:t>
            </a:r>
          </a:p>
          <a:p>
            <a:endParaRPr lang="en-US" dirty="0"/>
          </a:p>
          <a:p>
            <a:endParaRPr lang="en-US" dirty="0"/>
          </a:p>
          <a:p>
            <a:endParaRPr lang="en-US" dirty="0"/>
          </a:p>
          <a:p>
            <a:pPr marL="0" indent="0">
              <a:buNone/>
            </a:pPr>
            <a:endParaRPr lang="en-US" dirty="0"/>
          </a:p>
        </p:txBody>
      </p:sp>
      <p:sp>
        <p:nvSpPr>
          <p:cNvPr id="12" name="Rounded Rectangle 3">
            <a:extLst>
              <a:ext uri="{FF2B5EF4-FFF2-40B4-BE49-F238E27FC236}">
                <a16:creationId xmlns:a16="http://schemas.microsoft.com/office/drawing/2014/main" id="{071EB096-6C5A-4742-AB6E-310B48A5462D}"/>
              </a:ext>
            </a:extLst>
          </p:cNvPr>
          <p:cNvSpPr/>
          <p:nvPr/>
        </p:nvSpPr>
        <p:spPr>
          <a:xfrm>
            <a:off x="276394" y="3073081"/>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Custom Input Module 1</a:t>
            </a:r>
          </a:p>
        </p:txBody>
      </p:sp>
      <p:sp>
        <p:nvSpPr>
          <p:cNvPr id="13" name="Rounded Rectangle 4">
            <a:extLst>
              <a:ext uri="{FF2B5EF4-FFF2-40B4-BE49-F238E27FC236}">
                <a16:creationId xmlns:a16="http://schemas.microsoft.com/office/drawing/2014/main" id="{DF97D33A-496D-415C-9003-D9090F872DE8}"/>
              </a:ext>
            </a:extLst>
          </p:cNvPr>
          <p:cNvSpPr/>
          <p:nvPr/>
        </p:nvSpPr>
        <p:spPr>
          <a:xfrm>
            <a:off x="2645735" y="3051838"/>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Custom Process Module 1</a:t>
            </a:r>
          </a:p>
        </p:txBody>
      </p:sp>
      <p:sp>
        <p:nvSpPr>
          <p:cNvPr id="14" name="Rounded Rectangle 5">
            <a:extLst>
              <a:ext uri="{FF2B5EF4-FFF2-40B4-BE49-F238E27FC236}">
                <a16:creationId xmlns:a16="http://schemas.microsoft.com/office/drawing/2014/main" id="{AC7AE688-9FA1-4E17-8726-8DE82A9C07BB}"/>
              </a:ext>
            </a:extLst>
          </p:cNvPr>
          <p:cNvSpPr/>
          <p:nvPr/>
        </p:nvSpPr>
        <p:spPr>
          <a:xfrm>
            <a:off x="4897956" y="3051836"/>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Scan Engine Module</a:t>
            </a:r>
          </a:p>
        </p:txBody>
      </p:sp>
      <p:sp>
        <p:nvSpPr>
          <p:cNvPr id="15" name="Rounded Rectangle 6">
            <a:extLst>
              <a:ext uri="{FF2B5EF4-FFF2-40B4-BE49-F238E27FC236}">
                <a16:creationId xmlns:a16="http://schemas.microsoft.com/office/drawing/2014/main" id="{175EFA03-0F68-4E83-A963-597CBB5A67DF}"/>
              </a:ext>
            </a:extLst>
          </p:cNvPr>
          <p:cNvSpPr/>
          <p:nvPr/>
        </p:nvSpPr>
        <p:spPr>
          <a:xfrm>
            <a:off x="276395" y="2161309"/>
            <a:ext cx="6450362"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9" name="Up Arrow 10">
            <a:extLst>
              <a:ext uri="{FF2B5EF4-FFF2-40B4-BE49-F238E27FC236}">
                <a16:creationId xmlns:a16="http://schemas.microsoft.com/office/drawing/2014/main" id="{2607A99D-61B4-467E-BBED-0AA7D97CB935}"/>
              </a:ext>
            </a:extLst>
          </p:cNvPr>
          <p:cNvSpPr/>
          <p:nvPr/>
        </p:nvSpPr>
        <p:spPr>
          <a:xfrm rot="5400000">
            <a:off x="2308189" y="30972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loud 20">
            <a:extLst>
              <a:ext uri="{FF2B5EF4-FFF2-40B4-BE49-F238E27FC236}">
                <a16:creationId xmlns:a16="http://schemas.microsoft.com/office/drawing/2014/main" id="{90E59BB9-204E-4888-8718-CEF2A224153E}"/>
              </a:ext>
            </a:extLst>
          </p:cNvPr>
          <p:cNvSpPr/>
          <p:nvPr/>
        </p:nvSpPr>
        <p:spPr>
          <a:xfrm>
            <a:off x="504067" y="4361383"/>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2" name="Cloud 21">
            <a:extLst>
              <a:ext uri="{FF2B5EF4-FFF2-40B4-BE49-F238E27FC236}">
                <a16:creationId xmlns:a16="http://schemas.microsoft.com/office/drawing/2014/main" id="{09B02587-D073-4F9A-BCEA-01621FBAE694}"/>
              </a:ext>
            </a:extLst>
          </p:cNvPr>
          <p:cNvSpPr/>
          <p:nvPr/>
        </p:nvSpPr>
        <p:spPr>
          <a:xfrm>
            <a:off x="5117922" y="4361383"/>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3" name="Up Arrow 20">
            <a:extLst>
              <a:ext uri="{FF2B5EF4-FFF2-40B4-BE49-F238E27FC236}">
                <a16:creationId xmlns:a16="http://schemas.microsoft.com/office/drawing/2014/main" id="{A68F2FA6-0C89-4906-9937-FED90954453C}"/>
              </a:ext>
            </a:extLst>
          </p:cNvPr>
          <p:cNvSpPr/>
          <p:nvPr/>
        </p:nvSpPr>
        <p:spPr>
          <a:xfrm>
            <a:off x="1128865" y="382664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1">
            <a:extLst>
              <a:ext uri="{FF2B5EF4-FFF2-40B4-BE49-F238E27FC236}">
                <a16:creationId xmlns:a16="http://schemas.microsoft.com/office/drawing/2014/main" id="{D68BCC7F-FC49-40A6-AF7A-82C4B8783470}"/>
              </a:ext>
            </a:extLst>
          </p:cNvPr>
          <p:cNvSpPr/>
          <p:nvPr/>
        </p:nvSpPr>
        <p:spPr>
          <a:xfrm rot="10800000">
            <a:off x="5762484" y="3823623"/>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Up Arrow 10">
            <a:extLst>
              <a:ext uri="{FF2B5EF4-FFF2-40B4-BE49-F238E27FC236}">
                <a16:creationId xmlns:a16="http://schemas.microsoft.com/office/drawing/2014/main" id="{62E99CE7-AF3E-42A9-AE95-2940A292B10F}"/>
              </a:ext>
            </a:extLst>
          </p:cNvPr>
          <p:cNvSpPr/>
          <p:nvPr/>
        </p:nvSpPr>
        <p:spPr>
          <a:xfrm rot="5400000">
            <a:off x="4689142" y="30972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3">
            <a:extLst>
              <a:ext uri="{FF2B5EF4-FFF2-40B4-BE49-F238E27FC236}">
                <a16:creationId xmlns:a16="http://schemas.microsoft.com/office/drawing/2014/main" id="{7CC7B42D-4BD3-4843-B649-D1D2C51AC315}"/>
              </a:ext>
            </a:extLst>
          </p:cNvPr>
          <p:cNvSpPr/>
          <p:nvPr/>
        </p:nvSpPr>
        <p:spPr>
          <a:xfrm>
            <a:off x="7490956" y="306810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Custom Input And Process</a:t>
            </a:r>
          </a:p>
        </p:txBody>
      </p:sp>
      <p:sp>
        <p:nvSpPr>
          <p:cNvPr id="30" name="Rounded Rectangle 5">
            <a:extLst>
              <a:ext uri="{FF2B5EF4-FFF2-40B4-BE49-F238E27FC236}">
                <a16:creationId xmlns:a16="http://schemas.microsoft.com/office/drawing/2014/main" id="{0B903C28-4763-4F90-A3ED-ECBCE2F72FF9}"/>
              </a:ext>
            </a:extLst>
          </p:cNvPr>
          <p:cNvSpPr/>
          <p:nvPr/>
        </p:nvSpPr>
        <p:spPr>
          <a:xfrm>
            <a:off x="9822187" y="305183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Scan Engine Module</a:t>
            </a:r>
          </a:p>
        </p:txBody>
      </p:sp>
      <p:sp>
        <p:nvSpPr>
          <p:cNvPr id="31" name="Rounded Rectangle 6">
            <a:extLst>
              <a:ext uri="{FF2B5EF4-FFF2-40B4-BE49-F238E27FC236}">
                <a16:creationId xmlns:a16="http://schemas.microsoft.com/office/drawing/2014/main" id="{AFF795A6-D376-453A-A277-8A8D3F27E28E}"/>
              </a:ext>
            </a:extLst>
          </p:cNvPr>
          <p:cNvSpPr/>
          <p:nvPr/>
        </p:nvSpPr>
        <p:spPr>
          <a:xfrm>
            <a:off x="7468203" y="2161309"/>
            <a:ext cx="4182784"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32" name="Up Arrow 10">
            <a:extLst>
              <a:ext uri="{FF2B5EF4-FFF2-40B4-BE49-F238E27FC236}">
                <a16:creationId xmlns:a16="http://schemas.microsoft.com/office/drawing/2014/main" id="{E1A389EB-BBC6-4B8E-810F-A0D4A178D4BB}"/>
              </a:ext>
            </a:extLst>
          </p:cNvPr>
          <p:cNvSpPr/>
          <p:nvPr/>
        </p:nvSpPr>
        <p:spPr>
          <a:xfrm rot="5400000">
            <a:off x="9445136" y="3113554"/>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loud 32">
            <a:extLst>
              <a:ext uri="{FF2B5EF4-FFF2-40B4-BE49-F238E27FC236}">
                <a16:creationId xmlns:a16="http://schemas.microsoft.com/office/drawing/2014/main" id="{C2E753F2-BEB5-4C4A-AEDC-FA5ACD0D966C}"/>
              </a:ext>
            </a:extLst>
          </p:cNvPr>
          <p:cNvSpPr/>
          <p:nvPr/>
        </p:nvSpPr>
        <p:spPr>
          <a:xfrm>
            <a:off x="7695876" y="4361383"/>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34" name="Cloud 33">
            <a:extLst>
              <a:ext uri="{FF2B5EF4-FFF2-40B4-BE49-F238E27FC236}">
                <a16:creationId xmlns:a16="http://schemas.microsoft.com/office/drawing/2014/main" id="{FEC2E4AB-6521-481F-ADFC-4964E1CACE33}"/>
              </a:ext>
            </a:extLst>
          </p:cNvPr>
          <p:cNvSpPr/>
          <p:nvPr/>
        </p:nvSpPr>
        <p:spPr>
          <a:xfrm>
            <a:off x="10049860" y="434441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35" name="Up Arrow 20">
            <a:extLst>
              <a:ext uri="{FF2B5EF4-FFF2-40B4-BE49-F238E27FC236}">
                <a16:creationId xmlns:a16="http://schemas.microsoft.com/office/drawing/2014/main" id="{2A061AF9-629F-47D4-9B2F-43A12A96C8D4}"/>
              </a:ext>
            </a:extLst>
          </p:cNvPr>
          <p:cNvSpPr/>
          <p:nvPr/>
        </p:nvSpPr>
        <p:spPr>
          <a:xfrm>
            <a:off x="8320674" y="382664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Up Arrow 21">
            <a:extLst>
              <a:ext uri="{FF2B5EF4-FFF2-40B4-BE49-F238E27FC236}">
                <a16:creationId xmlns:a16="http://schemas.microsoft.com/office/drawing/2014/main" id="{B4824F15-F0E0-4962-BA25-1063D7AD58E5}"/>
              </a:ext>
            </a:extLst>
          </p:cNvPr>
          <p:cNvSpPr/>
          <p:nvPr/>
        </p:nvSpPr>
        <p:spPr>
          <a:xfrm rot="10800000">
            <a:off x="10675231" y="3823622"/>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8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659F-83BC-4FCB-AEBD-13BE1F760F9A}"/>
              </a:ext>
            </a:extLst>
          </p:cNvPr>
          <p:cNvSpPr>
            <a:spLocks noGrp="1"/>
          </p:cNvSpPr>
          <p:nvPr>
            <p:ph type="title"/>
          </p:nvPr>
        </p:nvSpPr>
        <p:spPr/>
        <p:txBody>
          <a:bodyPr/>
          <a:lstStyle/>
          <a:p>
            <a:r>
              <a:rPr lang="en-US" dirty="0"/>
              <a:t>How many modules?</a:t>
            </a:r>
          </a:p>
        </p:txBody>
      </p:sp>
      <p:sp>
        <p:nvSpPr>
          <p:cNvPr id="3" name="Content Placeholder 2">
            <a:extLst>
              <a:ext uri="{FF2B5EF4-FFF2-40B4-BE49-F238E27FC236}">
                <a16:creationId xmlns:a16="http://schemas.microsoft.com/office/drawing/2014/main" id="{26495F02-3385-4489-B540-E8477CB2E834}"/>
              </a:ext>
            </a:extLst>
          </p:cNvPr>
          <p:cNvSpPr>
            <a:spLocks noGrp="1"/>
          </p:cNvSpPr>
          <p:nvPr>
            <p:ph idx="1"/>
          </p:nvPr>
        </p:nvSpPr>
        <p:spPr>
          <a:xfrm>
            <a:off x="605367" y="975360"/>
            <a:ext cx="10972800" cy="971931"/>
          </a:xfrm>
        </p:spPr>
        <p:txBody>
          <a:bodyPr/>
          <a:lstStyle/>
          <a:p>
            <a:r>
              <a:rPr lang="en-US" dirty="0"/>
              <a:t>If multiple combinations are possible, keep them separate</a:t>
            </a:r>
          </a:p>
          <a:p>
            <a:endParaRPr lang="en-US" dirty="0"/>
          </a:p>
          <a:p>
            <a:endParaRPr lang="en-US" dirty="0"/>
          </a:p>
          <a:p>
            <a:endParaRPr lang="en-US" dirty="0"/>
          </a:p>
          <a:p>
            <a:pPr marL="0" indent="0">
              <a:buNone/>
            </a:pPr>
            <a:endParaRPr lang="en-US" dirty="0"/>
          </a:p>
        </p:txBody>
      </p:sp>
      <p:sp>
        <p:nvSpPr>
          <p:cNvPr id="12" name="Rounded Rectangle 3">
            <a:extLst>
              <a:ext uri="{FF2B5EF4-FFF2-40B4-BE49-F238E27FC236}">
                <a16:creationId xmlns:a16="http://schemas.microsoft.com/office/drawing/2014/main" id="{071EB096-6C5A-4742-AB6E-310B48A5462D}"/>
              </a:ext>
            </a:extLst>
          </p:cNvPr>
          <p:cNvSpPr/>
          <p:nvPr/>
        </p:nvSpPr>
        <p:spPr>
          <a:xfrm>
            <a:off x="2870818" y="2696876"/>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Custom Input Module 1</a:t>
            </a:r>
          </a:p>
        </p:txBody>
      </p:sp>
      <p:sp>
        <p:nvSpPr>
          <p:cNvPr id="13" name="Rounded Rectangle 4">
            <a:extLst>
              <a:ext uri="{FF2B5EF4-FFF2-40B4-BE49-F238E27FC236}">
                <a16:creationId xmlns:a16="http://schemas.microsoft.com/office/drawing/2014/main" id="{DF97D33A-496D-415C-9003-D9090F872DE8}"/>
              </a:ext>
            </a:extLst>
          </p:cNvPr>
          <p:cNvSpPr/>
          <p:nvPr/>
        </p:nvSpPr>
        <p:spPr>
          <a:xfrm>
            <a:off x="5240159" y="267563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Custom Process Module 1</a:t>
            </a:r>
          </a:p>
        </p:txBody>
      </p:sp>
      <p:sp>
        <p:nvSpPr>
          <p:cNvPr id="14" name="Rounded Rectangle 5">
            <a:extLst>
              <a:ext uri="{FF2B5EF4-FFF2-40B4-BE49-F238E27FC236}">
                <a16:creationId xmlns:a16="http://schemas.microsoft.com/office/drawing/2014/main" id="{AC7AE688-9FA1-4E17-8726-8DE82A9C07BB}"/>
              </a:ext>
            </a:extLst>
          </p:cNvPr>
          <p:cNvSpPr/>
          <p:nvPr/>
        </p:nvSpPr>
        <p:spPr>
          <a:xfrm>
            <a:off x="7492380" y="2675631"/>
            <a:ext cx="1828800" cy="1695439"/>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Scan Engine Module</a:t>
            </a:r>
          </a:p>
        </p:txBody>
      </p:sp>
      <p:sp>
        <p:nvSpPr>
          <p:cNvPr id="15" name="Rounded Rectangle 6">
            <a:extLst>
              <a:ext uri="{FF2B5EF4-FFF2-40B4-BE49-F238E27FC236}">
                <a16:creationId xmlns:a16="http://schemas.microsoft.com/office/drawing/2014/main" id="{175EFA03-0F68-4E83-A963-597CBB5A67DF}"/>
              </a:ext>
            </a:extLst>
          </p:cNvPr>
          <p:cNvSpPr/>
          <p:nvPr/>
        </p:nvSpPr>
        <p:spPr>
          <a:xfrm>
            <a:off x="2870819" y="1785104"/>
            <a:ext cx="6450362"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9" name="Up Arrow 10">
            <a:extLst>
              <a:ext uri="{FF2B5EF4-FFF2-40B4-BE49-F238E27FC236}">
                <a16:creationId xmlns:a16="http://schemas.microsoft.com/office/drawing/2014/main" id="{2607A99D-61B4-467E-BBED-0AA7D97CB935}"/>
              </a:ext>
            </a:extLst>
          </p:cNvPr>
          <p:cNvSpPr/>
          <p:nvPr/>
        </p:nvSpPr>
        <p:spPr>
          <a:xfrm rot="5400000">
            <a:off x="4998140" y="272573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loud 20">
            <a:extLst>
              <a:ext uri="{FF2B5EF4-FFF2-40B4-BE49-F238E27FC236}">
                <a16:creationId xmlns:a16="http://schemas.microsoft.com/office/drawing/2014/main" id="{90E59BB9-204E-4888-8718-CEF2A224153E}"/>
              </a:ext>
            </a:extLst>
          </p:cNvPr>
          <p:cNvSpPr/>
          <p:nvPr/>
        </p:nvSpPr>
        <p:spPr>
          <a:xfrm>
            <a:off x="3015770" y="4854135"/>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2" name="Cloud 21">
            <a:extLst>
              <a:ext uri="{FF2B5EF4-FFF2-40B4-BE49-F238E27FC236}">
                <a16:creationId xmlns:a16="http://schemas.microsoft.com/office/drawing/2014/main" id="{09B02587-D073-4F9A-BCEA-01621FBAE694}"/>
              </a:ext>
            </a:extLst>
          </p:cNvPr>
          <p:cNvSpPr/>
          <p:nvPr/>
        </p:nvSpPr>
        <p:spPr>
          <a:xfrm>
            <a:off x="7802777" y="4854135"/>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4" name="Up Arrow 21">
            <a:extLst>
              <a:ext uri="{FF2B5EF4-FFF2-40B4-BE49-F238E27FC236}">
                <a16:creationId xmlns:a16="http://schemas.microsoft.com/office/drawing/2014/main" id="{D68BCC7F-FC49-40A6-AF7A-82C4B8783470}"/>
              </a:ext>
            </a:extLst>
          </p:cNvPr>
          <p:cNvSpPr/>
          <p:nvPr/>
        </p:nvSpPr>
        <p:spPr>
          <a:xfrm rot="10800000">
            <a:off x="8328008" y="4371069"/>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Up Arrow 10">
            <a:extLst>
              <a:ext uri="{FF2B5EF4-FFF2-40B4-BE49-F238E27FC236}">
                <a16:creationId xmlns:a16="http://schemas.microsoft.com/office/drawing/2014/main" id="{62E99CE7-AF3E-42A9-AE95-2940A292B10F}"/>
              </a:ext>
            </a:extLst>
          </p:cNvPr>
          <p:cNvSpPr/>
          <p:nvPr/>
        </p:nvSpPr>
        <p:spPr>
          <a:xfrm rot="5400000">
            <a:off x="7283566" y="272108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3">
            <a:extLst>
              <a:ext uri="{FF2B5EF4-FFF2-40B4-BE49-F238E27FC236}">
                <a16:creationId xmlns:a16="http://schemas.microsoft.com/office/drawing/2014/main" id="{5F9D93CA-5471-4B44-8022-3A33A0500774}"/>
              </a:ext>
            </a:extLst>
          </p:cNvPr>
          <p:cNvSpPr/>
          <p:nvPr/>
        </p:nvSpPr>
        <p:spPr>
          <a:xfrm>
            <a:off x="2870818" y="3608648"/>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Shared Memory Module</a:t>
            </a:r>
          </a:p>
        </p:txBody>
      </p:sp>
      <p:sp>
        <p:nvSpPr>
          <p:cNvPr id="37" name="Rounded Rectangle 4">
            <a:extLst>
              <a:ext uri="{FF2B5EF4-FFF2-40B4-BE49-F238E27FC236}">
                <a16:creationId xmlns:a16="http://schemas.microsoft.com/office/drawing/2014/main" id="{D20B955E-401A-41B9-9004-48A1813E3081}"/>
              </a:ext>
            </a:extLst>
          </p:cNvPr>
          <p:cNvSpPr/>
          <p:nvPr/>
        </p:nvSpPr>
        <p:spPr>
          <a:xfrm>
            <a:off x="5239572" y="359928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Custom Process Module 1</a:t>
            </a:r>
          </a:p>
        </p:txBody>
      </p:sp>
      <p:sp>
        <p:nvSpPr>
          <p:cNvPr id="38" name="Up Arrow 10">
            <a:extLst>
              <a:ext uri="{FF2B5EF4-FFF2-40B4-BE49-F238E27FC236}">
                <a16:creationId xmlns:a16="http://schemas.microsoft.com/office/drawing/2014/main" id="{2B8028AC-31B2-41C6-A80D-4CCB0186F900}"/>
              </a:ext>
            </a:extLst>
          </p:cNvPr>
          <p:cNvSpPr/>
          <p:nvPr/>
        </p:nvSpPr>
        <p:spPr>
          <a:xfrm rot="5400000">
            <a:off x="4957510" y="3662876"/>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Up Arrow 10">
            <a:extLst>
              <a:ext uri="{FF2B5EF4-FFF2-40B4-BE49-F238E27FC236}">
                <a16:creationId xmlns:a16="http://schemas.microsoft.com/office/drawing/2014/main" id="{C5974021-8BB8-476F-B8E2-B6D02DC8B34F}"/>
              </a:ext>
            </a:extLst>
          </p:cNvPr>
          <p:cNvSpPr/>
          <p:nvPr/>
        </p:nvSpPr>
        <p:spPr>
          <a:xfrm rot="5400000">
            <a:off x="7283566" y="367210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Up Arrow 20">
            <a:extLst>
              <a:ext uri="{FF2B5EF4-FFF2-40B4-BE49-F238E27FC236}">
                <a16:creationId xmlns:a16="http://schemas.microsoft.com/office/drawing/2014/main" id="{A68F2FA6-0C89-4906-9937-FED90954453C}"/>
              </a:ext>
            </a:extLst>
          </p:cNvPr>
          <p:cNvSpPr/>
          <p:nvPr/>
        </p:nvSpPr>
        <p:spPr>
          <a:xfrm>
            <a:off x="3576662" y="437107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195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734B9-6B96-42EE-BB2D-F6E92255F65C}"/>
              </a:ext>
            </a:extLst>
          </p:cNvPr>
          <p:cNvSpPr>
            <a:spLocks noGrp="1"/>
          </p:cNvSpPr>
          <p:nvPr>
            <p:ph type="body" sz="quarter" idx="10"/>
          </p:nvPr>
        </p:nvSpPr>
        <p:spPr/>
        <p:txBody>
          <a:bodyPr/>
          <a:lstStyle/>
          <a:p>
            <a:r>
              <a:rPr lang="en-US" dirty="0"/>
              <a:t>Adding Functionality Outside DCAF</a:t>
            </a:r>
          </a:p>
        </p:txBody>
      </p:sp>
    </p:spTree>
    <p:extLst>
      <p:ext uri="{BB962C8B-B14F-4D97-AF65-F5344CB8AC3E}">
        <p14:creationId xmlns:p14="http://schemas.microsoft.com/office/powerpoint/2010/main" val="241980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32" y="1962057"/>
            <a:ext cx="10201469" cy="2861988"/>
          </a:xfrm>
          <a:prstGeom prst="rect">
            <a:avLst/>
          </a:prstGeom>
        </p:spPr>
      </p:pic>
    </p:spTree>
    <p:extLst>
      <p:ext uri="{BB962C8B-B14F-4D97-AF65-F5344CB8AC3E}">
        <p14:creationId xmlns:p14="http://schemas.microsoft.com/office/powerpoint/2010/main" val="69899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outside DCAF</a:t>
            </a:r>
          </a:p>
        </p:txBody>
      </p:sp>
      <p:sp>
        <p:nvSpPr>
          <p:cNvPr id="5" name="Content Placeholder 4">
            <a:extLst>
              <a:ext uri="{FF2B5EF4-FFF2-40B4-BE49-F238E27FC236}">
                <a16:creationId xmlns:a16="http://schemas.microsoft.com/office/drawing/2014/main" id="{CBA9194C-7536-4344-AB1B-CB60A3B7D5F7}"/>
              </a:ext>
            </a:extLst>
          </p:cNvPr>
          <p:cNvSpPr>
            <a:spLocks noGrp="1"/>
          </p:cNvSpPr>
          <p:nvPr>
            <p:ph sz="half" idx="1"/>
          </p:nvPr>
        </p:nvSpPr>
        <p:spPr>
          <a:xfrm>
            <a:off x="605367" y="975361"/>
            <a:ext cx="11272597" cy="2200275"/>
          </a:xfrm>
        </p:spPr>
        <p:txBody>
          <a:bodyPr/>
          <a:lstStyle/>
          <a:p>
            <a:r>
              <a:rPr lang="en-US" dirty="0"/>
              <a:t>Example loop from the project template</a:t>
            </a:r>
          </a:p>
          <a:p>
            <a:r>
              <a:rPr lang="en-US" dirty="0"/>
              <a:t>Only need to call the engine and check, other code can run alongside as needed</a:t>
            </a:r>
          </a:p>
        </p:txBody>
      </p:sp>
      <p:pic>
        <p:nvPicPr>
          <p:cNvPr id="1026" name="Picture 2" descr="ApplicationLoop.png">
            <a:extLst>
              <a:ext uri="{FF2B5EF4-FFF2-40B4-BE49-F238E27FC236}">
                <a16:creationId xmlns:a16="http://schemas.microsoft.com/office/drawing/2014/main" id="{F1E8CF00-2B9C-49D7-A223-5729B16F4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679" y="3298680"/>
            <a:ext cx="595312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98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body" sz="quarter" idx="10"/>
          </p:nvPr>
        </p:nvSpPr>
        <p:spPr/>
        <p:txBody>
          <a:bodyPr/>
          <a:lstStyle/>
          <a:p>
            <a:r>
              <a:rPr lang="en-US" dirty="0"/>
              <a:t>CVT</a:t>
            </a:r>
          </a:p>
        </p:txBody>
      </p:sp>
    </p:spTree>
    <p:extLst>
      <p:ext uri="{BB962C8B-B14F-4D97-AF65-F5344CB8AC3E}">
        <p14:creationId xmlns:p14="http://schemas.microsoft.com/office/powerpoint/2010/main" val="3751644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659F-83BC-4FCB-AEBD-13BE1F760F9A}"/>
              </a:ext>
            </a:extLst>
          </p:cNvPr>
          <p:cNvSpPr>
            <a:spLocks noGrp="1"/>
          </p:cNvSpPr>
          <p:nvPr>
            <p:ph type="title"/>
          </p:nvPr>
        </p:nvSpPr>
        <p:spPr/>
        <p:txBody>
          <a:bodyPr/>
          <a:lstStyle/>
          <a:p>
            <a:r>
              <a:rPr lang="en-US" dirty="0"/>
              <a:t>Coding outside DCAF - CVT</a:t>
            </a:r>
          </a:p>
        </p:txBody>
      </p:sp>
      <p:sp>
        <p:nvSpPr>
          <p:cNvPr id="20" name="Rounded Rectangle 3">
            <a:extLst>
              <a:ext uri="{FF2B5EF4-FFF2-40B4-BE49-F238E27FC236}">
                <a16:creationId xmlns:a16="http://schemas.microsoft.com/office/drawing/2014/main" id="{FA949F27-7D41-463A-B6B6-D81D1AF6DE9F}"/>
              </a:ext>
            </a:extLst>
          </p:cNvPr>
          <p:cNvSpPr/>
          <p:nvPr/>
        </p:nvSpPr>
        <p:spPr>
          <a:xfrm>
            <a:off x="367933" y="387841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5" name="Rounded Rectangle 4">
            <a:extLst>
              <a:ext uri="{FF2B5EF4-FFF2-40B4-BE49-F238E27FC236}">
                <a16:creationId xmlns:a16="http://schemas.microsoft.com/office/drawing/2014/main" id="{D5F9C736-E9C8-4F5E-B04D-1C64141E2790}"/>
              </a:ext>
            </a:extLst>
          </p:cNvPr>
          <p:cNvSpPr/>
          <p:nvPr/>
        </p:nvSpPr>
        <p:spPr>
          <a:xfrm>
            <a:off x="2737274" y="3857169"/>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CVT</a:t>
            </a:r>
          </a:p>
        </p:txBody>
      </p:sp>
      <p:sp>
        <p:nvSpPr>
          <p:cNvPr id="26" name="Rounded Rectangle 5">
            <a:extLst>
              <a:ext uri="{FF2B5EF4-FFF2-40B4-BE49-F238E27FC236}">
                <a16:creationId xmlns:a16="http://schemas.microsoft.com/office/drawing/2014/main" id="{C2DA55EE-BE62-49DE-9C21-D43FCB46B57D}"/>
              </a:ext>
            </a:extLst>
          </p:cNvPr>
          <p:cNvSpPr/>
          <p:nvPr/>
        </p:nvSpPr>
        <p:spPr>
          <a:xfrm>
            <a:off x="4989495" y="3857167"/>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8" name="Rounded Rectangle 6">
            <a:extLst>
              <a:ext uri="{FF2B5EF4-FFF2-40B4-BE49-F238E27FC236}">
                <a16:creationId xmlns:a16="http://schemas.microsoft.com/office/drawing/2014/main" id="{44083B78-598D-4438-9546-223C6A491ADC}"/>
              </a:ext>
            </a:extLst>
          </p:cNvPr>
          <p:cNvSpPr/>
          <p:nvPr/>
        </p:nvSpPr>
        <p:spPr>
          <a:xfrm>
            <a:off x="356406" y="2969364"/>
            <a:ext cx="6450362"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30" name="Up Arrow 10">
            <a:extLst>
              <a:ext uri="{FF2B5EF4-FFF2-40B4-BE49-F238E27FC236}">
                <a16:creationId xmlns:a16="http://schemas.microsoft.com/office/drawing/2014/main" id="{E24294EA-1F5C-43C6-8A0A-CE893447F67B}"/>
              </a:ext>
            </a:extLst>
          </p:cNvPr>
          <p:cNvSpPr/>
          <p:nvPr/>
        </p:nvSpPr>
        <p:spPr>
          <a:xfrm rot="5400000">
            <a:off x="2495255" y="390726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Up Arrow 10">
            <a:extLst>
              <a:ext uri="{FF2B5EF4-FFF2-40B4-BE49-F238E27FC236}">
                <a16:creationId xmlns:a16="http://schemas.microsoft.com/office/drawing/2014/main" id="{BB87EE45-A40A-4D78-B498-E8509B4E59A4}"/>
              </a:ext>
            </a:extLst>
          </p:cNvPr>
          <p:cNvSpPr/>
          <p:nvPr/>
        </p:nvSpPr>
        <p:spPr>
          <a:xfrm rot="5400000">
            <a:off x="4780681" y="390261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6">
            <a:extLst>
              <a:ext uri="{FF2B5EF4-FFF2-40B4-BE49-F238E27FC236}">
                <a16:creationId xmlns:a16="http://schemas.microsoft.com/office/drawing/2014/main" id="{6B5CD03C-FE8A-4ED3-BB24-E7684BDE7B0C}"/>
              </a:ext>
            </a:extLst>
          </p:cNvPr>
          <p:cNvSpPr/>
          <p:nvPr/>
        </p:nvSpPr>
        <p:spPr>
          <a:xfrm>
            <a:off x="356405" y="1146870"/>
            <a:ext cx="11447667" cy="1703752"/>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ounded Rectangle 6">
            <a:extLst>
              <a:ext uri="{FF2B5EF4-FFF2-40B4-BE49-F238E27FC236}">
                <a16:creationId xmlns:a16="http://schemas.microsoft.com/office/drawing/2014/main" id="{384FA566-7FA0-4DC1-B3FD-A77F6BC4111E}"/>
              </a:ext>
            </a:extLst>
          </p:cNvPr>
          <p:cNvSpPr/>
          <p:nvPr/>
        </p:nvSpPr>
        <p:spPr>
          <a:xfrm>
            <a:off x="727760" y="1811683"/>
            <a:ext cx="5455978" cy="771787"/>
          </a:xfrm>
          <a:prstGeom prst="roundRect">
            <a:avLst/>
          </a:prstGeom>
          <a:solidFill>
            <a:schemeClr val="bg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 API</a:t>
            </a:r>
          </a:p>
        </p:txBody>
      </p:sp>
      <p:sp>
        <p:nvSpPr>
          <p:cNvPr id="50" name="Rounded Rectangle 6">
            <a:extLst>
              <a:ext uri="{FF2B5EF4-FFF2-40B4-BE49-F238E27FC236}">
                <a16:creationId xmlns:a16="http://schemas.microsoft.com/office/drawing/2014/main" id="{33C63E4A-CB22-4D69-B51B-8AF638015EA1}"/>
              </a:ext>
            </a:extLst>
          </p:cNvPr>
          <p:cNvSpPr/>
          <p:nvPr/>
        </p:nvSpPr>
        <p:spPr>
          <a:xfrm>
            <a:off x="6784143" y="1798677"/>
            <a:ext cx="4846184"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Other LabVIEW Code</a:t>
            </a:r>
          </a:p>
        </p:txBody>
      </p:sp>
      <p:sp>
        <p:nvSpPr>
          <p:cNvPr id="51" name="Rounded Rectangle 6">
            <a:extLst>
              <a:ext uri="{FF2B5EF4-FFF2-40B4-BE49-F238E27FC236}">
                <a16:creationId xmlns:a16="http://schemas.microsoft.com/office/drawing/2014/main" id="{8E60CF52-6FE0-4F6D-AC9D-F5A3B105A9E2}"/>
              </a:ext>
            </a:extLst>
          </p:cNvPr>
          <p:cNvSpPr/>
          <p:nvPr/>
        </p:nvSpPr>
        <p:spPr>
          <a:xfrm>
            <a:off x="367933" y="4771663"/>
            <a:ext cx="1144766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CVT Variables</a:t>
            </a:r>
          </a:p>
        </p:txBody>
      </p:sp>
      <p:sp>
        <p:nvSpPr>
          <p:cNvPr id="52" name="Up Arrow 21">
            <a:extLst>
              <a:ext uri="{FF2B5EF4-FFF2-40B4-BE49-F238E27FC236}">
                <a16:creationId xmlns:a16="http://schemas.microsoft.com/office/drawing/2014/main" id="{0F9EED4B-EF0F-48CD-85F4-E2682169F398}"/>
              </a:ext>
            </a:extLst>
          </p:cNvPr>
          <p:cNvSpPr/>
          <p:nvPr/>
        </p:nvSpPr>
        <p:spPr>
          <a:xfrm rot="10800000">
            <a:off x="3324852" y="44312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Up Arrow 21">
            <a:extLst>
              <a:ext uri="{FF2B5EF4-FFF2-40B4-BE49-F238E27FC236}">
                <a16:creationId xmlns:a16="http://schemas.microsoft.com/office/drawing/2014/main" id="{231A7D2F-8A2C-494B-BDA0-1DBE9ADD01E0}"/>
              </a:ext>
            </a:extLst>
          </p:cNvPr>
          <p:cNvSpPr/>
          <p:nvPr/>
        </p:nvSpPr>
        <p:spPr>
          <a:xfrm rot="10800000">
            <a:off x="8708672" y="2392093"/>
            <a:ext cx="251671" cy="2720012"/>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Up Arrow 20">
            <a:extLst>
              <a:ext uri="{FF2B5EF4-FFF2-40B4-BE49-F238E27FC236}">
                <a16:creationId xmlns:a16="http://schemas.microsoft.com/office/drawing/2014/main" id="{F9AFD232-E7FF-4BD5-B724-3B61BD2D7F94}"/>
              </a:ext>
            </a:extLst>
          </p:cNvPr>
          <p:cNvSpPr/>
          <p:nvPr/>
        </p:nvSpPr>
        <p:spPr>
          <a:xfrm>
            <a:off x="3748171" y="4419136"/>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Up Arrow 20">
            <a:extLst>
              <a:ext uri="{FF2B5EF4-FFF2-40B4-BE49-F238E27FC236}">
                <a16:creationId xmlns:a16="http://schemas.microsoft.com/office/drawing/2014/main" id="{DC5A400B-39FA-418C-8F99-E58A902C4ABC}"/>
              </a:ext>
            </a:extLst>
          </p:cNvPr>
          <p:cNvSpPr/>
          <p:nvPr/>
        </p:nvSpPr>
        <p:spPr>
          <a:xfrm>
            <a:off x="9157249" y="2367267"/>
            <a:ext cx="251671" cy="2724049"/>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Up Arrow 21">
            <a:extLst>
              <a:ext uri="{FF2B5EF4-FFF2-40B4-BE49-F238E27FC236}">
                <a16:creationId xmlns:a16="http://schemas.microsoft.com/office/drawing/2014/main" id="{2758D850-8C17-49F4-B21F-6C51F23F7E9C}"/>
              </a:ext>
            </a:extLst>
          </p:cNvPr>
          <p:cNvSpPr/>
          <p:nvPr/>
        </p:nvSpPr>
        <p:spPr>
          <a:xfrm rot="10800000">
            <a:off x="3329916" y="2523923"/>
            <a:ext cx="251671" cy="568256"/>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Up Arrow 20">
            <a:extLst>
              <a:ext uri="{FF2B5EF4-FFF2-40B4-BE49-F238E27FC236}">
                <a16:creationId xmlns:a16="http://schemas.microsoft.com/office/drawing/2014/main" id="{9256A4F3-3227-4308-8312-BF3E54B963D6}"/>
              </a:ext>
            </a:extLst>
          </p:cNvPr>
          <p:cNvSpPr/>
          <p:nvPr/>
        </p:nvSpPr>
        <p:spPr>
          <a:xfrm>
            <a:off x="3748171" y="2507824"/>
            <a:ext cx="251671" cy="597829"/>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A6F2036A-4B74-4B7F-9AE3-E132E6667D00}"/>
              </a:ext>
            </a:extLst>
          </p:cNvPr>
          <p:cNvSpPr txBox="1"/>
          <p:nvPr/>
        </p:nvSpPr>
        <p:spPr>
          <a:xfrm>
            <a:off x="608972" y="1251834"/>
            <a:ext cx="1684796" cy="523220"/>
          </a:xfrm>
          <a:prstGeom prst="rect">
            <a:avLst/>
          </a:prstGeom>
          <a:noFill/>
        </p:spPr>
        <p:txBody>
          <a:bodyPr wrap="square" lIns="0" rIns="0" rtlCol="0">
            <a:spAutoFit/>
          </a:bodyPr>
          <a:lstStyle/>
          <a:p>
            <a:r>
              <a:rPr lang="en-US" sz="2800" b="1" dirty="0">
                <a:solidFill>
                  <a:schemeClr val="bg1"/>
                </a:solidFill>
              </a:rPr>
              <a:t>Main VI</a:t>
            </a:r>
          </a:p>
        </p:txBody>
      </p:sp>
    </p:spTree>
    <p:extLst>
      <p:ext uri="{BB962C8B-B14F-4D97-AF65-F5344CB8AC3E}">
        <p14:creationId xmlns:p14="http://schemas.microsoft.com/office/powerpoint/2010/main" val="136967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outside DCAF - CVT</a:t>
            </a:r>
          </a:p>
        </p:txBody>
      </p:sp>
      <p:sp>
        <p:nvSpPr>
          <p:cNvPr id="5" name="Content Placeholder 4">
            <a:extLst>
              <a:ext uri="{FF2B5EF4-FFF2-40B4-BE49-F238E27FC236}">
                <a16:creationId xmlns:a16="http://schemas.microsoft.com/office/drawing/2014/main" id="{CBA9194C-7536-4344-AB1B-CB60A3B7D5F7}"/>
              </a:ext>
            </a:extLst>
          </p:cNvPr>
          <p:cNvSpPr>
            <a:spLocks noGrp="1"/>
          </p:cNvSpPr>
          <p:nvPr>
            <p:ph sz="half" idx="1"/>
          </p:nvPr>
        </p:nvSpPr>
        <p:spPr>
          <a:xfrm>
            <a:off x="7086600" y="1825625"/>
            <a:ext cx="4267200" cy="4351338"/>
          </a:xfrm>
        </p:spPr>
        <p:txBody>
          <a:bodyPr/>
          <a:lstStyle/>
          <a:p>
            <a:r>
              <a:rPr lang="en-US" dirty="0"/>
              <a:t>To get Tag Data out of DCAF into the same main application, use CVT</a:t>
            </a:r>
          </a:p>
          <a:p>
            <a:r>
              <a:rPr lang="en-US" dirty="0"/>
              <a:t>Pass the Tag to the CVT Module</a:t>
            </a:r>
          </a:p>
          <a:p>
            <a:endParaRPr lang="en-US" dirty="0"/>
          </a:p>
        </p:txBody>
      </p:sp>
      <p:pic>
        <p:nvPicPr>
          <p:cNvPr id="2050" name="Picture 2" descr="CVTConfiguration.png">
            <a:extLst>
              <a:ext uri="{FF2B5EF4-FFF2-40B4-BE49-F238E27FC236}">
                <a16:creationId xmlns:a16="http://schemas.microsoft.com/office/drawing/2014/main" id="{530BA930-E2D2-44EC-B44C-FD2B93CD8A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5450"/>
          <a:stretch/>
        </p:blipFill>
        <p:spPr bwMode="auto">
          <a:xfrm>
            <a:off x="10887" y="1825625"/>
            <a:ext cx="6838270" cy="350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91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659F-83BC-4FCB-AEBD-13BE1F760F9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6495F02-3385-4489-B540-E8477CB2E834}"/>
              </a:ext>
            </a:extLst>
          </p:cNvPr>
          <p:cNvSpPr>
            <a:spLocks noGrp="1"/>
          </p:cNvSpPr>
          <p:nvPr>
            <p:ph idx="1"/>
          </p:nvPr>
        </p:nvSpPr>
        <p:spPr/>
        <p:txBody>
          <a:bodyPr/>
          <a:lstStyle/>
          <a:p>
            <a:r>
              <a:rPr lang="en-US" dirty="0"/>
              <a:t>DCAF Application Elements</a:t>
            </a:r>
          </a:p>
          <a:p>
            <a:r>
              <a:rPr lang="en-US" dirty="0"/>
              <a:t>Using Existing DCAF Plugins</a:t>
            </a:r>
          </a:p>
          <a:p>
            <a:r>
              <a:rPr lang="en-US" dirty="0"/>
              <a:t>Deciding When to Build New Plugin Modules</a:t>
            </a:r>
          </a:p>
          <a:p>
            <a:pPr lvl="1"/>
            <a:r>
              <a:rPr lang="en-US" dirty="0"/>
              <a:t>How many Modules do I need?</a:t>
            </a:r>
          </a:p>
          <a:p>
            <a:r>
              <a:rPr lang="en-US" dirty="0"/>
              <a:t>Adding Functionality Outside DCAF</a:t>
            </a:r>
          </a:p>
          <a:p>
            <a:pPr lvl="1"/>
            <a:r>
              <a:rPr lang="en-US" dirty="0"/>
              <a:t>CVT</a:t>
            </a:r>
          </a:p>
          <a:p>
            <a:pPr lvl="1"/>
            <a:r>
              <a:rPr lang="en-US" dirty="0"/>
              <a:t>Shared Memory</a:t>
            </a:r>
          </a:p>
          <a:p>
            <a:r>
              <a:rPr lang="en-US" dirty="0"/>
              <a:t>Practical Exercise</a:t>
            </a:r>
          </a:p>
          <a:p>
            <a:pPr marL="0" indent="0">
              <a:buNone/>
            </a:pPr>
            <a:endParaRPr lang="en-US" dirty="0"/>
          </a:p>
        </p:txBody>
      </p:sp>
    </p:spTree>
    <p:extLst>
      <p:ext uri="{BB962C8B-B14F-4D97-AF65-F5344CB8AC3E}">
        <p14:creationId xmlns:p14="http://schemas.microsoft.com/office/powerpoint/2010/main" val="1010696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outside DCAF - CVT</a:t>
            </a:r>
          </a:p>
        </p:txBody>
      </p:sp>
      <p:sp>
        <p:nvSpPr>
          <p:cNvPr id="5" name="Content Placeholder 4">
            <a:extLst>
              <a:ext uri="{FF2B5EF4-FFF2-40B4-BE49-F238E27FC236}">
                <a16:creationId xmlns:a16="http://schemas.microsoft.com/office/drawing/2014/main" id="{CBA9194C-7536-4344-AB1B-CB60A3B7D5F7}"/>
              </a:ext>
            </a:extLst>
          </p:cNvPr>
          <p:cNvSpPr>
            <a:spLocks noGrp="1"/>
          </p:cNvSpPr>
          <p:nvPr>
            <p:ph sz="half" idx="1"/>
          </p:nvPr>
        </p:nvSpPr>
        <p:spPr>
          <a:xfrm>
            <a:off x="7086600" y="1825625"/>
            <a:ext cx="4267200" cy="4351338"/>
          </a:xfrm>
        </p:spPr>
        <p:txBody>
          <a:bodyPr/>
          <a:lstStyle/>
          <a:p>
            <a:r>
              <a:rPr lang="en-US" dirty="0"/>
              <a:t>Read the Tag with the CVT API</a:t>
            </a:r>
          </a:p>
          <a:p>
            <a:r>
              <a:rPr lang="en-US" dirty="0"/>
              <a:t>Use the Tag data in your application</a:t>
            </a:r>
          </a:p>
          <a:p>
            <a:endParaRPr lang="en-US" dirty="0"/>
          </a:p>
        </p:txBody>
      </p:sp>
      <p:pic>
        <p:nvPicPr>
          <p:cNvPr id="4" name="Picture 3">
            <a:extLst>
              <a:ext uri="{FF2B5EF4-FFF2-40B4-BE49-F238E27FC236}">
                <a16:creationId xmlns:a16="http://schemas.microsoft.com/office/drawing/2014/main" id="{EBBBBF73-6E76-4ED1-858B-CC4050E2C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744" y="3024131"/>
            <a:ext cx="1648055" cy="809738"/>
          </a:xfrm>
          <a:prstGeom prst="rect">
            <a:avLst/>
          </a:prstGeom>
        </p:spPr>
      </p:pic>
    </p:spTree>
    <p:extLst>
      <p:ext uri="{BB962C8B-B14F-4D97-AF65-F5344CB8AC3E}">
        <p14:creationId xmlns:p14="http://schemas.microsoft.com/office/powerpoint/2010/main" val="301612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body" sz="quarter" idx="10"/>
          </p:nvPr>
        </p:nvSpPr>
        <p:spPr/>
        <p:txBody>
          <a:bodyPr/>
          <a:lstStyle/>
          <a:p>
            <a:r>
              <a:rPr lang="en-US" dirty="0"/>
              <a:t>Shared Memory</a:t>
            </a:r>
          </a:p>
        </p:txBody>
      </p:sp>
    </p:spTree>
    <p:extLst>
      <p:ext uri="{BB962C8B-B14F-4D97-AF65-F5344CB8AC3E}">
        <p14:creationId xmlns:p14="http://schemas.microsoft.com/office/powerpoint/2010/main" val="1551243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6">
            <a:extLst>
              <a:ext uri="{FF2B5EF4-FFF2-40B4-BE49-F238E27FC236}">
                <a16:creationId xmlns:a16="http://schemas.microsoft.com/office/drawing/2014/main" id="{9895420F-0717-4E72-9B0E-BED9012CF041}"/>
              </a:ext>
            </a:extLst>
          </p:cNvPr>
          <p:cNvSpPr/>
          <p:nvPr/>
        </p:nvSpPr>
        <p:spPr>
          <a:xfrm>
            <a:off x="5832247" y="1099634"/>
            <a:ext cx="2320066" cy="4735769"/>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2659F-83BC-4FCB-AEBD-13BE1F760F9A}"/>
              </a:ext>
            </a:extLst>
          </p:cNvPr>
          <p:cNvSpPr>
            <a:spLocks noGrp="1"/>
          </p:cNvSpPr>
          <p:nvPr>
            <p:ph type="title"/>
          </p:nvPr>
        </p:nvSpPr>
        <p:spPr/>
        <p:txBody>
          <a:bodyPr/>
          <a:lstStyle/>
          <a:p>
            <a:r>
              <a:rPr lang="en-US" dirty="0"/>
              <a:t>Shared Memory	</a:t>
            </a:r>
          </a:p>
        </p:txBody>
      </p:sp>
      <p:sp>
        <p:nvSpPr>
          <p:cNvPr id="7" name="Rounded Rectangle 3">
            <a:extLst>
              <a:ext uri="{FF2B5EF4-FFF2-40B4-BE49-F238E27FC236}">
                <a16:creationId xmlns:a16="http://schemas.microsoft.com/office/drawing/2014/main" id="{E6BB9B82-E565-41CB-B677-6042766064CC}"/>
              </a:ext>
            </a:extLst>
          </p:cNvPr>
          <p:cNvSpPr/>
          <p:nvPr/>
        </p:nvSpPr>
        <p:spPr>
          <a:xfrm>
            <a:off x="8785646" y="4756189"/>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a:t>
            </a:r>
          </a:p>
        </p:txBody>
      </p:sp>
      <p:sp>
        <p:nvSpPr>
          <p:cNvPr id="13" name="Rounded Rectangle 6">
            <a:extLst>
              <a:ext uri="{FF2B5EF4-FFF2-40B4-BE49-F238E27FC236}">
                <a16:creationId xmlns:a16="http://schemas.microsoft.com/office/drawing/2014/main" id="{0F53775A-E950-4A7C-8709-54A18E7D6106}"/>
              </a:ext>
            </a:extLst>
          </p:cNvPr>
          <p:cNvSpPr/>
          <p:nvPr/>
        </p:nvSpPr>
        <p:spPr>
          <a:xfrm>
            <a:off x="181946" y="1099635"/>
            <a:ext cx="3949958" cy="4735769"/>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ounded Rectangle 6">
            <a:extLst>
              <a:ext uri="{FF2B5EF4-FFF2-40B4-BE49-F238E27FC236}">
                <a16:creationId xmlns:a16="http://schemas.microsoft.com/office/drawing/2014/main" id="{5618E771-9DCE-4E67-9186-E71632A26A98}"/>
              </a:ext>
            </a:extLst>
          </p:cNvPr>
          <p:cNvSpPr/>
          <p:nvPr/>
        </p:nvSpPr>
        <p:spPr>
          <a:xfrm>
            <a:off x="367275" y="1809006"/>
            <a:ext cx="1646659" cy="771787"/>
          </a:xfrm>
          <a:prstGeom prst="roundRect">
            <a:avLst/>
          </a:prstGeom>
          <a:solidFill>
            <a:schemeClr val="bg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C/C++</a:t>
            </a:r>
          </a:p>
        </p:txBody>
      </p:sp>
      <p:sp>
        <p:nvSpPr>
          <p:cNvPr id="16" name="Rounded Rectangle 6">
            <a:extLst>
              <a:ext uri="{FF2B5EF4-FFF2-40B4-BE49-F238E27FC236}">
                <a16:creationId xmlns:a16="http://schemas.microsoft.com/office/drawing/2014/main" id="{E31C11E3-2ECF-448A-A631-9CD9588940CE}"/>
              </a:ext>
            </a:extLst>
          </p:cNvPr>
          <p:cNvSpPr/>
          <p:nvPr/>
        </p:nvSpPr>
        <p:spPr>
          <a:xfrm>
            <a:off x="367275" y="3290164"/>
            <a:ext cx="16464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Shared Memory</a:t>
            </a:r>
          </a:p>
        </p:txBody>
      </p:sp>
      <p:sp>
        <p:nvSpPr>
          <p:cNvPr id="21" name="Up Arrow 21">
            <a:extLst>
              <a:ext uri="{FF2B5EF4-FFF2-40B4-BE49-F238E27FC236}">
                <a16:creationId xmlns:a16="http://schemas.microsoft.com/office/drawing/2014/main" id="{08EC5600-7FA9-4AF9-B28E-5FE68A20FDD0}"/>
              </a:ext>
            </a:extLst>
          </p:cNvPr>
          <p:cNvSpPr/>
          <p:nvPr/>
        </p:nvSpPr>
        <p:spPr>
          <a:xfrm rot="10800000">
            <a:off x="893891" y="2647731"/>
            <a:ext cx="251671" cy="568256"/>
          </a:xfrm>
          <a:prstGeom prst="upArrow">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0">
            <a:extLst>
              <a:ext uri="{FF2B5EF4-FFF2-40B4-BE49-F238E27FC236}">
                <a16:creationId xmlns:a16="http://schemas.microsoft.com/office/drawing/2014/main" id="{A35760C9-61AC-4A5A-BD24-31DBE5B7E402}"/>
              </a:ext>
            </a:extLst>
          </p:cNvPr>
          <p:cNvSpPr/>
          <p:nvPr/>
        </p:nvSpPr>
        <p:spPr>
          <a:xfrm>
            <a:off x="1321929" y="2630197"/>
            <a:ext cx="251671" cy="597829"/>
          </a:xfrm>
          <a:prstGeom prst="upArrow">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2F7C82B-0D1F-498C-92D9-55E4512A0C3B}"/>
              </a:ext>
            </a:extLst>
          </p:cNvPr>
          <p:cNvSpPr txBox="1"/>
          <p:nvPr/>
        </p:nvSpPr>
        <p:spPr>
          <a:xfrm>
            <a:off x="608972" y="1251834"/>
            <a:ext cx="1684796" cy="523220"/>
          </a:xfrm>
          <a:prstGeom prst="rect">
            <a:avLst/>
          </a:prstGeom>
          <a:noFill/>
        </p:spPr>
        <p:txBody>
          <a:bodyPr wrap="square" lIns="0" rIns="0" rtlCol="0">
            <a:spAutoFit/>
          </a:bodyPr>
          <a:lstStyle/>
          <a:p>
            <a:r>
              <a:rPr lang="en-US" sz="2800" b="1" dirty="0">
                <a:solidFill>
                  <a:schemeClr val="bg1"/>
                </a:solidFill>
              </a:rPr>
              <a:t>RT</a:t>
            </a:r>
          </a:p>
        </p:txBody>
      </p:sp>
      <p:sp>
        <p:nvSpPr>
          <p:cNvPr id="24" name="Rounded Rectangle 6">
            <a:extLst>
              <a:ext uri="{FF2B5EF4-FFF2-40B4-BE49-F238E27FC236}">
                <a16:creationId xmlns:a16="http://schemas.microsoft.com/office/drawing/2014/main" id="{319D76E7-4C5F-404A-A705-8B3ECE99711E}"/>
              </a:ext>
            </a:extLst>
          </p:cNvPr>
          <p:cNvSpPr/>
          <p:nvPr/>
        </p:nvSpPr>
        <p:spPr>
          <a:xfrm>
            <a:off x="382598" y="4756233"/>
            <a:ext cx="1668174"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LabVIEW (DCAF)</a:t>
            </a:r>
          </a:p>
        </p:txBody>
      </p:sp>
      <p:sp>
        <p:nvSpPr>
          <p:cNvPr id="25" name="Rounded Rectangle 6">
            <a:extLst>
              <a:ext uri="{FF2B5EF4-FFF2-40B4-BE49-F238E27FC236}">
                <a16:creationId xmlns:a16="http://schemas.microsoft.com/office/drawing/2014/main" id="{7BBCB0F6-26DC-4384-8149-FA06201834DD}"/>
              </a:ext>
            </a:extLst>
          </p:cNvPr>
          <p:cNvSpPr/>
          <p:nvPr/>
        </p:nvSpPr>
        <p:spPr>
          <a:xfrm>
            <a:off x="4287688" y="1099634"/>
            <a:ext cx="1388775" cy="4735769"/>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81D4346F-BB08-4677-B94E-FCA7D3C3B77D}"/>
              </a:ext>
            </a:extLst>
          </p:cNvPr>
          <p:cNvSpPr txBox="1"/>
          <p:nvPr/>
        </p:nvSpPr>
        <p:spPr>
          <a:xfrm>
            <a:off x="605367" y="1250132"/>
            <a:ext cx="1684796" cy="523220"/>
          </a:xfrm>
          <a:prstGeom prst="rect">
            <a:avLst/>
          </a:prstGeom>
          <a:noFill/>
        </p:spPr>
        <p:txBody>
          <a:bodyPr wrap="square" lIns="0" rIns="0" rtlCol="0">
            <a:spAutoFit/>
          </a:bodyPr>
          <a:lstStyle/>
          <a:p>
            <a:r>
              <a:rPr lang="en-US" sz="2800" b="1" dirty="0"/>
              <a:t>RT</a:t>
            </a:r>
          </a:p>
        </p:txBody>
      </p:sp>
      <p:sp>
        <p:nvSpPr>
          <p:cNvPr id="27" name="TextBox 26">
            <a:extLst>
              <a:ext uri="{FF2B5EF4-FFF2-40B4-BE49-F238E27FC236}">
                <a16:creationId xmlns:a16="http://schemas.microsoft.com/office/drawing/2014/main" id="{BCE8B61B-5840-4B8C-B50B-90518F982003}"/>
              </a:ext>
            </a:extLst>
          </p:cNvPr>
          <p:cNvSpPr txBox="1"/>
          <p:nvPr/>
        </p:nvSpPr>
        <p:spPr>
          <a:xfrm>
            <a:off x="4429802" y="1285786"/>
            <a:ext cx="1246661" cy="523220"/>
          </a:xfrm>
          <a:prstGeom prst="rect">
            <a:avLst/>
          </a:prstGeom>
          <a:noFill/>
        </p:spPr>
        <p:txBody>
          <a:bodyPr wrap="square" lIns="0" rIns="0" rtlCol="0">
            <a:spAutoFit/>
          </a:bodyPr>
          <a:lstStyle/>
          <a:p>
            <a:r>
              <a:rPr lang="en-US" sz="2800" b="1" dirty="0"/>
              <a:t>NI-RIO</a:t>
            </a:r>
          </a:p>
        </p:txBody>
      </p:sp>
      <p:sp>
        <p:nvSpPr>
          <p:cNvPr id="28" name="Rounded Rectangle 6">
            <a:extLst>
              <a:ext uri="{FF2B5EF4-FFF2-40B4-BE49-F238E27FC236}">
                <a16:creationId xmlns:a16="http://schemas.microsoft.com/office/drawing/2014/main" id="{0C7D9907-18E0-4625-9623-EC3BE90CA8B4}"/>
              </a:ext>
            </a:extLst>
          </p:cNvPr>
          <p:cNvSpPr/>
          <p:nvPr/>
        </p:nvSpPr>
        <p:spPr>
          <a:xfrm>
            <a:off x="2251424" y="4756233"/>
            <a:ext cx="1668174"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Scan Engine</a:t>
            </a:r>
          </a:p>
        </p:txBody>
      </p:sp>
      <p:sp>
        <p:nvSpPr>
          <p:cNvPr id="30" name="TextBox 29">
            <a:extLst>
              <a:ext uri="{FF2B5EF4-FFF2-40B4-BE49-F238E27FC236}">
                <a16:creationId xmlns:a16="http://schemas.microsoft.com/office/drawing/2014/main" id="{38BC5DD7-354A-42BE-BF48-56604EDBACF2}"/>
              </a:ext>
            </a:extLst>
          </p:cNvPr>
          <p:cNvSpPr txBox="1"/>
          <p:nvPr/>
        </p:nvSpPr>
        <p:spPr>
          <a:xfrm>
            <a:off x="6305545" y="1275818"/>
            <a:ext cx="1684796" cy="523220"/>
          </a:xfrm>
          <a:prstGeom prst="rect">
            <a:avLst/>
          </a:prstGeom>
          <a:noFill/>
        </p:spPr>
        <p:txBody>
          <a:bodyPr wrap="square" lIns="0" rIns="0" rtlCol="0">
            <a:spAutoFit/>
          </a:bodyPr>
          <a:lstStyle/>
          <a:p>
            <a:r>
              <a:rPr lang="en-US" sz="2800" b="1" dirty="0"/>
              <a:t>FPGA</a:t>
            </a:r>
          </a:p>
        </p:txBody>
      </p:sp>
      <p:sp>
        <p:nvSpPr>
          <p:cNvPr id="33" name="Rounded Rectangle 6">
            <a:extLst>
              <a:ext uri="{FF2B5EF4-FFF2-40B4-BE49-F238E27FC236}">
                <a16:creationId xmlns:a16="http://schemas.microsoft.com/office/drawing/2014/main" id="{9373CD64-F078-41EF-845D-2AB33764611C}"/>
              </a:ext>
            </a:extLst>
          </p:cNvPr>
          <p:cNvSpPr/>
          <p:nvPr/>
        </p:nvSpPr>
        <p:spPr>
          <a:xfrm>
            <a:off x="6208022" y="4756190"/>
            <a:ext cx="1668174"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RIO Scan Interface</a:t>
            </a:r>
          </a:p>
        </p:txBody>
      </p:sp>
      <p:sp>
        <p:nvSpPr>
          <p:cNvPr id="35" name="Up Arrow 20">
            <a:extLst>
              <a:ext uri="{FF2B5EF4-FFF2-40B4-BE49-F238E27FC236}">
                <a16:creationId xmlns:a16="http://schemas.microsoft.com/office/drawing/2014/main" id="{E582EC7F-1849-4976-8977-DD6399F3F551}"/>
              </a:ext>
            </a:extLst>
          </p:cNvPr>
          <p:cNvSpPr/>
          <p:nvPr/>
        </p:nvSpPr>
        <p:spPr>
          <a:xfrm>
            <a:off x="1342520" y="4114103"/>
            <a:ext cx="251671" cy="597829"/>
          </a:xfrm>
          <a:prstGeom prst="upArrow">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Up Arrow 21">
            <a:extLst>
              <a:ext uri="{FF2B5EF4-FFF2-40B4-BE49-F238E27FC236}">
                <a16:creationId xmlns:a16="http://schemas.microsoft.com/office/drawing/2014/main" id="{C61B8614-BF0A-45E4-B7D4-750199B9F1C1}"/>
              </a:ext>
            </a:extLst>
          </p:cNvPr>
          <p:cNvSpPr/>
          <p:nvPr/>
        </p:nvSpPr>
        <p:spPr>
          <a:xfrm rot="10800000">
            <a:off x="893892" y="4128889"/>
            <a:ext cx="251671" cy="568256"/>
          </a:xfrm>
          <a:prstGeom prst="upArrow">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Up Arrow 20">
            <a:extLst>
              <a:ext uri="{FF2B5EF4-FFF2-40B4-BE49-F238E27FC236}">
                <a16:creationId xmlns:a16="http://schemas.microsoft.com/office/drawing/2014/main" id="{B5968EDD-31CE-49B9-85C2-41063DE49553}"/>
              </a:ext>
            </a:extLst>
          </p:cNvPr>
          <p:cNvSpPr/>
          <p:nvPr/>
        </p:nvSpPr>
        <p:spPr>
          <a:xfrm rot="5400000">
            <a:off x="4892824" y="4064746"/>
            <a:ext cx="251671" cy="2154680"/>
          </a:xfrm>
          <a:prstGeom prst="upArrow">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Up Arrow 20">
            <a:extLst>
              <a:ext uri="{FF2B5EF4-FFF2-40B4-BE49-F238E27FC236}">
                <a16:creationId xmlns:a16="http://schemas.microsoft.com/office/drawing/2014/main" id="{0E9F75DD-7157-4081-B2B2-38AE1BF5A6F3}"/>
              </a:ext>
            </a:extLst>
          </p:cNvPr>
          <p:cNvSpPr/>
          <p:nvPr/>
        </p:nvSpPr>
        <p:spPr>
          <a:xfrm rot="5400000">
            <a:off x="1999920" y="4843170"/>
            <a:ext cx="251671" cy="597829"/>
          </a:xfrm>
          <a:prstGeom prst="upArrow">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Up Arrow 20">
            <a:extLst>
              <a:ext uri="{FF2B5EF4-FFF2-40B4-BE49-F238E27FC236}">
                <a16:creationId xmlns:a16="http://schemas.microsoft.com/office/drawing/2014/main" id="{B7F83BDE-9377-4437-99E5-247F3D3AC628}"/>
              </a:ext>
            </a:extLst>
          </p:cNvPr>
          <p:cNvSpPr/>
          <p:nvPr/>
        </p:nvSpPr>
        <p:spPr>
          <a:xfrm rot="5400000">
            <a:off x="8222879" y="4705154"/>
            <a:ext cx="251671" cy="873862"/>
          </a:xfrm>
          <a:prstGeom prst="upArrow">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Content Placeholder 3">
            <a:extLst>
              <a:ext uri="{FF2B5EF4-FFF2-40B4-BE49-F238E27FC236}">
                <a16:creationId xmlns:a16="http://schemas.microsoft.com/office/drawing/2014/main" id="{C92D10F8-371D-4CE5-AC65-B314F1696AE5}"/>
              </a:ext>
            </a:extLst>
          </p:cNvPr>
          <p:cNvSpPr txBox="1">
            <a:spLocks/>
          </p:cNvSpPr>
          <p:nvPr/>
        </p:nvSpPr>
        <p:spPr>
          <a:xfrm>
            <a:off x="8349494" y="1440666"/>
            <a:ext cx="3660559" cy="2845008"/>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r>
              <a:rPr lang="en-US" dirty="0"/>
              <a:t>DCAF can access Linux Shared Memory through a standard Module</a:t>
            </a:r>
          </a:p>
          <a:p>
            <a:r>
              <a:rPr lang="en-US" dirty="0"/>
              <a:t>Tags can then be accessed from LabVIEW or other languages</a:t>
            </a:r>
          </a:p>
        </p:txBody>
      </p:sp>
    </p:spTree>
    <p:extLst>
      <p:ext uri="{BB962C8B-B14F-4D97-AF65-F5344CB8AC3E}">
        <p14:creationId xmlns:p14="http://schemas.microsoft.com/office/powerpoint/2010/main" val="222243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a:t>
            </a:r>
          </a:p>
        </p:txBody>
      </p:sp>
      <p:pic>
        <p:nvPicPr>
          <p:cNvPr id="5" name="Picture 4">
            <a:extLst>
              <a:ext uri="{FF2B5EF4-FFF2-40B4-BE49-F238E27FC236}">
                <a16:creationId xmlns:a16="http://schemas.microsoft.com/office/drawing/2014/main" id="{5517B601-1774-4AFC-BABD-FB2813B14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462" y="1397228"/>
            <a:ext cx="9515475" cy="4895850"/>
          </a:xfrm>
          <a:prstGeom prst="rect">
            <a:avLst/>
          </a:prstGeom>
        </p:spPr>
      </p:pic>
    </p:spTree>
    <p:extLst>
      <p:ext uri="{BB962C8B-B14F-4D97-AF65-F5344CB8AC3E}">
        <p14:creationId xmlns:p14="http://schemas.microsoft.com/office/powerpoint/2010/main" val="240283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734B9-6B96-42EE-BB2D-F6E92255F65C}"/>
              </a:ext>
            </a:extLst>
          </p:cNvPr>
          <p:cNvSpPr>
            <a:spLocks noGrp="1"/>
          </p:cNvSpPr>
          <p:nvPr>
            <p:ph type="body" sz="quarter" idx="10"/>
          </p:nvPr>
        </p:nvSpPr>
        <p:spPr/>
        <p:txBody>
          <a:bodyPr/>
          <a:lstStyle/>
          <a:p>
            <a:r>
              <a:rPr lang="en-US" dirty="0"/>
              <a:t>Practical Exercise</a:t>
            </a:r>
          </a:p>
        </p:txBody>
      </p:sp>
    </p:spTree>
    <p:extLst>
      <p:ext uri="{BB962C8B-B14F-4D97-AF65-F5344CB8AC3E}">
        <p14:creationId xmlns:p14="http://schemas.microsoft.com/office/powerpoint/2010/main" val="3305590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0AC5B-3960-41B1-A387-740025AF1C34}"/>
              </a:ext>
            </a:extLst>
          </p:cNvPr>
          <p:cNvSpPr>
            <a:spLocks noGrp="1"/>
          </p:cNvSpPr>
          <p:nvPr>
            <p:ph type="title"/>
          </p:nvPr>
        </p:nvSpPr>
        <p:spPr/>
        <p:txBody>
          <a:bodyPr/>
          <a:lstStyle/>
          <a:p>
            <a:r>
              <a:rPr lang="en-US" dirty="0"/>
              <a:t>Practical Exercise</a:t>
            </a:r>
          </a:p>
        </p:txBody>
      </p:sp>
      <p:sp>
        <p:nvSpPr>
          <p:cNvPr id="4" name="Content Placeholder 3">
            <a:extLst>
              <a:ext uri="{FF2B5EF4-FFF2-40B4-BE49-F238E27FC236}">
                <a16:creationId xmlns:a16="http://schemas.microsoft.com/office/drawing/2014/main" id="{00E1BADE-2342-4FB9-B94A-6DCB1099D117}"/>
              </a:ext>
            </a:extLst>
          </p:cNvPr>
          <p:cNvSpPr>
            <a:spLocks noGrp="1"/>
          </p:cNvSpPr>
          <p:nvPr>
            <p:ph idx="1"/>
          </p:nvPr>
        </p:nvSpPr>
        <p:spPr/>
        <p:txBody>
          <a:bodyPr/>
          <a:lstStyle/>
          <a:p>
            <a:r>
              <a:rPr lang="en-US" dirty="0"/>
              <a:t>Requirements:</a:t>
            </a:r>
          </a:p>
          <a:p>
            <a:pPr lvl="1"/>
            <a:r>
              <a:rPr lang="en-US" dirty="0"/>
              <a:t>Using NI </a:t>
            </a:r>
            <a:r>
              <a:rPr lang="en-US" dirty="0" err="1"/>
              <a:t>CompactRIO</a:t>
            </a:r>
            <a:r>
              <a:rPr lang="en-US" dirty="0"/>
              <a:t> running LV Real-Time.</a:t>
            </a:r>
          </a:p>
          <a:p>
            <a:pPr lvl="1"/>
            <a:r>
              <a:rPr lang="en-US" dirty="0"/>
              <a:t>Monitoring 16 temperature channels at 10 Hz.</a:t>
            </a:r>
          </a:p>
          <a:p>
            <a:pPr lvl="1"/>
            <a:r>
              <a:rPr lang="en-US" dirty="0"/>
              <a:t>Bidirectional communication with third party chiller instrument through RS232.</a:t>
            </a:r>
          </a:p>
          <a:p>
            <a:pPr lvl="1"/>
            <a:r>
              <a:rPr lang="en-US" dirty="0"/>
              <a:t>Controlling 32 valves through 24V Digital Outputs using a PID.</a:t>
            </a:r>
          </a:p>
          <a:p>
            <a:pPr lvl="1"/>
            <a:r>
              <a:rPr lang="en-US" dirty="0"/>
              <a:t>Reading 4 RS485 Modbus Pressure Sensors at 25 Hz.</a:t>
            </a:r>
          </a:p>
          <a:p>
            <a:pPr lvl="1"/>
            <a:r>
              <a:rPr lang="en-US" dirty="0"/>
              <a:t>Logging temperature and pressure values continuously. Logged files should be automatically sent to a server once per day using WebDAV. </a:t>
            </a:r>
          </a:p>
          <a:p>
            <a:pPr lvl="1"/>
            <a:r>
              <a:rPr lang="en-US" dirty="0"/>
              <a:t>Sending tag values of temperature and pressure to HMI connected in the same network. </a:t>
            </a:r>
          </a:p>
          <a:p>
            <a:pPr lvl="1"/>
            <a:r>
              <a:rPr lang="en-US" dirty="0"/>
              <a:t>For a certain finite test, a waveform is streamed from the HMI at 10000 samples per second. Waveform is sent through an Analog output channel.</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916731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0AC5B-3960-41B1-A387-740025AF1C34}"/>
              </a:ext>
            </a:extLst>
          </p:cNvPr>
          <p:cNvSpPr>
            <a:spLocks noGrp="1"/>
          </p:cNvSpPr>
          <p:nvPr>
            <p:ph type="title"/>
          </p:nvPr>
        </p:nvSpPr>
        <p:spPr/>
        <p:txBody>
          <a:bodyPr/>
          <a:lstStyle/>
          <a:p>
            <a:r>
              <a:rPr lang="en-US" dirty="0"/>
              <a:t>Practical Exercise</a:t>
            </a:r>
          </a:p>
        </p:txBody>
      </p:sp>
      <p:sp>
        <p:nvSpPr>
          <p:cNvPr id="4" name="Content Placeholder 3">
            <a:extLst>
              <a:ext uri="{FF2B5EF4-FFF2-40B4-BE49-F238E27FC236}">
                <a16:creationId xmlns:a16="http://schemas.microsoft.com/office/drawing/2014/main" id="{00E1BADE-2342-4FB9-B94A-6DCB1099D117}"/>
              </a:ext>
            </a:extLst>
          </p:cNvPr>
          <p:cNvSpPr>
            <a:spLocks noGrp="1"/>
          </p:cNvSpPr>
          <p:nvPr>
            <p:ph idx="1"/>
          </p:nvPr>
        </p:nvSpPr>
        <p:spPr>
          <a:xfrm>
            <a:off x="605367" y="975362"/>
            <a:ext cx="10972800" cy="1956682"/>
          </a:xfrm>
        </p:spPr>
        <p:txBody>
          <a:bodyPr/>
          <a:lstStyle/>
          <a:p>
            <a:r>
              <a:rPr lang="en-US" dirty="0"/>
              <a:t>Questions:</a:t>
            </a:r>
          </a:p>
          <a:p>
            <a:pPr lvl="1"/>
            <a:r>
              <a:rPr lang="en-US" dirty="0"/>
              <a:t>What features can be implemented with existing DCAF modules?</a:t>
            </a:r>
          </a:p>
          <a:p>
            <a:pPr lvl="1"/>
            <a:r>
              <a:rPr lang="en-US" dirty="0"/>
              <a:t>What features could be implemented as new DCAF modules?</a:t>
            </a:r>
          </a:p>
          <a:p>
            <a:pPr lvl="1"/>
            <a:r>
              <a:rPr lang="en-US" dirty="0"/>
              <a:t>What features could be implemented as a parallel process to DCAF?</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819785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0AC5B-3960-41B1-A387-740025AF1C34}"/>
              </a:ext>
            </a:extLst>
          </p:cNvPr>
          <p:cNvSpPr>
            <a:spLocks noGrp="1"/>
          </p:cNvSpPr>
          <p:nvPr>
            <p:ph type="title"/>
          </p:nvPr>
        </p:nvSpPr>
        <p:spPr/>
        <p:txBody>
          <a:bodyPr/>
          <a:lstStyle/>
          <a:p>
            <a:r>
              <a:rPr lang="en-US" dirty="0"/>
              <a:t>Practical Exercise</a:t>
            </a:r>
          </a:p>
        </p:txBody>
      </p:sp>
      <p:sp>
        <p:nvSpPr>
          <p:cNvPr id="4" name="Content Placeholder 3">
            <a:extLst>
              <a:ext uri="{FF2B5EF4-FFF2-40B4-BE49-F238E27FC236}">
                <a16:creationId xmlns:a16="http://schemas.microsoft.com/office/drawing/2014/main" id="{00E1BADE-2342-4FB9-B94A-6DCB1099D117}"/>
              </a:ext>
            </a:extLst>
          </p:cNvPr>
          <p:cNvSpPr>
            <a:spLocks noGrp="1"/>
          </p:cNvSpPr>
          <p:nvPr>
            <p:ph idx="1"/>
          </p:nvPr>
        </p:nvSpPr>
        <p:spPr>
          <a:xfrm>
            <a:off x="605367" y="975361"/>
            <a:ext cx="10972800" cy="5047751"/>
          </a:xfrm>
        </p:spPr>
        <p:txBody>
          <a:bodyPr/>
          <a:lstStyle/>
          <a:p>
            <a:r>
              <a:rPr lang="en-US" dirty="0"/>
              <a:t>Potential Answers:</a:t>
            </a:r>
          </a:p>
          <a:p>
            <a:pPr lvl="1"/>
            <a:r>
              <a:rPr lang="en-US" dirty="0"/>
              <a:t>What features can be implemented with existing DCAF modules?</a:t>
            </a:r>
          </a:p>
          <a:p>
            <a:pPr lvl="2"/>
            <a:r>
              <a:rPr lang="en-US" dirty="0"/>
              <a:t>Scan Engine: Monitor temperature and control valves.</a:t>
            </a:r>
          </a:p>
          <a:p>
            <a:pPr lvl="2"/>
            <a:r>
              <a:rPr lang="en-US" dirty="0"/>
              <a:t>PID Control.</a:t>
            </a:r>
          </a:p>
          <a:p>
            <a:pPr lvl="2"/>
            <a:r>
              <a:rPr lang="en-US" dirty="0"/>
              <a:t>Modbus: Communicate with pressure sensors.</a:t>
            </a:r>
          </a:p>
          <a:p>
            <a:pPr lvl="2"/>
            <a:r>
              <a:rPr lang="en-US" dirty="0"/>
              <a:t>TDMS Logging: Log pressure and temperature.</a:t>
            </a:r>
          </a:p>
          <a:p>
            <a:pPr lvl="2"/>
            <a:r>
              <a:rPr lang="en-US" dirty="0"/>
              <a:t>UDP Module: Send tags to HMI.</a:t>
            </a:r>
          </a:p>
          <a:p>
            <a:pPr lvl="2"/>
            <a:endParaRPr lang="en-US" dirty="0"/>
          </a:p>
          <a:p>
            <a:pPr lvl="1"/>
            <a:r>
              <a:rPr lang="en-US" dirty="0"/>
              <a:t>What features could be implemented as new DCAF modules?</a:t>
            </a:r>
          </a:p>
          <a:p>
            <a:pPr lvl="2"/>
            <a:r>
              <a:rPr lang="en-US" dirty="0"/>
              <a:t>Communication with chiller.</a:t>
            </a:r>
          </a:p>
          <a:p>
            <a:pPr lvl="2"/>
            <a:r>
              <a:rPr lang="en-US" dirty="0"/>
              <a:t>WebDAV File Server.</a:t>
            </a:r>
          </a:p>
          <a:p>
            <a:pPr lvl="1"/>
            <a:r>
              <a:rPr lang="en-US" dirty="0"/>
              <a:t>What features could be implemented as a parallel process to DCAF?</a:t>
            </a:r>
          </a:p>
          <a:p>
            <a:pPr lvl="2"/>
            <a:r>
              <a:rPr lang="en-US" dirty="0"/>
              <a:t>Waveform streaming</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06164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15F918-E73B-4AB7-AA1C-B8CBD4CF88C3}"/>
              </a:ext>
            </a:extLst>
          </p:cNvPr>
          <p:cNvSpPr>
            <a:spLocks noGrp="1"/>
          </p:cNvSpPr>
          <p:nvPr>
            <p:ph type="body" sz="quarter" idx="10"/>
          </p:nvPr>
        </p:nvSpPr>
        <p:spPr/>
        <p:txBody>
          <a:bodyPr/>
          <a:lstStyle/>
          <a:p>
            <a:r>
              <a:rPr lang="en-US" dirty="0"/>
              <a:t>Resources</a:t>
            </a:r>
          </a:p>
        </p:txBody>
      </p:sp>
    </p:spTree>
    <p:extLst>
      <p:ext uri="{BB962C8B-B14F-4D97-AF65-F5344CB8AC3E}">
        <p14:creationId xmlns:p14="http://schemas.microsoft.com/office/powerpoint/2010/main" val="3536216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7332DF-7665-46B0-B072-7BEACA1DC442}"/>
              </a:ext>
            </a:extLst>
          </p:cNvPr>
          <p:cNvSpPr>
            <a:spLocks noGrp="1"/>
          </p:cNvSpPr>
          <p:nvPr>
            <p:ph type="title"/>
          </p:nvPr>
        </p:nvSpPr>
        <p:spPr/>
        <p:txBody>
          <a:bodyPr/>
          <a:lstStyle/>
          <a:p>
            <a:r>
              <a:rPr lang="en-US" dirty="0"/>
              <a:t>Resources</a:t>
            </a:r>
          </a:p>
        </p:txBody>
      </p:sp>
      <p:sp>
        <p:nvSpPr>
          <p:cNvPr id="4" name="Content Placeholder 3">
            <a:extLst>
              <a:ext uri="{FF2B5EF4-FFF2-40B4-BE49-F238E27FC236}">
                <a16:creationId xmlns:a16="http://schemas.microsoft.com/office/drawing/2014/main" id="{A861A4D8-BA81-45EA-AFD3-436FE1444E0D}"/>
              </a:ext>
            </a:extLst>
          </p:cNvPr>
          <p:cNvSpPr>
            <a:spLocks noGrp="1"/>
          </p:cNvSpPr>
          <p:nvPr>
            <p:ph idx="1"/>
          </p:nvPr>
        </p:nvSpPr>
        <p:spPr/>
        <p:txBody>
          <a:bodyPr/>
          <a:lstStyle/>
          <a:p>
            <a:r>
              <a:rPr lang="en-US" dirty="0"/>
              <a:t>DCAF Developer Guide: </a:t>
            </a:r>
          </a:p>
          <a:p>
            <a:pPr lvl="1"/>
            <a:r>
              <a:rPr lang="en-US" dirty="0">
                <a:hlinkClick r:id="rId3"/>
              </a:rPr>
              <a:t>Chapter 2: Application Design</a:t>
            </a:r>
            <a:endParaRPr lang="en-US" dirty="0"/>
          </a:p>
        </p:txBody>
      </p:sp>
    </p:spTree>
    <p:extLst>
      <p:ext uri="{BB962C8B-B14F-4D97-AF65-F5344CB8AC3E}">
        <p14:creationId xmlns:p14="http://schemas.microsoft.com/office/powerpoint/2010/main" val="301954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734B9-6B96-42EE-BB2D-F6E92255F65C}"/>
              </a:ext>
            </a:extLst>
          </p:cNvPr>
          <p:cNvSpPr>
            <a:spLocks noGrp="1"/>
          </p:cNvSpPr>
          <p:nvPr>
            <p:ph type="body" sz="quarter" idx="10"/>
          </p:nvPr>
        </p:nvSpPr>
        <p:spPr/>
        <p:txBody>
          <a:bodyPr/>
          <a:lstStyle/>
          <a:p>
            <a:r>
              <a:rPr lang="en-US" dirty="0"/>
              <a:t>DCAF Application Elements</a:t>
            </a:r>
          </a:p>
        </p:txBody>
      </p:sp>
    </p:spTree>
    <p:extLst>
      <p:ext uri="{BB962C8B-B14F-4D97-AF65-F5344CB8AC3E}">
        <p14:creationId xmlns:p14="http://schemas.microsoft.com/office/powerpoint/2010/main" val="296067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3E0C17-3966-499B-A50F-C3AAC180BCBA}"/>
              </a:ext>
            </a:extLst>
          </p:cNvPr>
          <p:cNvSpPr/>
          <p:nvPr/>
        </p:nvSpPr>
        <p:spPr>
          <a:xfrm>
            <a:off x="884582" y="1009980"/>
            <a:ext cx="10247243" cy="5142341"/>
          </a:xfrm>
          <a:prstGeom prst="rect">
            <a:avLst/>
          </a:prstGeom>
          <a:ln w="57150">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3200" dirty="0">
                <a:solidFill>
                  <a:schemeClr val="bg2">
                    <a:lumMod val="25000"/>
                  </a:schemeClr>
                </a:solidFill>
              </a:rPr>
              <a:t>Target*</a:t>
            </a: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err="1">
              <a:solidFill>
                <a:schemeClr val="bg2">
                  <a:lumMod val="25000"/>
                </a:schemeClr>
              </a:solidFill>
            </a:endParaRPr>
          </a:p>
        </p:txBody>
      </p:sp>
      <p:sp>
        <p:nvSpPr>
          <p:cNvPr id="6" name="Title 5">
            <a:extLst>
              <a:ext uri="{FF2B5EF4-FFF2-40B4-BE49-F238E27FC236}">
                <a16:creationId xmlns:a16="http://schemas.microsoft.com/office/drawing/2014/main" id="{046A29F1-A15A-418B-AE41-2BDFC4FB34BA}"/>
              </a:ext>
            </a:extLst>
          </p:cNvPr>
          <p:cNvSpPr>
            <a:spLocks noGrp="1"/>
          </p:cNvSpPr>
          <p:nvPr>
            <p:ph type="title"/>
          </p:nvPr>
        </p:nvSpPr>
        <p:spPr/>
        <p:txBody>
          <a:bodyPr/>
          <a:lstStyle/>
          <a:p>
            <a:r>
              <a:rPr lang="en-US" dirty="0"/>
              <a:t>DCAF Application Elements</a:t>
            </a:r>
          </a:p>
        </p:txBody>
      </p:sp>
      <p:sp>
        <p:nvSpPr>
          <p:cNvPr id="8" name="Rectangle 7">
            <a:extLst>
              <a:ext uri="{FF2B5EF4-FFF2-40B4-BE49-F238E27FC236}">
                <a16:creationId xmlns:a16="http://schemas.microsoft.com/office/drawing/2014/main" id="{0E3158AE-80CD-4A3F-B160-C363FDD16FBF}"/>
              </a:ext>
            </a:extLst>
          </p:cNvPr>
          <p:cNvSpPr/>
          <p:nvPr/>
        </p:nvSpPr>
        <p:spPr>
          <a:xfrm>
            <a:off x="1305339" y="1848678"/>
            <a:ext cx="4876800" cy="3999341"/>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t="100000" r="100000"/>
            </a:path>
            <a:tileRect l="-100000" b="-100000"/>
          </a:gradFill>
          <a:ln w="381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3200" dirty="0">
                <a:solidFill>
                  <a:schemeClr val="bg2">
                    <a:lumMod val="25000"/>
                  </a:schemeClr>
                </a:solidFill>
              </a:rPr>
              <a:t>DCAF Engine</a:t>
            </a: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endParaRPr lang="en-US" sz="1600" dirty="0">
              <a:solidFill>
                <a:schemeClr val="bg2">
                  <a:lumMod val="25000"/>
                </a:schemeClr>
              </a:solidFill>
            </a:endParaRPr>
          </a:p>
        </p:txBody>
      </p:sp>
      <p:sp>
        <p:nvSpPr>
          <p:cNvPr id="2" name="Rectangle: Rounded Corners 1">
            <a:extLst>
              <a:ext uri="{FF2B5EF4-FFF2-40B4-BE49-F238E27FC236}">
                <a16:creationId xmlns:a16="http://schemas.microsoft.com/office/drawing/2014/main" id="{7FBB2DBD-DC31-4C8E-9C39-909ED708D18F}"/>
              </a:ext>
            </a:extLst>
          </p:cNvPr>
          <p:cNvSpPr/>
          <p:nvPr/>
        </p:nvSpPr>
        <p:spPr>
          <a:xfrm>
            <a:off x="2216425" y="2653745"/>
            <a:ext cx="2941982" cy="1321904"/>
          </a:xfrm>
          <a:prstGeom prst="roundRect">
            <a:avLst/>
          </a:prstGeom>
          <a:solidFill>
            <a:schemeClr val="accent5">
              <a:lumMod val="40000"/>
              <a:lumOff val="60000"/>
            </a:schemeClr>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solidFill>
                  <a:schemeClr val="bg2">
                    <a:lumMod val="25000"/>
                  </a:schemeClr>
                </a:solidFill>
              </a:rPr>
              <a:t>Existing Modules</a:t>
            </a:r>
          </a:p>
        </p:txBody>
      </p:sp>
      <p:sp>
        <p:nvSpPr>
          <p:cNvPr id="5" name="Rectangle: Rounded Corners 4">
            <a:extLst>
              <a:ext uri="{FF2B5EF4-FFF2-40B4-BE49-F238E27FC236}">
                <a16:creationId xmlns:a16="http://schemas.microsoft.com/office/drawing/2014/main" id="{787685F0-9DC2-4EA7-BD02-5A0F0A1D6C92}"/>
              </a:ext>
            </a:extLst>
          </p:cNvPr>
          <p:cNvSpPr/>
          <p:nvPr/>
        </p:nvSpPr>
        <p:spPr>
          <a:xfrm>
            <a:off x="2216425" y="4247650"/>
            <a:ext cx="2941982" cy="1321904"/>
          </a:xfrm>
          <a:prstGeom prst="roundRect">
            <a:avLst/>
          </a:prstGeom>
          <a:solidFill>
            <a:schemeClr val="accent4">
              <a:lumMod val="40000"/>
              <a:lumOff val="60000"/>
            </a:schemeClr>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solidFill>
                  <a:schemeClr val="bg2">
                    <a:lumMod val="25000"/>
                  </a:schemeClr>
                </a:solidFill>
              </a:rPr>
              <a:t>Custom Modules</a:t>
            </a:r>
          </a:p>
        </p:txBody>
      </p:sp>
      <p:sp>
        <p:nvSpPr>
          <p:cNvPr id="7" name="Rectangle: Rounded Corners 6">
            <a:extLst>
              <a:ext uri="{FF2B5EF4-FFF2-40B4-BE49-F238E27FC236}">
                <a16:creationId xmlns:a16="http://schemas.microsoft.com/office/drawing/2014/main" id="{86055B09-1816-4A8D-AB38-AFE46C33D922}"/>
              </a:ext>
            </a:extLst>
          </p:cNvPr>
          <p:cNvSpPr/>
          <p:nvPr/>
        </p:nvSpPr>
        <p:spPr>
          <a:xfrm>
            <a:off x="7040218" y="2196550"/>
            <a:ext cx="3422374" cy="3001948"/>
          </a:xfrm>
          <a:prstGeom prst="roundRect">
            <a:avLst/>
          </a:prstGeom>
          <a:solidFill>
            <a:schemeClr val="accent3">
              <a:lumMod val="40000"/>
              <a:lumOff val="60000"/>
            </a:schemeClr>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solidFill>
                  <a:schemeClr val="bg2">
                    <a:lumMod val="25000"/>
                  </a:schemeClr>
                </a:solidFill>
              </a:rPr>
              <a:t>Parallel Custom Code</a:t>
            </a:r>
          </a:p>
        </p:txBody>
      </p:sp>
    </p:spTree>
    <p:extLst>
      <p:ext uri="{BB962C8B-B14F-4D97-AF65-F5344CB8AC3E}">
        <p14:creationId xmlns:p14="http://schemas.microsoft.com/office/powerpoint/2010/main" val="395169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734B9-6B96-42EE-BB2D-F6E92255F65C}"/>
              </a:ext>
            </a:extLst>
          </p:cNvPr>
          <p:cNvSpPr>
            <a:spLocks noGrp="1"/>
          </p:cNvSpPr>
          <p:nvPr>
            <p:ph type="body" sz="quarter" idx="10"/>
          </p:nvPr>
        </p:nvSpPr>
        <p:spPr/>
        <p:txBody>
          <a:bodyPr/>
          <a:lstStyle/>
          <a:p>
            <a:r>
              <a:rPr lang="en-US" dirty="0"/>
              <a:t>Using Existing DCAF Plugins</a:t>
            </a:r>
          </a:p>
        </p:txBody>
      </p:sp>
    </p:spTree>
    <p:extLst>
      <p:ext uri="{BB962C8B-B14F-4D97-AF65-F5344CB8AC3E}">
        <p14:creationId xmlns:p14="http://schemas.microsoft.com/office/powerpoint/2010/main" val="52993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2302D0-EB06-4EAF-9AA8-168E404E18FF}"/>
              </a:ext>
            </a:extLst>
          </p:cNvPr>
          <p:cNvSpPr>
            <a:spLocks noGrp="1"/>
          </p:cNvSpPr>
          <p:nvPr>
            <p:ph type="title"/>
          </p:nvPr>
        </p:nvSpPr>
        <p:spPr/>
        <p:txBody>
          <a:bodyPr/>
          <a:lstStyle/>
          <a:p>
            <a:r>
              <a:rPr lang="en-US" dirty="0"/>
              <a:t>Using Existing DCAF Plugins</a:t>
            </a:r>
          </a:p>
        </p:txBody>
      </p:sp>
      <p:sp>
        <p:nvSpPr>
          <p:cNvPr id="4" name="Content Placeholder 3">
            <a:extLst>
              <a:ext uri="{FF2B5EF4-FFF2-40B4-BE49-F238E27FC236}">
                <a16:creationId xmlns:a16="http://schemas.microsoft.com/office/drawing/2014/main" id="{4A6860E9-7233-4986-B3ED-04CFAEFCF072}"/>
              </a:ext>
            </a:extLst>
          </p:cNvPr>
          <p:cNvSpPr>
            <a:spLocks noGrp="1"/>
          </p:cNvSpPr>
          <p:nvPr>
            <p:ph idx="1"/>
          </p:nvPr>
        </p:nvSpPr>
        <p:spPr>
          <a:xfrm>
            <a:off x="605367" y="975361"/>
            <a:ext cx="5705981" cy="5226655"/>
          </a:xfrm>
        </p:spPr>
        <p:txBody>
          <a:bodyPr/>
          <a:lstStyle/>
          <a:p>
            <a:r>
              <a:rPr lang="en-US" dirty="0"/>
              <a:t>Consult the </a:t>
            </a:r>
            <a:r>
              <a:rPr lang="en-US" dirty="0">
                <a:hlinkClick r:id="rId2"/>
              </a:rPr>
              <a:t>List of Available DCAF Modules Documentation.</a:t>
            </a:r>
            <a:endParaRPr lang="en-US" dirty="0"/>
          </a:p>
          <a:p>
            <a:r>
              <a:rPr lang="en-US" dirty="0"/>
              <a:t>Most of them are in VIPM.</a:t>
            </a:r>
          </a:p>
          <a:p>
            <a:r>
              <a:rPr lang="en-US" dirty="0"/>
              <a:t>Also check in GitHub.</a:t>
            </a:r>
          </a:p>
        </p:txBody>
      </p:sp>
      <p:pic>
        <p:nvPicPr>
          <p:cNvPr id="5" name="Picture 4">
            <a:extLst>
              <a:ext uri="{FF2B5EF4-FFF2-40B4-BE49-F238E27FC236}">
                <a16:creationId xmlns:a16="http://schemas.microsoft.com/office/drawing/2014/main" id="{372500CF-47E5-497F-A95C-46AE4C6BEC84}"/>
              </a:ext>
            </a:extLst>
          </p:cNvPr>
          <p:cNvPicPr>
            <a:picLocks noChangeAspect="1"/>
          </p:cNvPicPr>
          <p:nvPr/>
        </p:nvPicPr>
        <p:blipFill>
          <a:blip r:embed="rId3"/>
          <a:stretch>
            <a:fillRect/>
          </a:stretch>
        </p:blipFill>
        <p:spPr>
          <a:xfrm>
            <a:off x="6311348" y="518277"/>
            <a:ext cx="5681102" cy="5821446"/>
          </a:xfrm>
          <a:prstGeom prst="rect">
            <a:avLst/>
          </a:prstGeom>
        </p:spPr>
      </p:pic>
    </p:spTree>
    <p:extLst>
      <p:ext uri="{BB962C8B-B14F-4D97-AF65-F5344CB8AC3E}">
        <p14:creationId xmlns:p14="http://schemas.microsoft.com/office/powerpoint/2010/main" val="89830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B323-3F30-45A2-BAA5-D5373A4BC1FD}"/>
              </a:ext>
            </a:extLst>
          </p:cNvPr>
          <p:cNvSpPr>
            <a:spLocks noGrp="1"/>
          </p:cNvSpPr>
          <p:nvPr>
            <p:ph type="title"/>
          </p:nvPr>
        </p:nvSpPr>
        <p:spPr/>
        <p:txBody>
          <a:bodyPr/>
          <a:lstStyle/>
          <a:p>
            <a:r>
              <a:rPr lang="en-US" dirty="0"/>
              <a:t>Available DCAF Modules</a:t>
            </a:r>
          </a:p>
        </p:txBody>
      </p:sp>
      <p:pic>
        <p:nvPicPr>
          <p:cNvPr id="4" name="Content Placeholder 3">
            <a:extLst>
              <a:ext uri="{FF2B5EF4-FFF2-40B4-BE49-F238E27FC236}">
                <a16:creationId xmlns:a16="http://schemas.microsoft.com/office/drawing/2014/main" id="{B4552DF6-6307-4684-998B-97A46FD1F4CB}"/>
              </a:ext>
            </a:extLst>
          </p:cNvPr>
          <p:cNvPicPr>
            <a:picLocks noGrp="1" noChangeAspect="1"/>
          </p:cNvPicPr>
          <p:nvPr>
            <p:ph idx="1"/>
          </p:nvPr>
        </p:nvPicPr>
        <p:blipFill>
          <a:blip r:embed="rId2"/>
          <a:stretch>
            <a:fillRect/>
          </a:stretch>
        </p:blipFill>
        <p:spPr>
          <a:xfrm>
            <a:off x="2673415" y="974725"/>
            <a:ext cx="6835646" cy="4897438"/>
          </a:xfrm>
          <a:prstGeom prst="rect">
            <a:avLst/>
          </a:prstGeom>
        </p:spPr>
      </p:pic>
    </p:spTree>
    <p:extLst>
      <p:ext uri="{BB962C8B-B14F-4D97-AF65-F5344CB8AC3E}">
        <p14:creationId xmlns:p14="http://schemas.microsoft.com/office/powerpoint/2010/main" val="353982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2302D0-EB06-4EAF-9AA8-168E404E18FF}"/>
              </a:ext>
            </a:extLst>
          </p:cNvPr>
          <p:cNvSpPr>
            <a:spLocks noGrp="1"/>
          </p:cNvSpPr>
          <p:nvPr>
            <p:ph type="title"/>
          </p:nvPr>
        </p:nvSpPr>
        <p:spPr/>
        <p:txBody>
          <a:bodyPr/>
          <a:lstStyle/>
          <a:p>
            <a:r>
              <a:rPr lang="en-US" dirty="0"/>
              <a:t>Using Existing DCAF Plugins</a:t>
            </a:r>
          </a:p>
        </p:txBody>
      </p:sp>
      <p:sp>
        <p:nvSpPr>
          <p:cNvPr id="4" name="Content Placeholder 3">
            <a:extLst>
              <a:ext uri="{FF2B5EF4-FFF2-40B4-BE49-F238E27FC236}">
                <a16:creationId xmlns:a16="http://schemas.microsoft.com/office/drawing/2014/main" id="{4A6860E9-7233-4986-B3ED-04CFAEFCF072}"/>
              </a:ext>
            </a:extLst>
          </p:cNvPr>
          <p:cNvSpPr>
            <a:spLocks noGrp="1"/>
          </p:cNvSpPr>
          <p:nvPr>
            <p:ph idx="1"/>
          </p:nvPr>
        </p:nvSpPr>
        <p:spPr>
          <a:xfrm>
            <a:off x="605367" y="975361"/>
            <a:ext cx="10972800" cy="1628691"/>
          </a:xfrm>
        </p:spPr>
        <p:txBody>
          <a:bodyPr/>
          <a:lstStyle/>
          <a:p>
            <a:r>
              <a:rPr lang="en-US" dirty="0"/>
              <a:t>If you found the module you needed:</a:t>
            </a:r>
          </a:p>
          <a:p>
            <a:pPr lvl="1"/>
            <a:r>
              <a:rPr lang="en-US" dirty="0"/>
              <a:t>Test it in isolation to understand its features and detect potential gaps. </a:t>
            </a:r>
          </a:p>
          <a:p>
            <a:pPr lvl="1"/>
            <a:r>
              <a:rPr lang="en-US" dirty="0"/>
              <a:t>Document issues in the corresponding </a:t>
            </a:r>
            <a:r>
              <a:rPr lang="en-US" dirty="0" err="1"/>
              <a:t>github</a:t>
            </a:r>
            <a:r>
              <a:rPr lang="en-US" dirty="0"/>
              <a:t> page.</a:t>
            </a:r>
          </a:p>
          <a:p>
            <a:pPr lvl="1"/>
            <a:r>
              <a:rPr lang="en-US" dirty="0"/>
              <a:t>Collaborate by improving the module if desired!</a:t>
            </a:r>
          </a:p>
        </p:txBody>
      </p:sp>
      <p:pic>
        <p:nvPicPr>
          <p:cNvPr id="2" name="Picture 1">
            <a:extLst>
              <a:ext uri="{FF2B5EF4-FFF2-40B4-BE49-F238E27FC236}">
                <a16:creationId xmlns:a16="http://schemas.microsoft.com/office/drawing/2014/main" id="{C9C6EFBA-ADD1-43D6-AA1A-C5564831A165}"/>
              </a:ext>
            </a:extLst>
          </p:cNvPr>
          <p:cNvPicPr>
            <a:picLocks noChangeAspect="1"/>
          </p:cNvPicPr>
          <p:nvPr/>
        </p:nvPicPr>
        <p:blipFill>
          <a:blip r:embed="rId2"/>
          <a:stretch>
            <a:fillRect/>
          </a:stretch>
        </p:blipFill>
        <p:spPr>
          <a:xfrm>
            <a:off x="4005979" y="2687864"/>
            <a:ext cx="4412466" cy="3961414"/>
          </a:xfrm>
          <a:prstGeom prst="rect">
            <a:avLst/>
          </a:prstGeom>
        </p:spPr>
      </p:pic>
    </p:spTree>
    <p:extLst>
      <p:ext uri="{BB962C8B-B14F-4D97-AF65-F5344CB8AC3E}">
        <p14:creationId xmlns:p14="http://schemas.microsoft.com/office/powerpoint/2010/main" val="370415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734B9-6B96-42EE-BB2D-F6E92255F65C}"/>
              </a:ext>
            </a:extLst>
          </p:cNvPr>
          <p:cNvSpPr>
            <a:spLocks noGrp="1"/>
          </p:cNvSpPr>
          <p:nvPr>
            <p:ph type="body" sz="quarter" idx="10"/>
          </p:nvPr>
        </p:nvSpPr>
        <p:spPr/>
        <p:txBody>
          <a:bodyPr/>
          <a:lstStyle/>
          <a:p>
            <a:r>
              <a:rPr lang="en-US" dirty="0"/>
              <a:t>Deciding When to Build New Plugin Modules</a:t>
            </a:r>
          </a:p>
        </p:txBody>
      </p:sp>
    </p:spTree>
    <p:extLst>
      <p:ext uri="{BB962C8B-B14F-4D97-AF65-F5344CB8AC3E}">
        <p14:creationId xmlns:p14="http://schemas.microsoft.com/office/powerpoint/2010/main" val="1601507416"/>
      </p:ext>
    </p:extLst>
  </p:cSld>
  <p:clrMapOvr>
    <a:masterClrMapping/>
  </p:clrMapOvr>
</p:sld>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791</TotalTime>
  <Words>929</Words>
  <Application>Microsoft Office PowerPoint</Application>
  <PresentationFormat>Widescreen</PresentationFormat>
  <Paragraphs>202</Paragraphs>
  <Slides>29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Helvetica Neue Light</vt:lpstr>
      <vt:lpstr>Univers LT Std 45 Light</vt:lpstr>
      <vt:lpstr>Wingdings</vt:lpstr>
      <vt:lpstr>NIExTemplate</vt:lpstr>
      <vt:lpstr>Distributed Control and Automation Framework (DCAF)</vt:lpstr>
      <vt:lpstr>Agenda</vt:lpstr>
      <vt:lpstr>PowerPoint Presentation</vt:lpstr>
      <vt:lpstr>DCAF Application Elements</vt:lpstr>
      <vt:lpstr>PowerPoint Presentation</vt:lpstr>
      <vt:lpstr>Using Existing DCAF Plugins</vt:lpstr>
      <vt:lpstr>Available DCAF Modules</vt:lpstr>
      <vt:lpstr>Using Existing DCAF Plugins</vt:lpstr>
      <vt:lpstr>PowerPoint Presentation</vt:lpstr>
      <vt:lpstr>What Should be a Module</vt:lpstr>
      <vt:lpstr>What Should be a Module</vt:lpstr>
      <vt:lpstr>How many modules?</vt:lpstr>
      <vt:lpstr>How many modules?</vt:lpstr>
      <vt:lpstr>PowerPoint Presentation</vt:lpstr>
      <vt:lpstr>Running the Configuration</vt:lpstr>
      <vt:lpstr>Coding outside DCAF</vt:lpstr>
      <vt:lpstr>PowerPoint Presentation</vt:lpstr>
      <vt:lpstr>Coding outside DCAF - CVT</vt:lpstr>
      <vt:lpstr>Coding outside DCAF - CVT</vt:lpstr>
      <vt:lpstr>Coding outside DCAF - CVT</vt:lpstr>
      <vt:lpstr>PowerPoint Presentation</vt:lpstr>
      <vt:lpstr>Shared Memory </vt:lpstr>
      <vt:lpstr>Shared Memory</vt:lpstr>
      <vt:lpstr>PowerPoint Presentation</vt:lpstr>
      <vt:lpstr>Practical Exercise</vt:lpstr>
      <vt:lpstr>Practical Exercise</vt:lpstr>
      <vt:lpstr>Practical Exercise</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Celis</dc:creator>
  <cp:lastModifiedBy>Andres Gomez</cp:lastModifiedBy>
  <cp:revision>55</cp:revision>
  <dcterms:created xsi:type="dcterms:W3CDTF">2018-06-06T23:10:19Z</dcterms:created>
  <dcterms:modified xsi:type="dcterms:W3CDTF">2018-11-06T03:57:49Z</dcterms:modified>
</cp:coreProperties>
</file>