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9"/>
  </p:notesMasterIdLst>
  <p:sldIdLst>
    <p:sldId id="256" r:id="rId2"/>
    <p:sldId id="257" r:id="rId3"/>
    <p:sldId id="358" r:id="rId4"/>
    <p:sldId id="316" r:id="rId5"/>
    <p:sldId id="346" r:id="rId6"/>
    <p:sldId id="357" r:id="rId7"/>
    <p:sldId id="352" r:id="rId8"/>
    <p:sldId id="260" r:id="rId9"/>
    <p:sldId id="274" r:id="rId10"/>
    <p:sldId id="343" r:id="rId11"/>
    <p:sldId id="341" r:id="rId12"/>
    <p:sldId id="269" r:id="rId13"/>
    <p:sldId id="353" r:id="rId14"/>
    <p:sldId id="344" r:id="rId15"/>
    <p:sldId id="347" r:id="rId16"/>
    <p:sldId id="340" r:id="rId17"/>
    <p:sldId id="318" r:id="rId18"/>
    <p:sldId id="355" r:id="rId19"/>
    <p:sldId id="319" r:id="rId20"/>
    <p:sldId id="348" r:id="rId21"/>
    <p:sldId id="320" r:id="rId22"/>
    <p:sldId id="322" r:id="rId23"/>
    <p:sldId id="326" r:id="rId24"/>
    <p:sldId id="323" r:id="rId25"/>
    <p:sldId id="324" r:id="rId26"/>
    <p:sldId id="327" r:id="rId27"/>
    <p:sldId id="328" r:id="rId28"/>
    <p:sldId id="329" r:id="rId29"/>
    <p:sldId id="325" r:id="rId30"/>
    <p:sldId id="349" r:id="rId31"/>
    <p:sldId id="351" r:id="rId32"/>
    <p:sldId id="265" r:id="rId33"/>
    <p:sldId id="302" r:id="rId34"/>
    <p:sldId id="321" r:id="rId35"/>
    <p:sldId id="345" r:id="rId36"/>
    <p:sldId id="356" r:id="rId37"/>
    <p:sldId id="25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3" autoAdjust="0"/>
    <p:restoredTop sz="78480" autoAdjust="0"/>
  </p:normalViewPr>
  <p:slideViewPr>
    <p:cSldViewPr snapToGrid="0">
      <p:cViewPr varScale="1">
        <p:scale>
          <a:sx n="92" d="100"/>
          <a:sy n="92" d="100"/>
        </p:scale>
        <p:origin x="30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DDD3-E983-450B-BE4D-24F388302B3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C3E9-E934-4C79-B316-F2B87D7F7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jki.net/topic/985-vi-tester-home-pag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JKISoftware/Caray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based on materials by M. Ernst, S. </a:t>
            </a:r>
            <a:r>
              <a:rPr lang="en-US" altLang="en-US" sz="1200" dirty="0" err="1"/>
              <a:t>Reges</a:t>
            </a:r>
            <a:r>
              <a:rPr lang="en-US" altLang="en-US" sz="1200" dirty="0"/>
              <a:t>, D. </a:t>
            </a:r>
            <a:r>
              <a:rPr lang="en-US" altLang="en-US" sz="1200" dirty="0" err="1"/>
              <a:t>Notkin</a:t>
            </a:r>
            <a:r>
              <a:rPr lang="en-US" altLang="en-US" sz="1200" dirty="0"/>
              <a:t>, R. Mercer, Wikipedia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already include some unit test that you can modify we are going to cover some of the most common ones as well as explain what we are doing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7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During development new bugs will be found</a:t>
            </a:r>
          </a:p>
          <a:p>
            <a:r>
              <a:rPr lang="en-US" dirty="0"/>
              <a:t>You should create new unit test that test bugs.</a:t>
            </a:r>
          </a:p>
          <a:p>
            <a:r>
              <a:rPr lang="en-US" dirty="0"/>
              <a:t>You should create the test before the bug is fixed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https://www.youtube.com/watch?v=e2Poh0bzcwk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pruspose</a:t>
            </a:r>
            <a:r>
              <a:rPr lang="en-US" dirty="0"/>
              <a:t> of this session is to give a quick introduction to unit test, as well as how it is applied in DCAF.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you may not</a:t>
            </a:r>
            <a:r>
              <a:rPr lang="en-US" baseline="0" dirty="0"/>
              <a:t> be sold, so I offer you this</a:t>
            </a:r>
            <a:r>
              <a:rPr lang="en-US" dirty="0"/>
              <a:t> handy flow chart to determine if your</a:t>
            </a:r>
            <a:r>
              <a:rPr lang="en-US" baseline="0" dirty="0"/>
              <a:t> project can benefit from Unit Test.</a:t>
            </a:r>
          </a:p>
          <a:p>
            <a:endParaRPr lang="en-US" baseline="0" dirty="0"/>
          </a:p>
          <a:p>
            <a:r>
              <a:rPr lang="en-US" baseline="0" dirty="0"/>
              <a:t>We’ve all been there at some point, “branching” our code and saving copies by renaming zip files; we’ve all experienced the frustration and potential for accidently modifying the wrong files when using this method. Overall, we should all recognize that it’s very very </a:t>
            </a:r>
            <a:r>
              <a:rPr lang="en-US" b="1" baseline="0" dirty="0"/>
              <a:t>bad. 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details on source code control in LabVIEW,</a:t>
            </a:r>
            <a:r>
              <a:rPr lang="en-US" baseline="0" dirty="0"/>
              <a:t> please see Eli Kerry’s Software Engineering Technical Manual and Exercises for LabVIEW: https://decibel.ni.com/content/docs/DOC-10122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11E9-6B59-475B-9DF3-0DD86DF211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8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http://www.labviewcraftsmen.com/blog/do-you-unit-test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404040"/>
                </a:solidFill>
              </a:rPr>
              <a:t>Generally a "subsystem" means a particular class or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Create a Stump or code to call and test our code. </a:t>
            </a:r>
          </a:p>
          <a:p>
            <a:r>
              <a:rPr lang="en-US" dirty="0"/>
              <a:t>Create a test VI.</a:t>
            </a:r>
          </a:p>
          <a:p>
            <a:r>
              <a:rPr lang="en-US" dirty="0"/>
              <a:t>Compare value to expected value </a:t>
            </a:r>
          </a:p>
          <a:p>
            <a:r>
              <a:rPr lang="en-US" dirty="0"/>
              <a:t>Explain Set Up and Tear down.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http://www.ni.com/white-paper/8082/en/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Create a Unit Test for Our VI</a:t>
            </a:r>
          </a:p>
          <a:p>
            <a:r>
              <a:rPr lang="en-US" dirty="0"/>
              <a:t>2 create a Unit Test based on the Demo 1 test VI.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JKI VI Tester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JKI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Caraya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C3E9-E934-4C79-B316-F2B87D7F77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94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249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9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9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8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8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3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67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41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749-1BF4-4E65-A97B-78716AE0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2909-C6DC-4DE0-AD94-56F202640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CBA6-270F-4A4C-B033-E6E47870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E0C6-4040-428A-B9D1-B13AE519322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2F0D-22F3-4CFD-8319-DA0B41F4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C8FF-B79C-4E39-8FB1-D8601FDE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167-E88A-4007-81BC-4657AE0E7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1502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E0C6-4040-428A-B9D1-B13AE519322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167-E88A-4007-81BC-4657AE0E7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7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65792" y="6400800"/>
            <a:ext cx="1828800" cy="243840"/>
          </a:xfrm>
        </p:spPr>
        <p:txBody>
          <a:bodyPr anchor="ctr"/>
          <a:lstStyle>
            <a:lvl1pPr marL="0" indent="0" algn="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090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5935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86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6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5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9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7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01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viewcraftsmen.com/blog/do-you-unit-te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www.cs.washington.edu/331/" TargetMode="External"/><Relationship Id="rId4" Type="http://schemas.openxmlformats.org/officeDocument/2006/relationships/hyperlink" Target="https://courses.cs.washington.edu/courses/cse331/11sp/lectures/slides/09-junit.p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EF0-4D80-419F-80D1-2B5438C03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 And DCAF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717D7D-4D27-4BF0-8CA4-935735CBC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B2E89-9C86-4D99-BABB-5BB96D88B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BEAE3-0B5D-4F73-909A-7DB422425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B657-F8ED-4513-A647-E61CE03A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67B-A945-4A48-B84E-7A59113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Everything????</a:t>
            </a:r>
          </a:p>
          <a:p>
            <a:r>
              <a:rPr lang="en-US" dirty="0"/>
              <a:t>Nothing</a:t>
            </a:r>
          </a:p>
          <a:p>
            <a:r>
              <a:rPr lang="en-US" dirty="0"/>
              <a:t>Public APIs</a:t>
            </a:r>
          </a:p>
        </p:txBody>
      </p:sp>
    </p:spTree>
    <p:extLst>
      <p:ext uri="{BB962C8B-B14F-4D97-AF65-F5344CB8AC3E}">
        <p14:creationId xmlns:p14="http://schemas.microsoft.com/office/powerpoint/2010/main" val="58900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8E9-DAB3-4AB4-9D5D-840E8B4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</a:t>
            </a:r>
          </a:p>
        </p:txBody>
      </p:sp>
      <p:pic>
        <p:nvPicPr>
          <p:cNvPr id="2050" name="Picture 2" descr="http://www.ni.com/cms/images/devzone/tut/Figure_9_20090205174001.png">
            <a:extLst>
              <a:ext uri="{FF2B5EF4-FFF2-40B4-BE49-F238E27FC236}">
                <a16:creationId xmlns:a16="http://schemas.microsoft.com/office/drawing/2014/main" id="{57548E46-D38F-46C1-8669-D944E7818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2" y="1224713"/>
            <a:ext cx="6101328" cy="42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31BDF61D-F870-415B-A09C-5EFFB63B5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testing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618E8D8B-01EC-4E9C-9F69-42C3758E1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regression</a:t>
            </a:r>
            <a:r>
              <a:rPr lang="en-US" altLang="en-US">
                <a:solidFill>
                  <a:srgbClr val="262626"/>
                </a:solidFill>
              </a:rPr>
              <a:t>: When a feature that used to work, no longer works.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Likely to happen when code changes and grows over time.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A new feature/fix can cause a new bug or reintroduce an old bug.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regression testing</a:t>
            </a:r>
            <a:r>
              <a:rPr lang="en-US" altLang="en-US">
                <a:solidFill>
                  <a:srgbClr val="262626"/>
                </a:solidFill>
              </a:rPr>
              <a:t>: Re-executing prior unit tests after a change.</a:t>
            </a:r>
            <a:endParaRPr lang="en-US" altLang="en-US" sz="800">
              <a:solidFill>
                <a:srgbClr val="262626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Often done by scripts during automated testing.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Used to ensure that old fixed bugs are still fixed.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Gives your app a minimum level of working functionality.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Many products have a set of mandatory check-in tests that must pass before code can be added to a source code repository.</a:t>
            </a:r>
          </a:p>
        </p:txBody>
      </p:sp>
    </p:spTree>
    <p:extLst>
      <p:ext uri="{BB962C8B-B14F-4D97-AF65-F5344CB8AC3E}">
        <p14:creationId xmlns:p14="http://schemas.microsoft.com/office/powerpoint/2010/main" val="39511317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5E24D-27DB-4DAD-AD99-F3A549E33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472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EEDC-0017-43DB-AA96-E3CA16B1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AFA4-8137-4A87-AA80-7FCD73C8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8594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4B0B0-8E98-48BC-B0F8-5636DC9B2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 Frameworks</a:t>
            </a:r>
          </a:p>
        </p:txBody>
      </p:sp>
    </p:spTree>
    <p:extLst>
      <p:ext uri="{BB962C8B-B14F-4D97-AF65-F5344CB8AC3E}">
        <p14:creationId xmlns:p14="http://schemas.microsoft.com/office/powerpoint/2010/main" val="143159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C211-9144-44E1-BAA9-944801BD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-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BCE2-C614-46B0-8074-B150EE3D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 providers include hooks to continuous integration services</a:t>
            </a:r>
          </a:p>
          <a:p>
            <a:r>
              <a:rPr lang="en-US" dirty="0"/>
              <a:t>Automatically run all build/test operations on every commit</a:t>
            </a:r>
          </a:p>
          <a:p>
            <a:r>
              <a:rPr lang="en-US" dirty="0"/>
              <a:t>Track unit test results to a particular commit of files</a:t>
            </a:r>
          </a:p>
          <a:p>
            <a:pPr lvl="1"/>
            <a:r>
              <a:rPr lang="en-US" dirty="0"/>
              <a:t>Make sure that you didn’t break it</a:t>
            </a:r>
          </a:p>
          <a:p>
            <a:r>
              <a:rPr lang="en-US" dirty="0"/>
              <a:t>Require commit to pass all tests </a:t>
            </a:r>
            <a:r>
              <a:rPr lang="en-US" b="1" dirty="0"/>
              <a:t>before</a:t>
            </a:r>
            <a:r>
              <a:rPr lang="en-US" dirty="0"/>
              <a:t> it can be merged</a:t>
            </a:r>
          </a:p>
          <a:p>
            <a:pPr lvl="1"/>
            <a:r>
              <a:rPr lang="en-US" dirty="0"/>
              <a:t>Prevents one developer’s mistake from hurting everyone</a:t>
            </a:r>
          </a:p>
          <a:p>
            <a:pPr lvl="2"/>
            <a:r>
              <a:rPr lang="en-US" dirty="0"/>
              <a:t>Don’t be that guy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0D2-1104-4FC2-BEDE-8F5F6DC6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Unit Test</a:t>
            </a:r>
          </a:p>
        </p:txBody>
      </p:sp>
      <p:pic>
        <p:nvPicPr>
          <p:cNvPr id="1026" name="Picture 2" descr="http://www.ni.com/cms/images/devzone/tut/FigureSU_TD.png">
            <a:extLst>
              <a:ext uri="{FF2B5EF4-FFF2-40B4-BE49-F238E27FC236}">
                <a16:creationId xmlns:a16="http://schemas.microsoft.com/office/drawing/2014/main" id="{95449A23-21DF-4F2D-B842-0FEB8421A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" y="1220932"/>
            <a:ext cx="1031840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5E24D-27DB-4DAD-AD99-F3A549E33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32905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8AB0-1CD8-4FE5-B541-63D16DF1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Unit Test Frameworks.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590B-D7A7-42CD-A827-827567B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JKI </a:t>
            </a:r>
            <a:r>
              <a:rPr lang="en-US" dirty="0" err="1"/>
              <a:t>Caraya</a:t>
            </a:r>
            <a:endParaRPr lang="en-US" dirty="0"/>
          </a:p>
          <a:p>
            <a:r>
              <a:rPr lang="en-US" dirty="0"/>
              <a:t>JKI VI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C420-9A3F-491A-83DA-0397E10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1068-B5DD-4F52-A9AD-53DCA1DD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Unit Test</a:t>
            </a:r>
          </a:p>
          <a:p>
            <a:pPr lvl="1"/>
            <a:r>
              <a:rPr lang="en-US" dirty="0"/>
              <a:t>Why do we need to unit test</a:t>
            </a:r>
          </a:p>
          <a:p>
            <a:pPr lvl="1"/>
            <a:r>
              <a:rPr lang="en-US" dirty="0"/>
              <a:t>What to test</a:t>
            </a:r>
          </a:p>
          <a:p>
            <a:pPr lvl="1"/>
            <a:r>
              <a:rPr lang="en-US" dirty="0"/>
              <a:t>Problems with testing</a:t>
            </a:r>
          </a:p>
          <a:p>
            <a:pPr lvl="1"/>
            <a:r>
              <a:rPr lang="en-US" dirty="0"/>
              <a:t>Test Driven Design</a:t>
            </a:r>
          </a:p>
          <a:p>
            <a:r>
              <a:rPr lang="en-US" dirty="0"/>
              <a:t>LabVIEW Unit Test Framework</a:t>
            </a:r>
          </a:p>
          <a:p>
            <a:r>
              <a:rPr lang="en-US" dirty="0"/>
              <a:t>DCAF Unit test</a:t>
            </a:r>
          </a:p>
          <a:p>
            <a:r>
              <a:rPr lang="en-US" dirty="0"/>
              <a:t>General Guidelines and Tips</a:t>
            </a:r>
          </a:p>
        </p:txBody>
      </p:sp>
    </p:spTree>
    <p:extLst>
      <p:ext uri="{BB962C8B-B14F-4D97-AF65-F5344CB8AC3E}">
        <p14:creationId xmlns:p14="http://schemas.microsoft.com/office/powerpoint/2010/main" val="135219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4B0B0-8E98-48BC-B0F8-5636DC9B2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 In DCAF</a:t>
            </a:r>
          </a:p>
        </p:txBody>
      </p:sp>
    </p:spTree>
    <p:extLst>
      <p:ext uri="{BB962C8B-B14F-4D97-AF65-F5344CB8AC3E}">
        <p14:creationId xmlns:p14="http://schemas.microsoft.com/office/powerpoint/2010/main" val="31029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2F8F-90FB-4A91-8D4A-5138338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In DCAF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12003-FA78-4318-AEC3-7E5B2E30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367" y="980281"/>
            <a:ext cx="3124362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7C577-0C2B-4D99-9F4D-2C3E1B0E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16" y="975360"/>
            <a:ext cx="3095181" cy="48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3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C3-7E94-4D27-9ADD-3E77C690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B897C-BD9A-4EAB-B634-B315D01C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975360"/>
            <a:ext cx="6266075" cy="291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86704-ABCB-4DF5-A113-9D170727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14" y="3142984"/>
            <a:ext cx="4552780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5641-ABD2-413C-8539-F0413D13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77073-892E-442C-9B01-F4D5DD6D1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448" y="974725"/>
            <a:ext cx="547957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B9E-35CB-4F6E-AF44-CB461A1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 Test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31E3D-3FD6-435C-A6F7-765A564B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365" y="974725"/>
            <a:ext cx="332774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4633E-14FB-44BA-A9A3-757DB8EC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4" y="2286000"/>
            <a:ext cx="7694238" cy="35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D74C-23D1-461B-A716-B8DC0E9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52EA1-419A-41C8-A34B-872B035C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184282"/>
            <a:ext cx="10972800" cy="44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AAAF-739C-4CA6-985C-50C79E1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Link Runtime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CE455F-A5FF-41DB-948C-247C87D3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975360"/>
            <a:ext cx="6011075" cy="3745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C49C0-13A4-478D-ABD4-4795D781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69" y="3429000"/>
            <a:ext cx="7843283" cy="32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DCAA-6BA5-4FF9-AD28-5E0F752B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Test from the Runtime test.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275DC-BB01-4A29-9301-42E54192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52" y="974725"/>
            <a:ext cx="1019677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D824-92A3-495C-B60F-303B5ED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20E18C-AB82-4BB8-BFC7-1498D6151B75}"/>
              </a:ext>
            </a:extLst>
          </p:cNvPr>
          <p:cNvSpPr/>
          <p:nvPr/>
        </p:nvSpPr>
        <p:spPr>
          <a:xfrm>
            <a:off x="701749" y="2828260"/>
            <a:ext cx="2073349" cy="9144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Set Value for tags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931AFA5-0DE4-4B61-85A7-1F22975232BB}"/>
              </a:ext>
            </a:extLst>
          </p:cNvPr>
          <p:cNvSpPr/>
          <p:nvPr/>
        </p:nvSpPr>
        <p:spPr>
          <a:xfrm>
            <a:off x="3125972" y="3043144"/>
            <a:ext cx="978408" cy="48463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C73A69-AEC6-4D99-819D-2BC3B9A7A890}"/>
              </a:ext>
            </a:extLst>
          </p:cNvPr>
          <p:cNvSpPr/>
          <p:nvPr/>
        </p:nvSpPr>
        <p:spPr>
          <a:xfrm>
            <a:off x="4455254" y="2828260"/>
            <a:ext cx="2073349" cy="9144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Execute input of the module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191DF5-0E5C-4A2E-A3C9-AE4A07998601}"/>
              </a:ext>
            </a:extLst>
          </p:cNvPr>
          <p:cNvSpPr/>
          <p:nvPr/>
        </p:nvSpPr>
        <p:spPr>
          <a:xfrm>
            <a:off x="6879477" y="3043144"/>
            <a:ext cx="978408" cy="48463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754FCC-0D9B-4A52-8873-AA53695AA678}"/>
              </a:ext>
            </a:extLst>
          </p:cNvPr>
          <p:cNvSpPr/>
          <p:nvPr/>
        </p:nvSpPr>
        <p:spPr>
          <a:xfrm>
            <a:off x="8095133" y="2828260"/>
            <a:ext cx="2073349" cy="9144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Compare values read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Against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2170882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F187-BE36-4395-9DA1-A35C06D4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58F85-ED4C-41D0-B81B-B6D3FC0B7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7325" y="1618456"/>
            <a:ext cx="9267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8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7AB07-3290-43C9-A60B-AF1D73A1A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Unit Test</a:t>
            </a:r>
          </a:p>
        </p:txBody>
      </p:sp>
    </p:spTree>
    <p:extLst>
      <p:ext uri="{BB962C8B-B14F-4D97-AF65-F5344CB8AC3E}">
        <p14:creationId xmlns:p14="http://schemas.microsoft.com/office/powerpoint/2010/main" val="2575284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084DE-188D-4618-B235-B4EAEFAE4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Guidelines and Tips</a:t>
            </a:r>
          </a:p>
        </p:txBody>
      </p:sp>
    </p:spTree>
    <p:extLst>
      <p:ext uri="{BB962C8B-B14F-4D97-AF65-F5344CB8AC3E}">
        <p14:creationId xmlns:p14="http://schemas.microsoft.com/office/powerpoint/2010/main" val="20040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57ECA-7E60-4859-932B-5DEB6A63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47626-EB03-41D3-A1CE-8E6167D8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u="sng" dirty="0">
                <a:solidFill>
                  <a:srgbClr val="404040"/>
                </a:solidFill>
              </a:rPr>
              <a:t>It is impossible to completely test a system.</a:t>
            </a:r>
          </a:p>
          <a:p>
            <a:r>
              <a:rPr lang="en-US" dirty="0"/>
              <a:t>You need requirements to know what you need to test.</a:t>
            </a:r>
          </a:p>
          <a:p>
            <a:r>
              <a:rPr lang="en-US" dirty="0"/>
              <a:t>Granular requirements make easier to figure adequate tests.</a:t>
            </a:r>
          </a:p>
        </p:txBody>
      </p:sp>
    </p:spTree>
    <p:extLst>
      <p:ext uri="{BB962C8B-B14F-4D97-AF65-F5344CB8AC3E}">
        <p14:creationId xmlns:p14="http://schemas.microsoft.com/office/powerpoint/2010/main" val="60238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3BB12098-1854-431C-88A1-3705F3253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Tips for testing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2ABBFC42-12CF-4F53-B74F-FAAA3A36A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You cannot test every possible input, parameter value, etc.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So you must think of a limited set of tests likely to expose bugs.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Think about boundary cases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positive; zero; negative numbers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right at the edge of an array or collection's size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Think about empty cases and error cases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0, -1, null;  an empty list or array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test behavior in combination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maybe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add</a:t>
            </a:r>
            <a:r>
              <a:rPr lang="en-US" altLang="en-US">
                <a:solidFill>
                  <a:srgbClr val="404040"/>
                </a:solidFill>
              </a:rPr>
              <a:t> usually works, but fails after you call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remove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make multiple calls;  maybe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>
                <a:solidFill>
                  <a:srgbClr val="404040"/>
                </a:solidFill>
              </a:rPr>
              <a:t> fails the second time only</a:t>
            </a:r>
          </a:p>
        </p:txBody>
      </p:sp>
    </p:spTree>
    <p:extLst>
      <p:ext uri="{BB962C8B-B14F-4D97-AF65-F5344CB8AC3E}">
        <p14:creationId xmlns:p14="http://schemas.microsoft.com/office/powerpoint/2010/main" val="164515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123C76F1-CC73-4C01-A4EB-D4A8B5160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Tips for testing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461E4144-6F47-4B39-B0F1-F0D00BE85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Test one thing at a time per test method.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10 small tests are much better than 1 test 10x as large.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Each test method should have few (likely 1) assert statements.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If you assert many things, the first that fails stops the test.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You won't know whether a later assertion would have failed.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Tests should avoid logic.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minimize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>
                <a:solidFill>
                  <a:srgbClr val="404040"/>
                </a:solidFill>
              </a:rPr>
              <a:t>,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loops</a:t>
            </a:r>
            <a:r>
              <a:rPr lang="en-US" altLang="en-US">
                <a:solidFill>
                  <a:srgbClr val="404040"/>
                </a:solidFill>
              </a:rPr>
              <a:t>,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>
                <a:solidFill>
                  <a:srgbClr val="404040"/>
                </a:solidFill>
              </a:rPr>
              <a:t>, etc.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avoid </a:t>
            </a:r>
            <a:r>
              <a:rPr lang="en-US" altLang="en-US">
                <a:solidFill>
                  <a:srgbClr val="404040"/>
                </a:solidFill>
                <a:latin typeface="Courier New" panose="02070309020205020404" pitchFamily="49" charset="0"/>
              </a:rPr>
              <a:t>try/catch</a:t>
            </a:r>
          </a:p>
          <a:p>
            <a:pPr lvl="2"/>
            <a:r>
              <a:rPr lang="en-US" altLang="en-US"/>
              <a:t>If it's supposed to throw, use </a:t>
            </a:r>
            <a:r>
              <a:rPr lang="en-US" altLang="en-US">
                <a:latin typeface="Courier New" panose="02070309020205020404" pitchFamily="49" charset="0"/>
              </a:rPr>
              <a:t>expected=</a:t>
            </a:r>
            <a:r>
              <a:rPr lang="en-US" altLang="en-US"/>
              <a:t> ... if not, let JUnit catch it.</a:t>
            </a:r>
          </a:p>
          <a:p>
            <a:pPr lvl="2"/>
            <a:endParaRPr lang="en-US" altLang="en-US"/>
          </a:p>
          <a:p>
            <a:r>
              <a:rPr lang="en-US" altLang="en-US">
                <a:solidFill>
                  <a:srgbClr val="262626"/>
                </a:solidFill>
              </a:rPr>
              <a:t>Torture tests are okay, but only </a:t>
            </a:r>
            <a:r>
              <a:rPr lang="en-US" altLang="en-US" i="1">
                <a:solidFill>
                  <a:srgbClr val="262626"/>
                </a:solidFill>
              </a:rPr>
              <a:t>in addition to</a:t>
            </a:r>
            <a:r>
              <a:rPr lang="en-US" altLang="en-US">
                <a:solidFill>
                  <a:srgbClr val="262626"/>
                </a:solidFill>
              </a:rPr>
              <a:t>  simple tests.</a:t>
            </a:r>
          </a:p>
        </p:txBody>
      </p:sp>
    </p:spTree>
    <p:extLst>
      <p:ext uri="{BB962C8B-B14F-4D97-AF65-F5344CB8AC3E}">
        <p14:creationId xmlns:p14="http://schemas.microsoft.com/office/powerpoint/2010/main" val="1184850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A6B2-AF82-41CF-9F83-B332A91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Tips for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E9-5AEB-49C6-8BF6-9401D257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262626"/>
                </a:solidFill>
              </a:rPr>
              <a:t>Tests should be self-contained and not care about each other.</a:t>
            </a:r>
          </a:p>
          <a:p>
            <a:pPr>
              <a:spcBef>
                <a:spcPct val="80000"/>
              </a:spcBef>
            </a:pPr>
            <a:r>
              <a:rPr lang="en-US" altLang="en-US" i="1" dirty="0">
                <a:solidFill>
                  <a:srgbClr val="404040"/>
                </a:solidFill>
              </a:rPr>
              <a:t>Constrained test order</a:t>
            </a:r>
            <a:r>
              <a:rPr lang="en-US" altLang="en-US" dirty="0">
                <a:solidFill>
                  <a:srgbClr val="404040"/>
                </a:solidFill>
              </a:rPr>
              <a:t>	: Test A must run before Test B.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	  </a:t>
            </a:r>
            <a:r>
              <a:rPr lang="en-US" altLang="en-US" sz="2067" dirty="0">
                <a:solidFill>
                  <a:srgbClr val="404040"/>
                </a:solidFill>
              </a:rPr>
              <a:t>(usually a misguided attempt to test order/flow)</a:t>
            </a:r>
          </a:p>
          <a:p>
            <a:pPr>
              <a:spcBef>
                <a:spcPct val="80000"/>
              </a:spcBef>
            </a:pPr>
            <a:r>
              <a:rPr lang="en-US" altLang="en-US" i="1" dirty="0">
                <a:solidFill>
                  <a:srgbClr val="404040"/>
                </a:solidFill>
              </a:rPr>
              <a:t>Tests call each other	</a:t>
            </a:r>
            <a:r>
              <a:rPr lang="en-US" altLang="en-US" dirty="0">
                <a:solidFill>
                  <a:srgbClr val="404040"/>
                </a:solidFill>
              </a:rPr>
              <a:t>: Test A calls Test B's method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	  </a:t>
            </a:r>
            <a:r>
              <a:rPr lang="en-US" altLang="en-US" sz="2067" dirty="0">
                <a:solidFill>
                  <a:srgbClr val="404040"/>
                </a:solidFill>
              </a:rPr>
              <a:t>(calling a shared helper is OK, though)</a:t>
            </a:r>
          </a:p>
          <a:p>
            <a:pPr>
              <a:spcBef>
                <a:spcPct val="80000"/>
              </a:spcBef>
            </a:pPr>
            <a:r>
              <a:rPr lang="en-US" altLang="en-US" i="1" dirty="0">
                <a:solidFill>
                  <a:srgbClr val="404040"/>
                </a:solidFill>
              </a:rPr>
              <a:t>Mutable shared state</a:t>
            </a:r>
            <a:r>
              <a:rPr lang="en-US" altLang="en-US" dirty="0">
                <a:solidFill>
                  <a:srgbClr val="404040"/>
                </a:solidFill>
              </a:rPr>
              <a:t>	: Tests A/B both use a shared object.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  </a:t>
            </a:r>
            <a:r>
              <a:rPr lang="en-US" altLang="en-US" sz="2067" dirty="0">
                <a:solidFill>
                  <a:srgbClr val="404040"/>
                </a:solidFill>
              </a:rPr>
              <a:t>(If A breaks it, what happens to B?)</a:t>
            </a:r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4FD-17A4-43C9-BEF0-C637657A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we fix this bug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1696-5347-466A-93BA-A5B11A54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never done testing.</a:t>
            </a:r>
          </a:p>
          <a:p>
            <a:endParaRPr lang="en-US" dirty="0"/>
          </a:p>
          <a:p>
            <a:r>
              <a:rPr lang="en-US" dirty="0"/>
              <a:t>If you find a bug:</a:t>
            </a:r>
          </a:p>
          <a:p>
            <a:pPr lvl="1"/>
            <a:r>
              <a:rPr lang="en-US" dirty="0"/>
              <a:t>Create unit test before fixing the bug.</a:t>
            </a:r>
          </a:p>
          <a:p>
            <a:pPr lvl="1"/>
            <a:r>
              <a:rPr lang="en-US" dirty="0"/>
              <a:t>Fix the bug.</a:t>
            </a:r>
          </a:p>
          <a:p>
            <a:pPr lvl="1"/>
            <a:r>
              <a:rPr lang="en-US" dirty="0"/>
              <a:t>Run your test. </a:t>
            </a:r>
          </a:p>
        </p:txBody>
      </p:sp>
    </p:spTree>
    <p:extLst>
      <p:ext uri="{BB962C8B-B14F-4D97-AF65-F5344CB8AC3E}">
        <p14:creationId xmlns:p14="http://schemas.microsoft.com/office/powerpoint/2010/main" val="115218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C273-E73D-47B8-BA78-C2AB2036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1717-0DB4-4E19-B61B-B6BC24FE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You can NOT Test everything, </a:t>
            </a:r>
            <a:r>
              <a:rPr lang="en-US" dirty="0"/>
              <a:t>so choose wisely.</a:t>
            </a:r>
          </a:p>
          <a:p>
            <a:r>
              <a:rPr lang="en-US" b="1" dirty="0"/>
              <a:t>You can NOT do proper testing </a:t>
            </a:r>
            <a:r>
              <a:rPr lang="en-US" dirty="0"/>
              <a:t>without requirements</a:t>
            </a:r>
          </a:p>
          <a:p>
            <a:r>
              <a:rPr lang="en-US" dirty="0"/>
              <a:t>Testing adds overhead but reduces time spent in debugging.</a:t>
            </a:r>
          </a:p>
          <a:p>
            <a:r>
              <a:rPr lang="en-US" dirty="0"/>
              <a:t>You should do Unit Tests.</a:t>
            </a:r>
          </a:p>
          <a:p>
            <a:r>
              <a:rPr lang="en-US" dirty="0"/>
              <a:t>Use a Unit Test Framework.</a:t>
            </a:r>
          </a:p>
          <a:p>
            <a:r>
              <a:rPr lang="en-US" dirty="0"/>
              <a:t>You should automate your Unit testing.</a:t>
            </a:r>
          </a:p>
          <a:p>
            <a:r>
              <a:rPr lang="en-US" dirty="0"/>
              <a:t>Don’t Test In Production.</a:t>
            </a:r>
          </a:p>
          <a:p>
            <a:r>
              <a:rPr lang="en-US" dirty="0"/>
              <a:t>Make Time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4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03BF-37D3-41C4-8B5C-6B1CEBDE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215C-FE38-492A-9BEB-6C71E047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http://www.labviewcraftsmen.com/blog/do-you-unit-test</a:t>
            </a:r>
            <a:endParaRPr lang="en-US" dirty="0"/>
          </a:p>
          <a:p>
            <a:r>
              <a:rPr lang="en-US" dirty="0">
                <a:hlinkClick r:id="rId4"/>
              </a:rPr>
              <a:t>https://courses.cs.washington.edu/courses/cse331/11sp/lectures/slides/09-junit.ppt</a:t>
            </a:r>
            <a:endParaRPr lang="en-US" dirty="0"/>
          </a:p>
          <a:p>
            <a:r>
              <a:rPr lang="en-US" altLang="en-US" dirty="0">
                <a:hlinkClick r:id="rId5"/>
              </a:rPr>
              <a:t>http://www.cs.washington.edu/331/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</a:t>
            </a:r>
            <a:r>
              <a:rPr lang="en-US" baseline="0" dirty="0"/>
              <a:t>– Do I Need</a:t>
            </a:r>
            <a:r>
              <a:rPr lang="en-US" dirty="0"/>
              <a:t> It?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597504" y="1690688"/>
            <a:ext cx="3070747" cy="2057400"/>
          </a:xfrm>
          <a:prstGeom prst="flowChartDecision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 ever make a mistake?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407504" y="1690688"/>
            <a:ext cx="3070747" cy="2057400"/>
          </a:xfrm>
          <a:prstGeom prst="flowChartDecision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my colleagues?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237613" y="4586288"/>
            <a:ext cx="1600200" cy="1072135"/>
          </a:xfrm>
          <a:prstGeom prst="flowChartAlternateProcess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YES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8262997" y="2224088"/>
            <a:ext cx="1478507" cy="990600"/>
          </a:xfrm>
          <a:prstGeom prst="flowChartAlternateProcess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Really?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668250" y="2719388"/>
            <a:ext cx="73925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>
            <a:off x="2132878" y="3748088"/>
            <a:ext cx="1104735" cy="13742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>
          <a:xfrm flipH="1">
            <a:off x="4837813" y="3748088"/>
            <a:ext cx="1105065" cy="13742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7478250" y="2719388"/>
            <a:ext cx="78474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904" y="23764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07904" y="2388156"/>
            <a:ext cx="479618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6706" y="412908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8706" y="412908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996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70C5-8EC2-46D4-BB84-CF97140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people don’t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1734-B697-45C2-80AE-EF4A5320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262626"/>
                </a:solidFill>
              </a:rPr>
              <a:t>Perception by some developers and managers: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404040"/>
                </a:solidFill>
              </a:rPr>
              <a:t>Testing is seen as a novice's job.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404040"/>
                </a:solidFill>
              </a:rPr>
              <a:t>Assigned to the least experienced team members.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404040"/>
                </a:solidFill>
              </a:rPr>
              <a:t>Done as an afterthought (if at all).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"My code is good; it won't have bugs.  I don't need to test it."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"I'll just find the bugs by running the client program."</a:t>
            </a:r>
          </a:p>
          <a:p>
            <a:pPr lvl="1">
              <a:lnSpc>
                <a:spcPct val="110000"/>
              </a:lnSpc>
            </a:pPr>
            <a:endParaRPr lang="en-US" altLang="en-US" dirty="0">
              <a:solidFill>
                <a:srgbClr val="40404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262626"/>
                </a:solidFill>
              </a:rPr>
              <a:t>Limitations of what testing can show you:</a:t>
            </a:r>
          </a:p>
          <a:p>
            <a:pPr lvl="1">
              <a:lnSpc>
                <a:spcPct val="110000"/>
              </a:lnSpc>
            </a:pPr>
            <a:r>
              <a:rPr lang="en-US" altLang="en-US" b="1" u="sng" dirty="0">
                <a:solidFill>
                  <a:srgbClr val="404040"/>
                </a:solidFill>
              </a:rPr>
              <a:t>It is impossible to completely test a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404040"/>
                </a:solidFill>
              </a:rPr>
              <a:t>Testing does not always directly reveal the actual bugs in the code.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404040"/>
                </a:solidFill>
              </a:rPr>
              <a:t>Testing does not prove the absence of errors in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582-2531-4B63-81A2-BCC7A535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Flossing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E32-4159-45DB-8EC9-FB67C4D4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don't know how to do it correctly (and doing it incorrectly was painful)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People aren't using the right tools for the job (wrapping floss around their fingers when they could use a simple flossing stick)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People don't believe that they have enough time to do it (it doesn't fit their workflow)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D4F-596C-41BB-89DA-895EB19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D1B5-2371-4030-9DBF-4DD91019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 Unit Testing</a:t>
            </a:r>
            <a:r>
              <a:rPr lang="en-US" altLang="en-US" dirty="0">
                <a:solidFill>
                  <a:srgbClr val="262626"/>
                </a:solidFill>
              </a:rPr>
              <a:t>: Looking for errors in a subsystem in isolation.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Integration Testing</a:t>
            </a:r>
            <a:r>
              <a:rPr lang="en-US" altLang="en-US" dirty="0">
                <a:solidFill>
                  <a:srgbClr val="262626"/>
                </a:solidFill>
              </a:rPr>
              <a:t>:  Looking for errors when 2 or more subsystems are working together.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System Test: </a:t>
            </a:r>
            <a:r>
              <a:rPr lang="en-US" altLang="en-US" dirty="0">
                <a:solidFill>
                  <a:srgbClr val="262626"/>
                </a:solidFill>
              </a:rPr>
              <a:t>Looking for errors ALL the components in the final configuration including integration with other software and hardware.</a:t>
            </a:r>
          </a:p>
          <a:p>
            <a:pPr marL="365751" lvl="1" indent="0">
              <a:buNone/>
            </a:pPr>
            <a:endParaRPr lang="en-US" altLang="en-US" dirty="0">
              <a:solidFill>
                <a:srgbClr val="404040"/>
              </a:solidFill>
            </a:endParaRPr>
          </a:p>
          <a:p>
            <a:pPr marL="365751" lvl="1" indent="0">
              <a:buNone/>
            </a:pPr>
            <a:endParaRPr lang="en-US" altLang="en-US" dirty="0">
              <a:solidFill>
                <a:srgbClr val="404040"/>
              </a:solidFill>
            </a:endParaRPr>
          </a:p>
          <a:p>
            <a:pPr marL="365751" lvl="1" indent="0">
              <a:buNone/>
            </a:pPr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chemeClr val="bg2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5D7E-CCB6-4736-AA2E-BBA45859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Do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489F-43A6-47B0-866E-D4984099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blocks works before looking at the system.</a:t>
            </a:r>
          </a:p>
          <a:p>
            <a:endParaRPr lang="en-US" dirty="0"/>
          </a:p>
          <a:p>
            <a:r>
              <a:rPr lang="en-US" dirty="0"/>
              <a:t>Find Bugs Early</a:t>
            </a:r>
          </a:p>
          <a:p>
            <a:endParaRPr lang="en-US" dirty="0"/>
          </a:p>
          <a:p>
            <a:r>
              <a:rPr lang="en-US" dirty="0"/>
              <a:t>Regression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742E3F1D-06E6-45D3-A2D6-63FF7A6F6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A6392CDB-33B5-41AA-B047-B59F1D30F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Unit tests can be written after, during, or even </a:t>
            </a:r>
            <a:r>
              <a:rPr lang="en-US" altLang="en-US" i="1" dirty="0">
                <a:solidFill>
                  <a:srgbClr val="262626"/>
                </a:solidFill>
              </a:rPr>
              <a:t>before</a:t>
            </a:r>
            <a:r>
              <a:rPr lang="en-US" altLang="en-US" dirty="0">
                <a:solidFill>
                  <a:srgbClr val="262626"/>
                </a:solidFill>
              </a:rPr>
              <a:t> coding.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</a:rPr>
              <a:t>test-driven development</a:t>
            </a:r>
            <a:r>
              <a:rPr lang="en-US" altLang="en-US" dirty="0">
                <a:solidFill>
                  <a:srgbClr val="404040"/>
                </a:solidFill>
              </a:rPr>
              <a:t>: Write tests, </a:t>
            </a:r>
            <a:r>
              <a:rPr lang="en-US" altLang="en-US" i="1" dirty="0">
                <a:solidFill>
                  <a:srgbClr val="404040"/>
                </a:solidFill>
              </a:rPr>
              <a:t>then </a:t>
            </a:r>
            <a:r>
              <a:rPr lang="en-US" altLang="en-US" dirty="0">
                <a:solidFill>
                  <a:srgbClr val="404040"/>
                </a:solidFill>
              </a:rPr>
              <a:t>write code to pass them.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Write code to test this method </a:t>
            </a:r>
            <a:r>
              <a:rPr lang="en-US" altLang="en-US" i="1" dirty="0">
                <a:solidFill>
                  <a:srgbClr val="262626"/>
                </a:solidFill>
              </a:rPr>
              <a:t>before </a:t>
            </a:r>
            <a:r>
              <a:rPr lang="en-US" altLang="en-US" dirty="0">
                <a:solidFill>
                  <a:srgbClr val="262626"/>
                </a:solidFill>
              </a:rPr>
              <a:t>it has been written.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Then once we do implement the method, we'll know if it works.</a:t>
            </a:r>
          </a:p>
        </p:txBody>
      </p:sp>
    </p:spTree>
    <p:extLst>
      <p:ext uri="{BB962C8B-B14F-4D97-AF65-F5344CB8AC3E}">
        <p14:creationId xmlns:p14="http://schemas.microsoft.com/office/powerpoint/2010/main" val="41021408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DCAF Training Overview</Template>
  <TotalTime>7894</TotalTime>
  <Words>1315</Words>
  <Application>Microsoft Office PowerPoint</Application>
  <PresentationFormat>Widescreen</PresentationFormat>
  <Paragraphs>200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Helvetica Neue Light</vt:lpstr>
      <vt:lpstr>Univers LT Std 45 Light</vt:lpstr>
      <vt:lpstr>Wingdings</vt:lpstr>
      <vt:lpstr>NIExTemplate</vt:lpstr>
      <vt:lpstr>Unit Test And DCAF</vt:lpstr>
      <vt:lpstr>Agenda</vt:lpstr>
      <vt:lpstr>PowerPoint Presentation</vt:lpstr>
      <vt:lpstr>Unit Test – Do I Need It?</vt:lpstr>
      <vt:lpstr>So why people don’t use it</vt:lpstr>
      <vt:lpstr>Unit Test and Flossing</vt:lpstr>
      <vt:lpstr>What is a Unit Test</vt:lpstr>
      <vt:lpstr>Why to Do Unit Test</vt:lpstr>
      <vt:lpstr>Test-driven development</vt:lpstr>
      <vt:lpstr>What should we test</vt:lpstr>
      <vt:lpstr>Code Coverage </vt:lpstr>
      <vt:lpstr>Regression testing</vt:lpstr>
      <vt:lpstr>PowerPoint Presentation</vt:lpstr>
      <vt:lpstr>What do we need to test?</vt:lpstr>
      <vt:lpstr>PowerPoint Presentation</vt:lpstr>
      <vt:lpstr>Automation - Test</vt:lpstr>
      <vt:lpstr>LabVIEW Unit Test</vt:lpstr>
      <vt:lpstr>PowerPoint Presentation</vt:lpstr>
      <vt:lpstr>Other Unit Test Frameworks.</vt:lpstr>
      <vt:lpstr>PowerPoint Presentation</vt:lpstr>
      <vt:lpstr>Unit Test In DCAF</vt:lpstr>
      <vt:lpstr>Serialization Test</vt:lpstr>
      <vt:lpstr>Serialization Test</vt:lpstr>
      <vt:lpstr>Create  Test Configuration</vt:lpstr>
      <vt:lpstr>Runtime Test</vt:lpstr>
      <vt:lpstr>System Link Runtime Test</vt:lpstr>
      <vt:lpstr>Read Test from the Runtime test.</vt:lpstr>
      <vt:lpstr>PowerPoint Presentation</vt:lpstr>
      <vt:lpstr>User Process Test</vt:lpstr>
      <vt:lpstr>PowerPoint Presentation</vt:lpstr>
      <vt:lpstr>Requirements</vt:lpstr>
      <vt:lpstr>Tips for testing</vt:lpstr>
      <vt:lpstr>Tips for testing</vt:lpstr>
      <vt:lpstr>Tips for testing</vt:lpstr>
      <vt:lpstr>Didn’t we fix this bug before?</vt:lpstr>
      <vt:lpstr>Conclusions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And DCAF</dc:title>
  <dc:creator>Benjamin Celis</dc:creator>
  <cp:lastModifiedBy>Benjamin Celis</cp:lastModifiedBy>
  <cp:revision>46</cp:revision>
  <dcterms:created xsi:type="dcterms:W3CDTF">2018-06-06T23:15:24Z</dcterms:created>
  <dcterms:modified xsi:type="dcterms:W3CDTF">2018-07-17T06:25:54Z</dcterms:modified>
</cp:coreProperties>
</file>