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31"/>
  </p:notesMasterIdLst>
  <p:sldIdLst>
    <p:sldId id="259" r:id="rId2"/>
    <p:sldId id="268" r:id="rId3"/>
    <p:sldId id="360" r:id="rId4"/>
    <p:sldId id="261" r:id="rId5"/>
    <p:sldId id="260" r:id="rId6"/>
    <p:sldId id="262" r:id="rId7"/>
    <p:sldId id="292" r:id="rId8"/>
    <p:sldId id="361" r:id="rId9"/>
    <p:sldId id="363" r:id="rId10"/>
    <p:sldId id="366" r:id="rId11"/>
    <p:sldId id="318" r:id="rId12"/>
    <p:sldId id="338" r:id="rId13"/>
    <p:sldId id="337" r:id="rId14"/>
    <p:sldId id="294" r:id="rId15"/>
    <p:sldId id="319" r:id="rId16"/>
    <p:sldId id="281" r:id="rId17"/>
    <p:sldId id="357" r:id="rId18"/>
    <p:sldId id="364" r:id="rId19"/>
    <p:sldId id="341" r:id="rId20"/>
    <p:sldId id="340" r:id="rId21"/>
    <p:sldId id="347" r:id="rId22"/>
    <p:sldId id="271" r:id="rId23"/>
    <p:sldId id="362" r:id="rId24"/>
    <p:sldId id="291" r:id="rId25"/>
    <p:sldId id="300" r:id="rId26"/>
    <p:sldId id="293" r:id="rId27"/>
    <p:sldId id="278" r:id="rId28"/>
    <p:sldId id="36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8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2" autoAdjust="0"/>
    <p:restoredTop sz="66545" autoAdjust="0"/>
  </p:normalViewPr>
  <p:slideViewPr>
    <p:cSldViewPr snapToGrid="0">
      <p:cViewPr varScale="1">
        <p:scale>
          <a:sx n="73" d="100"/>
          <a:sy n="73" d="100"/>
        </p:scale>
        <p:origin x="13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2018-06-27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18</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21</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22</a:t>
            </a:fld>
            <a:endParaRPr lang="en-US"/>
          </a:p>
        </p:txBody>
      </p:sp>
    </p:spTree>
    <p:extLst>
      <p:ext uri="{BB962C8B-B14F-4D97-AF65-F5344CB8AC3E}">
        <p14:creationId xmlns:p14="http://schemas.microsoft.com/office/powerpoint/2010/main" val="413391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23</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24</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27</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28</a:t>
            </a:fld>
            <a:endParaRPr lang="en-US"/>
          </a:p>
        </p:txBody>
      </p:sp>
    </p:spTree>
    <p:extLst>
      <p:ext uri="{BB962C8B-B14F-4D97-AF65-F5344CB8AC3E}">
        <p14:creationId xmlns:p14="http://schemas.microsoft.com/office/powerpoint/2010/main" val="21004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204575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349838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13</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258678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4146932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7218480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53292603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411130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6900764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35861334"/>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38227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63469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999356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609284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A415B-8007-489A-BDE4-6C1DCF92BB48}" type="datetimeFigureOut">
              <a:rPr lang="en-US" smtClean="0"/>
              <a:t>2018-06-27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64723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04790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64744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3045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2018-06-27</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43608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46657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83859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66679989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631642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801765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70911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00928183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6933304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7.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0.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8.xml"/><Relationship Id="rId1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1.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892457" y="5523018"/>
            <a:ext cx="1405593" cy="1157682"/>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7"/>
          <p:cNvSpPr/>
          <p:nvPr/>
        </p:nvSpPr>
        <p:spPr>
          <a:xfrm>
            <a:off x="10614413" y="5523018"/>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 name="Title 1"/>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4" name="Rounded Rectangle 3"/>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9075978" y="5736236"/>
            <a:ext cx="1038549" cy="229911"/>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5" name="Rounded Rectangle 4"/>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953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a:xfrm>
            <a:off x="6197600" y="975361"/>
            <a:ext cx="5696930" cy="5201073"/>
          </a:xfrm>
        </p:spPr>
        <p:txBody>
          <a:bodyPr>
            <a:normAutofit/>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
        <p:nvSpPr>
          <p:cNvPr id="6" name="Rounded Rectangle 6">
            <a:extLst>
              <a:ext uri="{FF2B5EF4-FFF2-40B4-BE49-F238E27FC236}">
                <a16:creationId xmlns:a16="http://schemas.microsoft.com/office/drawing/2014/main" id="{41681314-3E96-429B-8B23-8C35FAD28407}"/>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7">
            <a:extLst>
              <a:ext uri="{FF2B5EF4-FFF2-40B4-BE49-F238E27FC236}">
                <a16:creationId xmlns:a16="http://schemas.microsoft.com/office/drawing/2014/main" id="{0EE8F6E4-66F3-4E23-9DF2-E5E8DB06B9FE}"/>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3">
            <a:extLst>
              <a:ext uri="{FF2B5EF4-FFF2-40B4-BE49-F238E27FC236}">
                <a16:creationId xmlns:a16="http://schemas.microsoft.com/office/drawing/2014/main" id="{E1AC3EE9-9CD8-43CB-A153-9D8BA3188C87}"/>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9" name="Rounded Rectangle 5">
            <a:extLst>
              <a:ext uri="{FF2B5EF4-FFF2-40B4-BE49-F238E27FC236}">
                <a16:creationId xmlns:a16="http://schemas.microsoft.com/office/drawing/2014/main" id="{635EFB7B-1159-459D-BABC-642E4DBA1D62}"/>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0" name="Rounded Rectangle 4">
            <a:extLst>
              <a:ext uri="{FF2B5EF4-FFF2-40B4-BE49-F238E27FC236}">
                <a16:creationId xmlns:a16="http://schemas.microsoft.com/office/drawing/2014/main" id="{263133A0-594E-4D82-9C3B-A2D4F730B2C4}"/>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4" name="Content Placeholder 3">
            <a:extLst>
              <a:ext uri="{FF2B5EF4-FFF2-40B4-BE49-F238E27FC236}">
                <a16:creationId xmlns:a16="http://schemas.microsoft.com/office/drawing/2014/main" id="{EF996D94-ECFB-41D9-A5F5-9631E809FAC7}"/>
              </a:ext>
            </a:extLst>
          </p:cNvPr>
          <p:cNvSpPr>
            <a:spLocks noGrp="1"/>
          </p:cNvSpPr>
          <p:nvPr>
            <p:ph sz="half" idx="1"/>
          </p:nvPr>
        </p:nvSpPr>
        <p:spPr/>
        <p:txBody>
          <a:bodyPr/>
          <a:lstStyle/>
          <a:p>
            <a:endParaRPr lang="en-US"/>
          </a:p>
        </p:txBody>
      </p:sp>
      <p:graphicFrame>
        <p:nvGraphicFramePr>
          <p:cNvPr id="11" name="Content Placeholder 4">
            <a:extLst>
              <a:ext uri="{FF2B5EF4-FFF2-40B4-BE49-F238E27FC236}">
                <a16:creationId xmlns:a16="http://schemas.microsoft.com/office/drawing/2014/main" id="{CD9F4A9E-CD00-499F-BDF9-94CBA0E2D8B3}"/>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058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sp>
        <p:nvSpPr>
          <p:cNvPr id="6" name="Rounded Rectangle 6">
            <a:extLst>
              <a:ext uri="{FF2B5EF4-FFF2-40B4-BE49-F238E27FC236}">
                <a16:creationId xmlns:a16="http://schemas.microsoft.com/office/drawing/2014/main" id="{F09F4491-4D64-404F-A29B-FABFBA7806D8}"/>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7">
            <a:extLst>
              <a:ext uri="{FF2B5EF4-FFF2-40B4-BE49-F238E27FC236}">
                <a16:creationId xmlns:a16="http://schemas.microsoft.com/office/drawing/2014/main" id="{B58C00D4-37D0-423B-99FE-DA91A5ACF20B}"/>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3">
            <a:extLst>
              <a:ext uri="{FF2B5EF4-FFF2-40B4-BE49-F238E27FC236}">
                <a16:creationId xmlns:a16="http://schemas.microsoft.com/office/drawing/2014/main" id="{F4BA682B-1DA3-4E60-ADC2-E225ABE729CB}"/>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9" name="Rounded Rectangle 5">
            <a:extLst>
              <a:ext uri="{FF2B5EF4-FFF2-40B4-BE49-F238E27FC236}">
                <a16:creationId xmlns:a16="http://schemas.microsoft.com/office/drawing/2014/main" id="{14A53B3D-FD9A-4DAB-B8DE-6F74E96F3586}"/>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0" name="Rounded Rectangle 4">
            <a:extLst>
              <a:ext uri="{FF2B5EF4-FFF2-40B4-BE49-F238E27FC236}">
                <a16:creationId xmlns:a16="http://schemas.microsoft.com/office/drawing/2014/main" id="{4FB6BF13-7FD2-4B4D-B2DD-A91AA259BAB2}"/>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4" name="Content Placeholder 3">
            <a:extLst>
              <a:ext uri="{FF2B5EF4-FFF2-40B4-BE49-F238E27FC236}">
                <a16:creationId xmlns:a16="http://schemas.microsoft.com/office/drawing/2014/main" id="{2F8B6176-1F7B-40B9-8FE5-6046CC17437D}"/>
              </a:ext>
            </a:extLst>
          </p:cNvPr>
          <p:cNvSpPr>
            <a:spLocks noGrp="1"/>
          </p:cNvSpPr>
          <p:nvPr>
            <p:ph sz="half" idx="1"/>
          </p:nvPr>
        </p:nvSpPr>
        <p:spPr/>
        <p:txBody>
          <a:bodyPr/>
          <a:lstStyle/>
          <a:p>
            <a:endParaRPr lang="en-US"/>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075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4" name="Rounded Rectangle 6">
            <a:extLst>
              <a:ext uri="{FF2B5EF4-FFF2-40B4-BE49-F238E27FC236}">
                <a16:creationId xmlns:a16="http://schemas.microsoft.com/office/drawing/2014/main" id="{B48E797B-777A-4C40-A194-D666E6F04C42}"/>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6" name="Rounded Rectangle 7">
            <a:extLst>
              <a:ext uri="{FF2B5EF4-FFF2-40B4-BE49-F238E27FC236}">
                <a16:creationId xmlns:a16="http://schemas.microsoft.com/office/drawing/2014/main" id="{EB34F964-9BFA-487B-A649-64A4694ECD6C}"/>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3">
            <a:extLst>
              <a:ext uri="{FF2B5EF4-FFF2-40B4-BE49-F238E27FC236}">
                <a16:creationId xmlns:a16="http://schemas.microsoft.com/office/drawing/2014/main" id="{B84F8F4A-B4E5-4336-9BD8-779367240B28}"/>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Rounded Rectangle 5">
            <a:extLst>
              <a:ext uri="{FF2B5EF4-FFF2-40B4-BE49-F238E27FC236}">
                <a16:creationId xmlns:a16="http://schemas.microsoft.com/office/drawing/2014/main" id="{7273DBDC-8BBF-4911-B64A-DBEBAD52819D}"/>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9" name="Rounded Rectangle 4">
            <a:extLst>
              <a:ext uri="{FF2B5EF4-FFF2-40B4-BE49-F238E27FC236}">
                <a16:creationId xmlns:a16="http://schemas.microsoft.com/office/drawing/2014/main" id="{9E1B7173-5890-4902-BFDF-229954DCC29F}"/>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70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4351338"/>
          </a:xfrm>
        </p:spPr>
        <p:txBody>
          <a:bodyPr>
            <a:normAutofit fontScale="70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
        <p:nvSpPr>
          <p:cNvPr id="8" name="Rounded Rectangle 6">
            <a:extLst>
              <a:ext uri="{FF2B5EF4-FFF2-40B4-BE49-F238E27FC236}">
                <a16:creationId xmlns:a16="http://schemas.microsoft.com/office/drawing/2014/main" id="{0B5B37F1-5479-4339-8ED7-7962000A2FD4}"/>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9" name="Rounded Rectangle 7">
            <a:extLst>
              <a:ext uri="{FF2B5EF4-FFF2-40B4-BE49-F238E27FC236}">
                <a16:creationId xmlns:a16="http://schemas.microsoft.com/office/drawing/2014/main" id="{D7AACD01-DC7B-4821-A32F-3F3753F2B0CF}"/>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3">
            <a:extLst>
              <a:ext uri="{FF2B5EF4-FFF2-40B4-BE49-F238E27FC236}">
                <a16:creationId xmlns:a16="http://schemas.microsoft.com/office/drawing/2014/main" id="{CAB7B64B-EC0A-41D0-A27D-2EE252AC0FA9}"/>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1" name="Rounded Rectangle 5">
            <a:extLst>
              <a:ext uri="{FF2B5EF4-FFF2-40B4-BE49-F238E27FC236}">
                <a16:creationId xmlns:a16="http://schemas.microsoft.com/office/drawing/2014/main" id="{C769998B-99A4-4FE1-B318-84EEFAB875FF}"/>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2" name="Rounded Rectangle 4">
            <a:extLst>
              <a:ext uri="{FF2B5EF4-FFF2-40B4-BE49-F238E27FC236}">
                <a16:creationId xmlns:a16="http://schemas.microsoft.com/office/drawing/2014/main" id="{562BB29D-8237-4C66-86FB-955AB8EE92A2}"/>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51977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295496" y="3763921"/>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227759" y="3688216"/>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160499" y="3787825"/>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092768" y="3696190"/>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229424" y="3787834"/>
            <a:ext cx="1662545"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153715" y="3704158"/>
            <a:ext cx="1662545"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23166" y="3612514"/>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32995" y="3612513"/>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67992" y="3612513"/>
            <a:ext cx="1828800"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64443" y="213814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50445" y="293162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29501" y="292439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83384" y="293162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70728" y="290993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64893" y="491740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89553" y="491740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68609" y="491740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47981" y="4391529"/>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27037" y="438430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94366" y="4391529"/>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81710" y="436983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Rounded Corners 2"/>
          <p:cNvSpPr/>
          <p:nvPr/>
        </p:nvSpPr>
        <p:spPr>
          <a:xfrm>
            <a:off x="435913" y="3669285"/>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err="1">
                <a:solidFill>
                  <a:schemeClr val="tx1"/>
                </a:solidFill>
              </a:rPr>
              <a:t>Init</a:t>
            </a:r>
            <a:endParaRPr lang="en-US" sz="2400" dirty="0">
              <a:solidFill>
                <a:schemeClr val="tx1"/>
              </a:solidFill>
            </a:endParaRPr>
          </a:p>
        </p:txBody>
      </p:sp>
      <p:sp>
        <p:nvSpPr>
          <p:cNvPr id="29" name="Rectangle: Rounded Corners 28"/>
          <p:cNvSpPr/>
          <p:nvPr/>
        </p:nvSpPr>
        <p:spPr>
          <a:xfrm>
            <a:off x="9934530" y="3709136"/>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a:solidFill>
                  <a:schemeClr val="tx1"/>
                </a:solidFill>
              </a:rPr>
              <a:t>Close</a:t>
            </a:r>
          </a:p>
        </p:txBody>
      </p:sp>
      <p:sp>
        <p:nvSpPr>
          <p:cNvPr id="30" name="Rounded Rectangle 6">
            <a:extLst>
              <a:ext uri="{FF2B5EF4-FFF2-40B4-BE49-F238E27FC236}">
                <a16:creationId xmlns:a16="http://schemas.microsoft.com/office/drawing/2014/main" id="{21D54B73-8876-4CBC-AC85-FC49E79DC5E9}"/>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1" name="Rounded Rectangle 7">
            <a:extLst>
              <a:ext uri="{FF2B5EF4-FFF2-40B4-BE49-F238E27FC236}">
                <a16:creationId xmlns:a16="http://schemas.microsoft.com/office/drawing/2014/main" id="{4F69DDBF-7A12-4064-AFA5-3F83D7EC9DE5}"/>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2" name="Rounded Rectangle 3">
            <a:extLst>
              <a:ext uri="{FF2B5EF4-FFF2-40B4-BE49-F238E27FC236}">
                <a16:creationId xmlns:a16="http://schemas.microsoft.com/office/drawing/2014/main" id="{2D779DDD-471E-4FF9-9731-71E26F7CE9FE}"/>
              </a:ext>
            </a:extLst>
          </p:cNvPr>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3" name="Rounded Rectangle 5">
            <a:extLst>
              <a:ext uri="{FF2B5EF4-FFF2-40B4-BE49-F238E27FC236}">
                <a16:creationId xmlns:a16="http://schemas.microsoft.com/office/drawing/2014/main" id="{E7BFE0E4-F536-4218-A7FE-93CFB95FFA71}"/>
              </a:ext>
            </a:extLst>
          </p:cNvPr>
          <p:cNvSpPr/>
          <p:nvPr/>
        </p:nvSpPr>
        <p:spPr>
          <a:xfrm>
            <a:off x="9075978" y="5736236"/>
            <a:ext cx="1038549" cy="229911"/>
          </a:xfrm>
          <a:prstGeom prst="roundRect">
            <a:avLst/>
          </a:prstGeom>
          <a:solidFill>
            <a:schemeClr val="accent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34" name="Rounded Rectangle 4">
            <a:extLst>
              <a:ext uri="{FF2B5EF4-FFF2-40B4-BE49-F238E27FC236}">
                <a16:creationId xmlns:a16="http://schemas.microsoft.com/office/drawing/2014/main" id="{35ED48D2-C09F-4713-9A92-BC26B88E7F51}"/>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406320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
        <p:nvSpPr>
          <p:cNvPr id="5" name="Rounded Rectangle 6">
            <a:extLst>
              <a:ext uri="{FF2B5EF4-FFF2-40B4-BE49-F238E27FC236}">
                <a16:creationId xmlns:a16="http://schemas.microsoft.com/office/drawing/2014/main" id="{5A15724D-18FC-4CA5-862C-C0BC7092E0F9}"/>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6" name="Rounded Rectangle 7">
            <a:extLst>
              <a:ext uri="{FF2B5EF4-FFF2-40B4-BE49-F238E27FC236}">
                <a16:creationId xmlns:a16="http://schemas.microsoft.com/office/drawing/2014/main" id="{3A970AEA-7F0D-49FB-AE03-D8BF44CB00F3}"/>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3">
            <a:extLst>
              <a:ext uri="{FF2B5EF4-FFF2-40B4-BE49-F238E27FC236}">
                <a16:creationId xmlns:a16="http://schemas.microsoft.com/office/drawing/2014/main" id="{9F6B1AF8-51FF-4351-8709-C2C2A09939FC}"/>
              </a:ext>
            </a:extLst>
          </p:cNvPr>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Rounded Rectangle 5">
            <a:extLst>
              <a:ext uri="{FF2B5EF4-FFF2-40B4-BE49-F238E27FC236}">
                <a16:creationId xmlns:a16="http://schemas.microsoft.com/office/drawing/2014/main" id="{14C95632-CCDF-4F04-9D50-CD49AA27505B}"/>
              </a:ext>
            </a:extLst>
          </p:cNvPr>
          <p:cNvSpPr/>
          <p:nvPr/>
        </p:nvSpPr>
        <p:spPr>
          <a:xfrm>
            <a:off x="9075978" y="5736236"/>
            <a:ext cx="1038549" cy="229911"/>
          </a:xfrm>
          <a:prstGeom prst="roundRect">
            <a:avLst/>
          </a:prstGeom>
          <a:solidFill>
            <a:schemeClr val="accent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9" name="Rounded Rectangle 4">
            <a:extLst>
              <a:ext uri="{FF2B5EF4-FFF2-40B4-BE49-F238E27FC236}">
                <a16:creationId xmlns:a16="http://schemas.microsoft.com/office/drawing/2014/main" id="{61EC4118-9C28-4A38-8B21-C04C95A5E7F1}"/>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59463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
        <p:nvSpPr>
          <p:cNvPr id="7" name="Rounded Rectangle 6">
            <a:extLst>
              <a:ext uri="{FF2B5EF4-FFF2-40B4-BE49-F238E27FC236}">
                <a16:creationId xmlns:a16="http://schemas.microsoft.com/office/drawing/2014/main" id="{43F1482D-32C6-46C8-A999-4C81E35F3B4E}"/>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7">
            <a:extLst>
              <a:ext uri="{FF2B5EF4-FFF2-40B4-BE49-F238E27FC236}">
                <a16:creationId xmlns:a16="http://schemas.microsoft.com/office/drawing/2014/main" id="{0387F05A-99AD-43FD-BDE8-D1E5E3BAA262}"/>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9" name="Rounded Rectangle 3">
            <a:extLst>
              <a:ext uri="{FF2B5EF4-FFF2-40B4-BE49-F238E27FC236}">
                <a16:creationId xmlns:a16="http://schemas.microsoft.com/office/drawing/2014/main" id="{0CE58E28-06EB-46BB-89E2-1F400150E00D}"/>
              </a:ext>
            </a:extLst>
          </p:cNvPr>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0" name="Rounded Rectangle 5">
            <a:extLst>
              <a:ext uri="{FF2B5EF4-FFF2-40B4-BE49-F238E27FC236}">
                <a16:creationId xmlns:a16="http://schemas.microsoft.com/office/drawing/2014/main" id="{B7FD8DB1-9107-4066-AC9D-3B36452AA2AF}"/>
              </a:ext>
            </a:extLst>
          </p:cNvPr>
          <p:cNvSpPr/>
          <p:nvPr/>
        </p:nvSpPr>
        <p:spPr>
          <a:xfrm>
            <a:off x="9075978" y="5736236"/>
            <a:ext cx="1038549" cy="229911"/>
          </a:xfrm>
          <a:prstGeom prst="roundRect">
            <a:avLst/>
          </a:prstGeom>
          <a:solidFill>
            <a:schemeClr val="accent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1" name="Rounded Rectangle 4">
            <a:extLst>
              <a:ext uri="{FF2B5EF4-FFF2-40B4-BE49-F238E27FC236}">
                <a16:creationId xmlns:a16="http://schemas.microsoft.com/office/drawing/2014/main" id="{1B0A7E08-F520-4966-8051-AEE1D32AF783}"/>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7079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200" y="2431126"/>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r>
              <a:rPr lang="en-US" sz="2000" dirty="0"/>
              <a:t>Nomenclature</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0" y="1970088"/>
            <a:ext cx="11844338" cy="4135437"/>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3"/>
          <a:stretch>
            <a:fillRect/>
          </a:stretch>
        </p:blipFill>
        <p:spPr>
          <a:xfrm>
            <a:off x="6323075" y="1825625"/>
            <a:ext cx="5389563" cy="2984125"/>
          </a:xfrm>
          <a:prstGeom prst="rect">
            <a:avLst/>
          </a:prstGeom>
        </p:spPr>
      </p:pic>
      <p:sp>
        <p:nvSpPr>
          <p:cNvPr id="5" name="Rounded Rectangle 6">
            <a:extLst>
              <a:ext uri="{FF2B5EF4-FFF2-40B4-BE49-F238E27FC236}">
                <a16:creationId xmlns:a16="http://schemas.microsoft.com/office/drawing/2014/main" id="{6CD5D27E-3022-4CCD-B7AF-EBDBFA22293D}"/>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6" name="Rounded Rectangle 7">
            <a:extLst>
              <a:ext uri="{FF2B5EF4-FFF2-40B4-BE49-F238E27FC236}">
                <a16:creationId xmlns:a16="http://schemas.microsoft.com/office/drawing/2014/main" id="{2491022D-348F-4534-8841-8B1878729D69}"/>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3">
            <a:extLst>
              <a:ext uri="{FF2B5EF4-FFF2-40B4-BE49-F238E27FC236}">
                <a16:creationId xmlns:a16="http://schemas.microsoft.com/office/drawing/2014/main" id="{58FE5133-839C-4E8E-978C-86D57A632437}"/>
              </a:ext>
            </a:extLst>
          </p:cNvPr>
          <p:cNvSpPr/>
          <p:nvPr/>
        </p:nvSpPr>
        <p:spPr>
          <a:xfrm>
            <a:off x="10763795" y="5744084"/>
            <a:ext cx="1090877" cy="222063"/>
          </a:xfrm>
          <a:prstGeom prst="roundRect">
            <a:avLst/>
          </a:prstGeom>
          <a:solidFill>
            <a:schemeClr val="accent3">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Rounded Rectangle 5">
            <a:extLst>
              <a:ext uri="{FF2B5EF4-FFF2-40B4-BE49-F238E27FC236}">
                <a16:creationId xmlns:a16="http://schemas.microsoft.com/office/drawing/2014/main" id="{2509642B-B92D-4248-930C-8D7931A8EE2C}"/>
              </a:ext>
            </a:extLst>
          </p:cNvPr>
          <p:cNvSpPr/>
          <p:nvPr/>
        </p:nvSpPr>
        <p:spPr>
          <a:xfrm>
            <a:off x="9075978" y="5736236"/>
            <a:ext cx="1038549" cy="229911"/>
          </a:xfrm>
          <a:prstGeom prst="roundRect">
            <a:avLst/>
          </a:prstGeom>
          <a:solidFill>
            <a:schemeClr val="accent1">
              <a:lumMod val="75000"/>
              <a:alpha val="99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9" name="Rounded Rectangle 4">
            <a:extLst>
              <a:ext uri="{FF2B5EF4-FFF2-40B4-BE49-F238E27FC236}">
                <a16:creationId xmlns:a16="http://schemas.microsoft.com/office/drawing/2014/main" id="{B349E794-73DF-4782-A422-AFBD696C48F6}"/>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4257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373495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7324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7D7C2E8-B45B-4DFB-91B6-E829B50C5C72}"/>
              </a:ext>
            </a:extLst>
          </p:cNvPr>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3412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1"/>
          </p:nvPr>
        </p:nvSpPr>
        <p:spPr/>
        <p:txBody>
          <a:bodyPr>
            <a:normAutofit lnSpcReduction="1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6756860" y="4032339"/>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756860" y="5460236"/>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763944"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6840146" y="2922499"/>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7061661" y="1780166"/>
            <a:ext cx="1533436" cy="1028983"/>
          </a:xfrm>
          <a:prstGeom prst="rect">
            <a:avLst/>
          </a:prstGeom>
          <a:noFill/>
        </p:spPr>
      </p:pic>
      <p:sp>
        <p:nvSpPr>
          <p:cNvPr id="10" name="Rounded Rectangle 9"/>
          <p:cNvSpPr/>
          <p:nvPr>
            <p:custDataLst>
              <p:tags r:id="rId5"/>
            </p:custDataLst>
          </p:nvPr>
        </p:nvSpPr>
        <p:spPr>
          <a:xfrm>
            <a:off x="9042860"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9119062" y="2922497"/>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9341311" y="1780164"/>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9022932" y="4042835"/>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9099132" y="5460236"/>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7061661" y="4295762"/>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1507" y="4328690"/>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lnSpcReduction="1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E24BBD-127E-4044-A78F-A386423ABBE0}"/>
              </a:ext>
            </a:extLst>
          </p:cNvPr>
          <p:cNvSpPr>
            <a:spLocks noGrp="1"/>
          </p:cNvSpPr>
          <p:nvPr>
            <p:ph type="body" sz="quarter" idx="10"/>
          </p:nvPr>
        </p:nvSpPr>
        <p:spPr/>
        <p:txBody>
          <a:bodyPr/>
          <a:lstStyle/>
          <a:p>
            <a:r>
              <a:rPr lang="en-US" dirty="0"/>
              <a:t>The DCAF Paradigm</a:t>
            </a:r>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rgbClr val="08487A"/>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Examples</a:t>
            </a:r>
          </a:p>
        </p:txBody>
      </p:sp>
    </p:spTree>
    <p:extLst>
      <p:ext uri="{BB962C8B-B14F-4D97-AF65-F5344CB8AC3E}">
        <p14:creationId xmlns:p14="http://schemas.microsoft.com/office/powerpoint/2010/main" val="60681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1416</Words>
  <Application>Microsoft Office PowerPoint</Application>
  <PresentationFormat>Widescreen</PresentationFormat>
  <Paragraphs>343</Paragraphs>
  <Slides>29</Slides>
  <Notes>17</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Helvetica Neue Light</vt:lpstr>
      <vt:lpstr>Univers Com 45 Light</vt:lpstr>
      <vt:lpstr>Univers LT Std 45 Light</vt:lpstr>
      <vt:lpstr>Wingdings</vt:lpstr>
      <vt:lpstr>NIExTemplate</vt:lpstr>
      <vt:lpstr>Distributed Control and Automation Framework (DCAF)</vt:lpstr>
      <vt:lpstr>Agenda</vt:lpstr>
      <vt:lpstr>PowerPoint Presentation</vt:lpstr>
      <vt:lpstr>Programming Embedded Control Applications is Hard</vt:lpstr>
      <vt:lpstr>Distributed Control and Automation Framework (DCAF) Overview</vt:lpstr>
      <vt:lpstr>Who should use the framework?</vt:lpstr>
      <vt:lpstr>Who is DCAF for?</vt:lpstr>
      <vt:lpstr>PowerPoint Presentation</vt:lpstr>
      <vt:lpstr>DCAF Components</vt:lpstr>
      <vt:lpstr>DCAF Components</vt:lpstr>
      <vt:lpstr>Module Components</vt:lpstr>
      <vt:lpstr>Module Components</vt:lpstr>
      <vt:lpstr>Module Runtime</vt:lpstr>
      <vt:lpstr>DCAF Modules</vt:lpstr>
      <vt:lpstr>DCAF Engine</vt:lpstr>
      <vt:lpstr>Engine Execution Model</vt:lpstr>
      <vt:lpstr>Simplified Engine</vt:lpstr>
      <vt:lpstr>Tag Bus</vt:lpstr>
      <vt:lpstr>Tag Bus </vt:lpstr>
      <vt:lpstr>Tag Bus - Data Dictionary</vt:lpstr>
      <vt:lpstr>Tag Bus - Duplication</vt:lpstr>
      <vt:lpstr>Configuration Editor Framework (CEF)</vt:lpstr>
      <vt:lpstr>PowerPoint Presentation</vt:lpstr>
      <vt:lpstr>DCAF Project Templates</vt:lpstr>
      <vt:lpstr>Running the Configuration</vt:lpstr>
      <vt:lpstr>Which Template to Choose</vt:lpstr>
      <vt:lpstr>DCAF Package Dependency Diagram</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66</cp:revision>
  <dcterms:created xsi:type="dcterms:W3CDTF">2018-06-06T23:07:58Z</dcterms:created>
  <dcterms:modified xsi:type="dcterms:W3CDTF">2018-06-27T20:00:45Z</dcterms:modified>
</cp:coreProperties>
</file>