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41"/>
  </p:notesMasterIdLst>
  <p:sldIdLst>
    <p:sldId id="263" r:id="rId2"/>
    <p:sldId id="259" r:id="rId3"/>
    <p:sldId id="268" r:id="rId4"/>
    <p:sldId id="360" r:id="rId5"/>
    <p:sldId id="261" r:id="rId6"/>
    <p:sldId id="260" r:id="rId7"/>
    <p:sldId id="262" r:id="rId8"/>
    <p:sldId id="292" r:id="rId9"/>
    <p:sldId id="361" r:id="rId10"/>
    <p:sldId id="366" r:id="rId11"/>
    <p:sldId id="368" r:id="rId12"/>
    <p:sldId id="338" r:id="rId13"/>
    <p:sldId id="370" r:id="rId14"/>
    <p:sldId id="371" r:id="rId15"/>
    <p:sldId id="337" r:id="rId16"/>
    <p:sldId id="294" r:id="rId17"/>
    <p:sldId id="319" r:id="rId18"/>
    <p:sldId id="281" r:id="rId19"/>
    <p:sldId id="357" r:id="rId20"/>
    <p:sldId id="364" r:id="rId21"/>
    <p:sldId id="341" r:id="rId22"/>
    <p:sldId id="340" r:id="rId23"/>
    <p:sldId id="347" r:id="rId24"/>
    <p:sldId id="271" r:id="rId25"/>
    <p:sldId id="362" r:id="rId26"/>
    <p:sldId id="369" r:id="rId27"/>
    <p:sldId id="291" r:id="rId28"/>
    <p:sldId id="300" r:id="rId29"/>
    <p:sldId id="278" r:id="rId30"/>
    <p:sldId id="367" r:id="rId31"/>
    <p:sldId id="286" r:id="rId32"/>
    <p:sldId id="372" r:id="rId33"/>
    <p:sldId id="373" r:id="rId34"/>
    <p:sldId id="374" r:id="rId35"/>
    <p:sldId id="375" r:id="rId36"/>
    <p:sldId id="376" r:id="rId37"/>
    <p:sldId id="377" r:id="rId38"/>
    <p:sldId id="378" r:id="rId39"/>
    <p:sldId id="37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8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8" autoAdjust="0"/>
    <p:restoredTop sz="78424" autoAdjust="0"/>
  </p:normalViewPr>
  <p:slideViewPr>
    <p:cSldViewPr snapToGrid="0">
      <p:cViewPr varScale="1">
        <p:scale>
          <a:sx n="88" d="100"/>
          <a:sy n="88" d="100"/>
        </p:scale>
        <p:origin x="10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015614" y="0"/>
          <a:ext cx="4332624" cy="43326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Control</a:t>
          </a:r>
        </a:p>
      </dsp:txBody>
      <dsp:txXfrm>
        <a:off x="2424800" y="216631"/>
        <a:ext cx="1514252" cy="649893"/>
      </dsp:txXfrm>
    </dsp:sp>
    <dsp:sp modelId="{7F7173C3-6BB0-4F29-81B1-16E19C035031}">
      <dsp:nvSpPr>
        <dsp:cNvPr id="0" name=""/>
        <dsp:cNvSpPr/>
      </dsp:nvSpPr>
      <dsp:spPr>
        <a:xfrm>
          <a:off x="1557192" y="1083155"/>
          <a:ext cx="3249468" cy="32494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Solution</a:t>
          </a:r>
        </a:p>
      </dsp:txBody>
      <dsp:txXfrm>
        <a:off x="2424800" y="1286247"/>
        <a:ext cx="1514252" cy="609275"/>
      </dsp:txXfrm>
    </dsp:sp>
    <dsp:sp modelId="{A68EC899-ED64-4056-A5AF-D47DDFE2D518}">
      <dsp:nvSpPr>
        <dsp:cNvPr id="0" name=""/>
        <dsp:cNvSpPr/>
      </dsp:nvSpPr>
      <dsp:spPr>
        <a:xfrm>
          <a:off x="2098770" y="2166312"/>
          <a:ext cx="2166312" cy="21663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LabVIEW</a:t>
          </a:r>
        </a:p>
      </dsp:txBody>
      <dsp:txXfrm>
        <a:off x="2416019" y="2707890"/>
        <a:ext cx="1531813" cy="10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5</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15</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16</a:t>
            </a:fld>
            <a:endParaRPr lang="en-US"/>
          </a:p>
        </p:txBody>
      </p:sp>
    </p:spTree>
    <p:extLst>
      <p:ext uri="{BB962C8B-B14F-4D97-AF65-F5344CB8AC3E}">
        <p14:creationId xmlns:p14="http://schemas.microsoft.com/office/powerpoint/2010/main" val="258678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20</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23</a:t>
            </a:fld>
            <a:endParaRPr lang="en-US" dirty="0"/>
          </a:p>
        </p:txBody>
      </p:sp>
    </p:spTree>
    <p:extLst>
      <p:ext uri="{BB962C8B-B14F-4D97-AF65-F5344CB8AC3E}">
        <p14:creationId xmlns:p14="http://schemas.microsoft.com/office/powerpoint/2010/main" val="1236117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24</a:t>
            </a:fld>
            <a:endParaRPr lang="en-US"/>
          </a:p>
        </p:txBody>
      </p:sp>
    </p:spTree>
    <p:extLst>
      <p:ext uri="{BB962C8B-B14F-4D97-AF65-F5344CB8AC3E}">
        <p14:creationId xmlns:p14="http://schemas.microsoft.com/office/powerpoint/2010/main" val="4133915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25</a:t>
            </a:fld>
            <a:endParaRPr lang="en-US"/>
          </a:p>
        </p:txBody>
      </p:sp>
    </p:spTree>
    <p:extLst>
      <p:ext uri="{BB962C8B-B14F-4D97-AF65-F5344CB8AC3E}">
        <p14:creationId xmlns:p14="http://schemas.microsoft.com/office/powerpoint/2010/main" val="3109932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27</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29</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30</a:t>
            </a:fld>
            <a:endParaRPr lang="en-US"/>
          </a:p>
        </p:txBody>
      </p:sp>
    </p:spTree>
    <p:extLst>
      <p:ext uri="{BB962C8B-B14F-4D97-AF65-F5344CB8AC3E}">
        <p14:creationId xmlns:p14="http://schemas.microsoft.com/office/powerpoint/2010/main" val="21004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32</a:t>
            </a:fld>
            <a:endParaRPr lang="en-US"/>
          </a:p>
        </p:txBody>
      </p:sp>
    </p:spTree>
    <p:extLst>
      <p:ext uri="{BB962C8B-B14F-4D97-AF65-F5344CB8AC3E}">
        <p14:creationId xmlns:p14="http://schemas.microsoft.com/office/powerpoint/2010/main" val="3239185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C</a:t>
            </a:r>
          </a:p>
        </p:txBody>
      </p:sp>
      <p:sp>
        <p:nvSpPr>
          <p:cNvPr id="4" name="Slide Number Placeholder 3"/>
          <p:cNvSpPr>
            <a:spLocks noGrp="1"/>
          </p:cNvSpPr>
          <p:nvPr>
            <p:ph type="sldNum" sz="quarter" idx="5"/>
          </p:nvPr>
        </p:nvSpPr>
        <p:spPr/>
        <p:txBody>
          <a:bodyPr/>
          <a:lstStyle/>
          <a:p>
            <a:fld id="{E78E71CD-9786-4621-AA97-B53C62C3E534}" type="slidenum">
              <a:rPr lang="en-US" smtClean="0"/>
              <a:t>33</a:t>
            </a:fld>
            <a:endParaRPr lang="en-US"/>
          </a:p>
        </p:txBody>
      </p:sp>
    </p:spTree>
    <p:extLst>
      <p:ext uri="{BB962C8B-B14F-4D97-AF65-F5344CB8AC3E}">
        <p14:creationId xmlns:p14="http://schemas.microsoft.com/office/powerpoint/2010/main" val="2125998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C</a:t>
            </a:r>
          </a:p>
        </p:txBody>
      </p:sp>
      <p:sp>
        <p:nvSpPr>
          <p:cNvPr id="4" name="Slide Number Placeholder 3"/>
          <p:cNvSpPr>
            <a:spLocks noGrp="1"/>
          </p:cNvSpPr>
          <p:nvPr>
            <p:ph type="sldNum" sz="quarter" idx="5"/>
          </p:nvPr>
        </p:nvSpPr>
        <p:spPr/>
        <p:txBody>
          <a:bodyPr/>
          <a:lstStyle/>
          <a:p>
            <a:fld id="{E78E71CD-9786-4621-AA97-B53C62C3E534}" type="slidenum">
              <a:rPr lang="en-US" smtClean="0"/>
              <a:t>34</a:t>
            </a:fld>
            <a:endParaRPr lang="en-US"/>
          </a:p>
        </p:txBody>
      </p:sp>
    </p:spTree>
    <p:extLst>
      <p:ext uri="{BB962C8B-B14F-4D97-AF65-F5344CB8AC3E}">
        <p14:creationId xmlns:p14="http://schemas.microsoft.com/office/powerpoint/2010/main" val="740785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E78E71CD-9786-4621-AA97-B53C62C3E534}" type="slidenum">
              <a:rPr lang="en-US" smtClean="0"/>
              <a:t>35</a:t>
            </a:fld>
            <a:endParaRPr lang="en-US"/>
          </a:p>
        </p:txBody>
      </p:sp>
    </p:spTree>
    <p:extLst>
      <p:ext uri="{BB962C8B-B14F-4D97-AF65-F5344CB8AC3E}">
        <p14:creationId xmlns:p14="http://schemas.microsoft.com/office/powerpoint/2010/main" val="4212428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E78E71CD-9786-4621-AA97-B53C62C3E534}" type="slidenum">
              <a:rPr lang="en-US" smtClean="0"/>
              <a:t>36</a:t>
            </a:fld>
            <a:endParaRPr lang="en-US"/>
          </a:p>
        </p:txBody>
      </p:sp>
    </p:spTree>
    <p:extLst>
      <p:ext uri="{BB962C8B-B14F-4D97-AF65-F5344CB8AC3E}">
        <p14:creationId xmlns:p14="http://schemas.microsoft.com/office/powerpoint/2010/main" val="2047478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E78E71CD-9786-4621-AA97-B53C62C3E534}" type="slidenum">
              <a:rPr lang="en-US" smtClean="0"/>
              <a:t>37</a:t>
            </a:fld>
            <a:endParaRPr lang="en-US"/>
          </a:p>
        </p:txBody>
      </p:sp>
    </p:spTree>
    <p:extLst>
      <p:ext uri="{BB962C8B-B14F-4D97-AF65-F5344CB8AC3E}">
        <p14:creationId xmlns:p14="http://schemas.microsoft.com/office/powerpoint/2010/main" val="3653269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E78E71CD-9786-4621-AA97-B53C62C3E534}" type="slidenum">
              <a:rPr lang="en-US" smtClean="0"/>
              <a:t>38</a:t>
            </a:fld>
            <a:endParaRPr lang="en-US"/>
          </a:p>
        </p:txBody>
      </p:sp>
    </p:spTree>
    <p:extLst>
      <p:ext uri="{BB962C8B-B14F-4D97-AF65-F5344CB8AC3E}">
        <p14:creationId xmlns:p14="http://schemas.microsoft.com/office/powerpoint/2010/main" val="319883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39</a:t>
            </a:fld>
            <a:endParaRPr lang="en-US"/>
          </a:p>
        </p:txBody>
      </p:sp>
    </p:spTree>
    <p:extLst>
      <p:ext uri="{BB962C8B-B14F-4D97-AF65-F5344CB8AC3E}">
        <p14:creationId xmlns:p14="http://schemas.microsoft.com/office/powerpoint/2010/main" val="280521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E71CD-9786-4621-AA97-B53C62C3E534}" type="slidenum">
              <a:rPr lang="en-US" smtClean="0"/>
              <a:t>7</a:t>
            </a:fld>
            <a:endParaRPr lang="en-US"/>
          </a:p>
        </p:txBody>
      </p:sp>
    </p:spTree>
    <p:extLst>
      <p:ext uri="{BB962C8B-B14F-4D97-AF65-F5344CB8AC3E}">
        <p14:creationId xmlns:p14="http://schemas.microsoft.com/office/powerpoint/2010/main" val="334340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10</a:t>
            </a:fld>
            <a:endParaRPr lang="en-US"/>
          </a:p>
        </p:txBody>
      </p:sp>
    </p:spTree>
    <p:extLst>
      <p:ext uri="{BB962C8B-B14F-4D97-AF65-F5344CB8AC3E}">
        <p14:creationId xmlns:p14="http://schemas.microsoft.com/office/powerpoint/2010/main" val="349838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11</a:t>
            </a:fld>
            <a:endParaRPr lang="en-US"/>
          </a:p>
        </p:txBody>
      </p:sp>
    </p:spTree>
    <p:extLst>
      <p:ext uri="{BB962C8B-B14F-4D97-AF65-F5344CB8AC3E}">
        <p14:creationId xmlns:p14="http://schemas.microsoft.com/office/powerpoint/2010/main" val="39963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13</a:t>
            </a:fld>
            <a:endParaRPr lang="en-US" dirty="0"/>
          </a:p>
        </p:txBody>
      </p:sp>
    </p:spTree>
    <p:extLst>
      <p:ext uri="{BB962C8B-B14F-4D97-AF65-F5344CB8AC3E}">
        <p14:creationId xmlns:p14="http://schemas.microsoft.com/office/powerpoint/2010/main" val="147414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14</a:t>
            </a:fld>
            <a:endParaRPr lang="en-US" dirty="0"/>
          </a:p>
        </p:txBody>
      </p:sp>
    </p:spTree>
    <p:extLst>
      <p:ext uri="{BB962C8B-B14F-4D97-AF65-F5344CB8AC3E}">
        <p14:creationId xmlns:p14="http://schemas.microsoft.com/office/powerpoint/2010/main" val="829535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414693237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97218480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53292603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4111305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6900764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35861334"/>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38227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63469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7999356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609284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AA415B-8007-489A-BDE4-6C1DCF92BB48}"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64723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04790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647447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230458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10/26/2018</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436083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195625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46657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838593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666799893"/>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631642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6801765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70911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009281833"/>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69333048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7.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12.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19.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8.xml"/><Relationship Id="rId1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slideLayout" Target="../slideLayouts/slideLayout19.xml"/><Relationship Id="rId12" Type="http://schemas.openxmlformats.org/officeDocument/2006/relationships/image" Target="../media/image11.jpe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1.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Abstract</a:t>
            </a:r>
          </a:p>
        </p:txBody>
      </p:sp>
      <p:sp>
        <p:nvSpPr>
          <p:cNvPr id="2" name="Rectangle 1"/>
          <p:cNvSpPr>
            <a:spLocks noChangeArrowheads="1"/>
          </p:cNvSpPr>
          <p:nvPr/>
        </p:nvSpPr>
        <p:spPr bwMode="auto">
          <a:xfrm>
            <a:off x="383458" y="966198"/>
            <a:ext cx="115433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This presentation is intended to be an introduction to the DCAF framework for someone who hasn’t used it before but that has experience working with embedded systems and LabVIEW. </a:t>
            </a:r>
            <a:r>
              <a:rPr lang="en-US" altLang="en-US" sz="2800" dirty="0">
                <a:solidFill>
                  <a:srgbClr val="1F497D"/>
                </a:solidFill>
                <a:latin typeface="Arial" panose="020B0604020202020204" pitchFamily="34" charset="0"/>
                <a:ea typeface="Calibri" panose="020F0502020204030204" pitchFamily="34" charset="0"/>
                <a:cs typeface="Times New Roman" panose="02020603050405020304" pitchFamily="18" charset="0"/>
              </a:rPr>
              <a:t>It can be used either as a stand alone presentation or as the introduction for the DCAF Training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1F497D"/>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cs typeface="Times New Roman" panose="02020603050405020304" pitchFamily="18" charset="0"/>
              </a:rPr>
              <a:t>For a training class, some of the slides are hidden </a:t>
            </a:r>
            <a:r>
              <a:rPr lang="en-US" altLang="en-US" sz="2800" dirty="0">
                <a:solidFill>
                  <a:srgbClr val="1F497D"/>
                </a:solidFill>
                <a:latin typeface="Arial" panose="020B0604020202020204" pitchFamily="34" charset="0"/>
                <a:cs typeface="Times New Roman" panose="02020603050405020304" pitchFamily="18" charset="0"/>
              </a:rPr>
              <a:t>since they will be reviewed with more detail in later presentations. For a stand alone scenario, feel free to make them visible.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154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4D3EF6CF-9A23-437F-AD42-D136B975E032}"/>
              </a:ext>
            </a:extLst>
          </p:cNvPr>
          <p:cNvSpPr>
            <a:spLocks noGrp="1"/>
          </p:cNvSpPr>
          <p:nvPr>
            <p:ph idx="1"/>
          </p:nvPr>
        </p:nvSpPr>
        <p:spPr/>
        <p:txBody>
          <a:bodyPr/>
          <a:lstStyle/>
          <a:p>
            <a:r>
              <a:rPr lang="en-US" b="1" dirty="0"/>
              <a:t>Engine</a:t>
            </a:r>
            <a:r>
              <a:rPr lang="en-US" dirty="0"/>
              <a:t>: State machine that executes </a:t>
            </a:r>
            <a:r>
              <a:rPr lang="en-US" i="1" dirty="0"/>
              <a:t>Modules</a:t>
            </a:r>
            <a:r>
              <a:rPr lang="en-US" dirty="0"/>
              <a:t> as defined in the </a:t>
            </a:r>
            <a:r>
              <a:rPr lang="en-US" i="1" dirty="0"/>
              <a:t>Configuration Editor</a:t>
            </a:r>
            <a:r>
              <a:rPr lang="en-US" dirty="0"/>
              <a:t> and provides a namespace for </a:t>
            </a:r>
            <a:r>
              <a:rPr lang="en-US" i="1" dirty="0"/>
              <a:t>Tags</a:t>
            </a:r>
            <a:r>
              <a:rPr lang="en-US" dirty="0"/>
              <a:t>. The Engine also passes data between its </a:t>
            </a:r>
            <a:r>
              <a:rPr lang="en-US" i="1" dirty="0"/>
              <a:t>Modules</a:t>
            </a:r>
            <a:r>
              <a:rPr lang="en-US" dirty="0"/>
              <a:t> according to its </a:t>
            </a:r>
            <a:r>
              <a:rPr lang="en-US" i="1" dirty="0"/>
              <a:t>Mappings</a:t>
            </a:r>
            <a:r>
              <a:rPr lang="en-US" dirty="0"/>
              <a:t>.</a:t>
            </a:r>
          </a:p>
          <a:p>
            <a:r>
              <a:rPr lang="en-US" b="1" dirty="0"/>
              <a:t>Module</a:t>
            </a:r>
            <a:r>
              <a:rPr lang="en-US" dirty="0"/>
              <a:t>: A collection of code of varying functionality that executes within an </a:t>
            </a:r>
            <a:r>
              <a:rPr lang="en-US" i="1" dirty="0"/>
              <a:t>Engine</a:t>
            </a:r>
            <a:r>
              <a:rPr lang="en-US" dirty="0"/>
              <a:t> and that can interact with the </a:t>
            </a:r>
            <a:r>
              <a:rPr lang="en-US" i="1" dirty="0"/>
              <a:t>Tags</a:t>
            </a:r>
            <a:r>
              <a:rPr lang="en-US" dirty="0"/>
              <a:t> of that </a:t>
            </a:r>
            <a:r>
              <a:rPr lang="en-US" i="1" dirty="0"/>
              <a:t>Engine</a:t>
            </a:r>
            <a:r>
              <a:rPr lang="en-US" dirty="0"/>
              <a:t>. Some standard </a:t>
            </a:r>
            <a:r>
              <a:rPr lang="en-US" i="1" dirty="0"/>
              <a:t>Modules</a:t>
            </a:r>
            <a:r>
              <a:rPr lang="en-US" dirty="0"/>
              <a:t> are installed with DCAF, but users can also create their own.</a:t>
            </a:r>
          </a:p>
          <a:p>
            <a:r>
              <a:rPr lang="en-US" b="1" dirty="0"/>
              <a:t>Configuration Editor</a:t>
            </a:r>
            <a:r>
              <a:rPr lang="en-US" dirty="0"/>
              <a:t>: A LabVIEW program used to visually define the functionality of each </a:t>
            </a:r>
            <a:r>
              <a:rPr lang="en-US" i="1" dirty="0"/>
              <a:t>Engine</a:t>
            </a:r>
            <a:r>
              <a:rPr lang="en-US" dirty="0"/>
              <a:t> and </a:t>
            </a:r>
            <a:r>
              <a:rPr lang="en-US" i="1" dirty="0"/>
              <a:t>Module</a:t>
            </a:r>
            <a:r>
              <a:rPr lang="en-US" dirty="0"/>
              <a:t> in DCAF.</a:t>
            </a:r>
          </a:p>
          <a:p>
            <a:endParaRPr lang="en-US" dirty="0"/>
          </a:p>
        </p:txBody>
      </p:sp>
      <p:sp>
        <p:nvSpPr>
          <p:cNvPr id="9" name="Rounded Rectangle 6">
            <a:extLst>
              <a:ext uri="{FF2B5EF4-FFF2-40B4-BE49-F238E27FC236}">
                <a16:creationId xmlns:a16="http://schemas.microsoft.com/office/drawing/2014/main" id="{FA936FF4-ACC3-4311-9F22-63C5CDD0EAA2}"/>
              </a:ext>
            </a:extLst>
          </p:cNvPr>
          <p:cNvSpPr/>
          <p:nvPr/>
        </p:nvSpPr>
        <p:spPr>
          <a:xfrm>
            <a:off x="7139104" y="4844173"/>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F8633A7B-BC13-41AD-BAD0-F43863DE0DA4}"/>
              </a:ext>
            </a:extLst>
          </p:cNvPr>
          <p:cNvSpPr/>
          <p:nvPr/>
        </p:nvSpPr>
        <p:spPr>
          <a:xfrm>
            <a:off x="8926429" y="4844173"/>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41D3FF94-1EAE-4C51-A621-723BC5DF3BD7}"/>
              </a:ext>
            </a:extLst>
          </p:cNvPr>
          <p:cNvSpPr/>
          <p:nvPr/>
        </p:nvSpPr>
        <p:spPr>
          <a:xfrm>
            <a:off x="9091763" y="5070961"/>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67D9D363-1586-4E10-AA87-A66E5A671F0F}"/>
              </a:ext>
            </a:extLst>
          </p:cNvPr>
          <p:cNvSpPr/>
          <p:nvPr/>
        </p:nvSpPr>
        <p:spPr>
          <a:xfrm>
            <a:off x="7322626" y="5070961"/>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9EA5BAAB-AFC9-45AE-B877-3023E39D4A33}"/>
              </a:ext>
            </a:extLst>
          </p:cNvPr>
          <p:cNvSpPr/>
          <p:nvPr/>
        </p:nvSpPr>
        <p:spPr>
          <a:xfrm>
            <a:off x="7355310" y="5596331"/>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9534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86015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b="1" dirty="0"/>
              <a:t>Editor Node</a:t>
            </a:r>
          </a:p>
          <a:p>
            <a:pPr marL="380990" indent="-380990">
              <a:buFont typeface="Arial" panose="020B0604020202020204" pitchFamily="34" charset="0"/>
              <a:buChar char="•"/>
            </a:pPr>
            <a:r>
              <a:rPr lang="en-US" dirty="0"/>
              <a:t>User interface</a:t>
            </a:r>
          </a:p>
          <a:p>
            <a:pPr marL="380990" indent="-380990">
              <a:buFont typeface="Arial" panose="020B0604020202020204" pitchFamily="34" charset="0"/>
              <a:buChar char="•"/>
            </a:pPr>
            <a:r>
              <a:rPr lang="en-US" dirty="0"/>
              <a:t>Runs on PC</a:t>
            </a:r>
          </a:p>
          <a:p>
            <a:pPr marL="380990" indent="-380990">
              <a:buFont typeface="Arial" panose="020B0604020202020204" pitchFamily="34" charset="0"/>
              <a:buChar char="•"/>
            </a:pPr>
            <a:r>
              <a:rPr lang="en-US" dirty="0"/>
              <a:t>Creates or modifies the configuration</a:t>
            </a:r>
          </a:p>
          <a:p>
            <a:pPr marL="380990" indent="-380990">
              <a:buFont typeface="Arial" panose="020B0604020202020204" pitchFamily="34" charset="0"/>
              <a:buChar char="•"/>
            </a:pPr>
            <a:r>
              <a:rPr lang="en-US" dirty="0"/>
              <a:t>Contains the configuration class</a:t>
            </a:r>
          </a:p>
          <a:p>
            <a:endParaRPr lang="en-US" dirty="0"/>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ext uri="{D42A27DB-BD31-4B8C-83A1-F6EECF244321}">
                <p14:modId xmlns:p14="http://schemas.microsoft.com/office/powerpoint/2010/main" val="1376058075"/>
              </p:ext>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 name="Rectangle 4">
            <a:extLst>
              <a:ext uri="{FF2B5EF4-FFF2-40B4-BE49-F238E27FC236}">
                <a16:creationId xmlns:a16="http://schemas.microsoft.com/office/drawing/2014/main" id="{72AB8E3E-B296-4082-81F0-03537BBB3922}"/>
              </a:ext>
            </a:extLst>
          </p:cNvPr>
          <p:cNvSpPr/>
          <p:nvPr/>
        </p:nvSpPr>
        <p:spPr>
          <a:xfrm>
            <a:off x="583658" y="1293779"/>
            <a:ext cx="1750979" cy="159533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Rectangle 11">
            <a:extLst>
              <a:ext uri="{FF2B5EF4-FFF2-40B4-BE49-F238E27FC236}">
                <a16:creationId xmlns:a16="http://schemas.microsoft.com/office/drawing/2014/main" id="{91DBE0D6-2162-453F-BC34-6F921099907E}"/>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40075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11" grpId="0">
        <p:bldAsOne/>
      </p:bldGraphic>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b="1" dirty="0"/>
              <a:t>Runtime Node</a:t>
            </a:r>
          </a:p>
          <a:p>
            <a:pPr marL="380990" indent="-380990">
              <a:buFont typeface="Arial" panose="020B0604020202020204" pitchFamily="34" charset="0"/>
              <a:buChar char="•"/>
            </a:pPr>
            <a:r>
              <a:rPr lang="en-US" dirty="0"/>
              <a:t>Initializes runtime based on configuration</a:t>
            </a:r>
          </a:p>
          <a:p>
            <a:pPr marL="380990" indent="-380990">
              <a:buFont typeface="Arial" panose="020B0604020202020204" pitchFamily="34" charset="0"/>
              <a:buChar char="•"/>
            </a:pPr>
            <a:r>
              <a:rPr lang="en-US" dirty="0"/>
              <a:t>Provides execution logic</a:t>
            </a:r>
          </a:p>
          <a:p>
            <a:endParaRPr lang="en-US" dirty="0"/>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 name="Rectangle 4">
            <a:extLst>
              <a:ext uri="{FF2B5EF4-FFF2-40B4-BE49-F238E27FC236}">
                <a16:creationId xmlns:a16="http://schemas.microsoft.com/office/drawing/2014/main" id="{72AB8E3E-B296-4082-81F0-03537BBB3922}"/>
              </a:ext>
            </a:extLst>
          </p:cNvPr>
          <p:cNvSpPr/>
          <p:nvPr/>
        </p:nvSpPr>
        <p:spPr>
          <a:xfrm>
            <a:off x="4155948" y="1303507"/>
            <a:ext cx="1750979" cy="159533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Rectangle 11">
            <a:extLst>
              <a:ext uri="{FF2B5EF4-FFF2-40B4-BE49-F238E27FC236}">
                <a16:creationId xmlns:a16="http://schemas.microsoft.com/office/drawing/2014/main" id="{91DBE0D6-2162-453F-BC34-6F921099907E}"/>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556278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a:xfrm>
            <a:off x="6197600" y="975361"/>
            <a:ext cx="5389033" cy="3548001"/>
          </a:xfrm>
        </p:spPr>
        <p:txBody>
          <a:bodyPr/>
          <a:lstStyle/>
          <a:p>
            <a:r>
              <a:rPr lang="en-US" b="1" dirty="0"/>
              <a:t>Configuration</a:t>
            </a:r>
          </a:p>
          <a:p>
            <a:pPr marL="380990" indent="-380990">
              <a:buFont typeface="Arial" panose="020B0604020202020204" pitchFamily="34" charset="0"/>
              <a:buChar char="•"/>
            </a:pPr>
            <a:r>
              <a:rPr lang="en-US" dirty="0"/>
              <a:t>Created on PC, passed to runtime system</a:t>
            </a:r>
          </a:p>
          <a:p>
            <a:pPr marL="380990" indent="-380990">
              <a:buFont typeface="Arial" panose="020B0604020202020204" pitchFamily="34" charset="0"/>
              <a:buChar char="•"/>
            </a:pPr>
            <a:r>
              <a:rPr lang="en-US" dirty="0"/>
              <a:t>Provides data access and serialization/deserialization methods</a:t>
            </a:r>
          </a:p>
          <a:p>
            <a:pPr marL="380990" indent="-380990">
              <a:buFont typeface="Arial" panose="020B0604020202020204" pitchFamily="34" charset="0"/>
              <a:buChar char="•"/>
            </a:pPr>
            <a:r>
              <a:rPr lang="en-US" dirty="0"/>
              <a:t>Data storage only, no editor or runtime logic</a:t>
            </a:r>
          </a:p>
          <a:p>
            <a:endParaRPr lang="en-US" dirty="0"/>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 name="Rectangle 4">
            <a:extLst>
              <a:ext uri="{FF2B5EF4-FFF2-40B4-BE49-F238E27FC236}">
                <a16:creationId xmlns:a16="http://schemas.microsoft.com/office/drawing/2014/main" id="{72AB8E3E-B296-4082-81F0-03537BBB3922}"/>
              </a:ext>
            </a:extLst>
          </p:cNvPr>
          <p:cNvSpPr/>
          <p:nvPr/>
        </p:nvSpPr>
        <p:spPr>
          <a:xfrm>
            <a:off x="2247089" y="2577830"/>
            <a:ext cx="2081720" cy="211090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Rectangle 11">
            <a:extLst>
              <a:ext uri="{FF2B5EF4-FFF2-40B4-BE49-F238E27FC236}">
                <a16:creationId xmlns:a16="http://schemas.microsoft.com/office/drawing/2014/main" id="{91DBE0D6-2162-453F-BC34-6F921099907E}"/>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064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
        <p:nvSpPr>
          <p:cNvPr id="10" name="Rounded Rectangle 6">
            <a:extLst>
              <a:ext uri="{FF2B5EF4-FFF2-40B4-BE49-F238E27FC236}">
                <a16:creationId xmlns:a16="http://schemas.microsoft.com/office/drawing/2014/main" id="{23838DB6-5E6B-4F45-AF85-B267D16D5D0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1DB9B393-36CA-4BD3-897A-E0CBC31DEB5C}"/>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B67B2134-A78D-4E07-9BA3-1F352422801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E5290C14-5212-4DAD-AA7E-3606C747557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786716F1-E99B-4FB0-BB03-BF2472CE261A}"/>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04711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625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FPGA</a:t>
            </a:r>
          </a:p>
          <a:p>
            <a:r>
              <a:rPr lang="en-US" dirty="0"/>
              <a:t>DAQmx</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2907740"/>
          </a:xfrm>
        </p:spPr>
        <p:txBody>
          <a:bodyPr>
            <a:normAutofit fontScale="62500" lnSpcReduction="20000"/>
          </a:bodyPr>
          <a:lstStyle/>
          <a:p>
            <a:r>
              <a:rPr lang="en-US" b="1" dirty="0"/>
              <a:t>In Work</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p>
          <a:p>
            <a:r>
              <a:rPr lang="en-US" sz="1500" dirty="0" err="1"/>
              <a:t>SystemLink</a:t>
            </a:r>
            <a:br>
              <a:rPr lang="en-US" sz="1500" dirty="0"/>
            </a:br>
            <a:br>
              <a:rPr lang="en-US" dirty="0"/>
            </a:br>
            <a:br>
              <a:rPr lang="en-US" dirty="0"/>
            </a:br>
            <a:endParaRPr lang="en-US" dirty="0"/>
          </a:p>
        </p:txBody>
      </p:sp>
      <p:sp>
        <p:nvSpPr>
          <p:cNvPr id="13" name="Rounded Rectangle 6">
            <a:extLst>
              <a:ext uri="{FF2B5EF4-FFF2-40B4-BE49-F238E27FC236}">
                <a16:creationId xmlns:a16="http://schemas.microsoft.com/office/drawing/2014/main" id="{945A5257-1538-4DD9-84EF-BBF089F2062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7">
            <a:extLst>
              <a:ext uri="{FF2B5EF4-FFF2-40B4-BE49-F238E27FC236}">
                <a16:creationId xmlns:a16="http://schemas.microsoft.com/office/drawing/2014/main" id="{9580CE78-C304-4A88-952B-00F7AD6C957E}"/>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5" name="Rounded Rectangle 3">
            <a:extLst>
              <a:ext uri="{FF2B5EF4-FFF2-40B4-BE49-F238E27FC236}">
                <a16:creationId xmlns:a16="http://schemas.microsoft.com/office/drawing/2014/main" id="{B53F6C94-49E0-44AB-9718-9263D9CC071A}"/>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6" name="Rounded Rectangle 5">
            <a:extLst>
              <a:ext uri="{FF2B5EF4-FFF2-40B4-BE49-F238E27FC236}">
                <a16:creationId xmlns:a16="http://schemas.microsoft.com/office/drawing/2014/main" id="{4A267F42-7EEB-4518-9FC8-F4A831094948}"/>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7" name="Rounded Rectangle 4">
            <a:extLst>
              <a:ext uri="{FF2B5EF4-FFF2-40B4-BE49-F238E27FC236}">
                <a16:creationId xmlns:a16="http://schemas.microsoft.com/office/drawing/2014/main" id="{A7C0E98E-8D7B-4B9F-9D04-59B7C1A57A6F}"/>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12" name="Rectangle 11">
            <a:extLst>
              <a:ext uri="{FF2B5EF4-FFF2-40B4-BE49-F238E27FC236}">
                <a16:creationId xmlns:a16="http://schemas.microsoft.com/office/drawing/2014/main" id="{F84FEBCE-FA4B-48D5-82AF-EDEE6B6C5D18}"/>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51977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483080" y="3030566"/>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415343" y="2954861"/>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348083" y="3054470"/>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280352" y="2962835"/>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417008" y="3054479"/>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341299" y="2970803"/>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110750" y="2879159"/>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220579" y="2879158"/>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55576" y="287915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52027" y="1404793"/>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838029" y="219827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117085" y="2191042"/>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70968" y="219827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58312" y="2176580"/>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5152477" y="4184053"/>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277137" y="418405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556193" y="418405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835565" y="3658174"/>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8114621" y="3650945"/>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481950" y="3658174"/>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369294" y="3636482"/>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6">
            <a:extLst>
              <a:ext uri="{FF2B5EF4-FFF2-40B4-BE49-F238E27FC236}">
                <a16:creationId xmlns:a16="http://schemas.microsoft.com/office/drawing/2014/main" id="{23FCCF0D-6063-4628-B16E-A4650EED4301}"/>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41" name="Rounded Rectangle 7">
            <a:extLst>
              <a:ext uri="{FF2B5EF4-FFF2-40B4-BE49-F238E27FC236}">
                <a16:creationId xmlns:a16="http://schemas.microsoft.com/office/drawing/2014/main" id="{997866DD-B11D-447C-8E72-746E0F072B59}"/>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42" name="Rounded Rectangle 3">
            <a:extLst>
              <a:ext uri="{FF2B5EF4-FFF2-40B4-BE49-F238E27FC236}">
                <a16:creationId xmlns:a16="http://schemas.microsoft.com/office/drawing/2014/main" id="{8AD3CF00-82C9-42D9-AAB6-F2F58800643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43" name="Rounded Rectangle 5">
            <a:extLst>
              <a:ext uri="{FF2B5EF4-FFF2-40B4-BE49-F238E27FC236}">
                <a16:creationId xmlns:a16="http://schemas.microsoft.com/office/drawing/2014/main" id="{CA4879BE-76EC-4958-BB3E-3ED2058960CC}"/>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44" name="Rounded Rectangle 4">
            <a:extLst>
              <a:ext uri="{FF2B5EF4-FFF2-40B4-BE49-F238E27FC236}">
                <a16:creationId xmlns:a16="http://schemas.microsoft.com/office/drawing/2014/main" id="{1B301941-743E-4B13-9FD3-4CF64E958136}"/>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45" name="Rounded Rectangle 5">
            <a:extLst>
              <a:ext uri="{FF2B5EF4-FFF2-40B4-BE49-F238E27FC236}">
                <a16:creationId xmlns:a16="http://schemas.microsoft.com/office/drawing/2014/main" id="{F3B9142D-C33E-49CC-ACEB-02F81ED9362F}"/>
              </a:ext>
            </a:extLst>
          </p:cNvPr>
          <p:cNvSpPr/>
          <p:nvPr/>
        </p:nvSpPr>
        <p:spPr>
          <a:xfrm>
            <a:off x="528227" y="2879158"/>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Init</a:t>
            </a:r>
          </a:p>
        </p:txBody>
      </p:sp>
      <p:sp>
        <p:nvSpPr>
          <p:cNvPr id="46" name="Rounded Rectangle 5">
            <a:extLst>
              <a:ext uri="{FF2B5EF4-FFF2-40B4-BE49-F238E27FC236}">
                <a16:creationId xmlns:a16="http://schemas.microsoft.com/office/drawing/2014/main" id="{5852B2FA-CE64-425D-BFE7-8A63A6217DA5}"/>
              </a:ext>
            </a:extLst>
          </p:cNvPr>
          <p:cNvSpPr/>
          <p:nvPr/>
        </p:nvSpPr>
        <p:spPr>
          <a:xfrm>
            <a:off x="10053787" y="2857465"/>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Close</a:t>
            </a:r>
          </a:p>
        </p:txBody>
      </p:sp>
      <p:sp>
        <p:nvSpPr>
          <p:cNvPr id="31" name="Rectangle 30">
            <a:extLst>
              <a:ext uri="{FF2B5EF4-FFF2-40B4-BE49-F238E27FC236}">
                <a16:creationId xmlns:a16="http://schemas.microsoft.com/office/drawing/2014/main" id="{BC9C04D9-E306-472B-A5C9-BC95AD0D7850}"/>
              </a:ext>
            </a:extLst>
          </p:cNvPr>
          <p:cNvSpPr/>
          <p:nvPr/>
        </p:nvSpPr>
        <p:spPr>
          <a:xfrm>
            <a:off x="10673677"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40632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24" grpId="0" animBg="1"/>
      <p:bldP spid="23" grpId="0" animBg="1"/>
      <p:bldP spid="20" grpId="0" animBg="1"/>
      <p:bldP spid="19" grpId="0" animBg="1"/>
      <p:bldP spid="4" grpId="0" animBg="1"/>
      <p:bldP spid="5" grpId="0" animBg="1"/>
      <p:bldP spid="6" grpId="0" animBg="1"/>
      <p:bldP spid="7" grpId="0" animBg="1"/>
      <p:bldP spid="12" grpId="0" animBg="1"/>
      <p:bldP spid="13" grpId="0" animBg="1"/>
      <p:bldP spid="10" grpId="0" animBg="1"/>
      <p:bldP spid="11" grpId="0" animBg="1"/>
      <p:bldP spid="14" grpId="0" animBg="1"/>
      <p:bldP spid="16" grpId="0" animBg="1"/>
      <p:bldP spid="17" grpId="0" animBg="1"/>
      <p:bldP spid="21" grpId="0" animBg="1"/>
      <p:bldP spid="22" grpId="0" animBg="1"/>
      <p:bldP spid="25" grpId="0" animBg="1"/>
      <p:bldP spid="26"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02573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55052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186539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281000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33478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06948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281000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33478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06948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281000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33478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06948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281000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33478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186538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06948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54831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28301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28301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28301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28521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28521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33478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38435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65547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33478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197034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01991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06948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65256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01991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49221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39017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54550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49513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58329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38434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64965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54831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54831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54831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28301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28521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49513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490118"/>
            <a:ext cx="645069" cy="645069"/>
          </a:xfrm>
          <a:prstGeom prst="rect">
            <a:avLst/>
          </a:prstGeom>
        </p:spPr>
      </p:pic>
      <p:sp>
        <p:nvSpPr>
          <p:cNvPr id="10" name="TextBox 9"/>
          <p:cNvSpPr txBox="1"/>
          <p:nvPr/>
        </p:nvSpPr>
        <p:spPr>
          <a:xfrm>
            <a:off x="3993175" y="3072627"/>
            <a:ext cx="536494" cy="420564"/>
          </a:xfrm>
          <a:prstGeom prst="rect">
            <a:avLst/>
          </a:prstGeom>
          <a:noFill/>
        </p:spPr>
        <p:txBody>
          <a:bodyPr wrap="none" lIns="0" rIns="0" rtlCol="0">
            <a:spAutoFit/>
          </a:bodyPr>
          <a:lstStyle/>
          <a:p>
            <a:r>
              <a:rPr lang="en-US" sz="2133" dirty="0"/>
              <a:t>Wait</a:t>
            </a:r>
          </a:p>
        </p:txBody>
      </p:sp>
      <p:sp>
        <p:nvSpPr>
          <p:cNvPr id="50" name="Rounded Rectangle 6">
            <a:extLst>
              <a:ext uri="{FF2B5EF4-FFF2-40B4-BE49-F238E27FC236}">
                <a16:creationId xmlns:a16="http://schemas.microsoft.com/office/drawing/2014/main" id="{53500BD8-A18D-4970-898A-C39B042DA89F}"/>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51" name="Rounded Rectangle 7">
            <a:extLst>
              <a:ext uri="{FF2B5EF4-FFF2-40B4-BE49-F238E27FC236}">
                <a16:creationId xmlns:a16="http://schemas.microsoft.com/office/drawing/2014/main" id="{7B1255BB-56B4-4B16-9917-5CBEA5332EA8}"/>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52" name="Rounded Rectangle 3">
            <a:extLst>
              <a:ext uri="{FF2B5EF4-FFF2-40B4-BE49-F238E27FC236}">
                <a16:creationId xmlns:a16="http://schemas.microsoft.com/office/drawing/2014/main" id="{011218D1-FC39-46A4-B742-B17BD8CF2ABE}"/>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53" name="Rounded Rectangle 5">
            <a:extLst>
              <a:ext uri="{FF2B5EF4-FFF2-40B4-BE49-F238E27FC236}">
                <a16:creationId xmlns:a16="http://schemas.microsoft.com/office/drawing/2014/main" id="{7078D885-DB47-48E7-935F-0FC360F2E546}"/>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54" name="Rounded Rectangle 4">
            <a:extLst>
              <a:ext uri="{FF2B5EF4-FFF2-40B4-BE49-F238E27FC236}">
                <a16:creationId xmlns:a16="http://schemas.microsoft.com/office/drawing/2014/main" id="{F8E7A863-CAF3-4691-A264-B42E83F314AE}"/>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5" name="Rectangle 54">
            <a:extLst>
              <a:ext uri="{FF2B5EF4-FFF2-40B4-BE49-F238E27FC236}">
                <a16:creationId xmlns:a16="http://schemas.microsoft.com/office/drawing/2014/main" id="{D24ACE69-8E58-46AE-A42D-3EED26832F43}"/>
              </a:ext>
            </a:extLst>
          </p:cNvPr>
          <p:cNvSpPr/>
          <p:nvPr/>
        </p:nvSpPr>
        <p:spPr>
          <a:xfrm>
            <a:off x="10673677"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
        <p:nvSpPr>
          <p:cNvPr id="15" name="Rounded Rectangle 6">
            <a:extLst>
              <a:ext uri="{FF2B5EF4-FFF2-40B4-BE49-F238E27FC236}">
                <a16:creationId xmlns:a16="http://schemas.microsoft.com/office/drawing/2014/main" id="{B3FCDF7B-EACF-4FCF-9191-0D1A96C5BF7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7">
            <a:extLst>
              <a:ext uri="{FF2B5EF4-FFF2-40B4-BE49-F238E27FC236}">
                <a16:creationId xmlns:a16="http://schemas.microsoft.com/office/drawing/2014/main" id="{D98B8F5E-0475-4187-A638-5502271BA3A4}"/>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7" name="Rounded Rectangle 3">
            <a:extLst>
              <a:ext uri="{FF2B5EF4-FFF2-40B4-BE49-F238E27FC236}">
                <a16:creationId xmlns:a16="http://schemas.microsoft.com/office/drawing/2014/main" id="{14E31E54-FF63-46D1-837E-C48090C75538}"/>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8" name="Rounded Rectangle 5">
            <a:extLst>
              <a:ext uri="{FF2B5EF4-FFF2-40B4-BE49-F238E27FC236}">
                <a16:creationId xmlns:a16="http://schemas.microsoft.com/office/drawing/2014/main" id="{8F4735A7-51B1-400C-8BDA-CCD5611CCEE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9" name="Rounded Rectangle 4">
            <a:extLst>
              <a:ext uri="{FF2B5EF4-FFF2-40B4-BE49-F238E27FC236}">
                <a16:creationId xmlns:a16="http://schemas.microsoft.com/office/drawing/2014/main" id="{D59C76ED-21B1-4F72-8C65-C1DFE7672ACC}"/>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ectangle 8">
            <a:extLst>
              <a:ext uri="{FF2B5EF4-FFF2-40B4-BE49-F238E27FC236}">
                <a16:creationId xmlns:a16="http://schemas.microsoft.com/office/drawing/2014/main" id="{86A86B09-05A5-4D8F-88BF-3DECF6A95EE3}"/>
              </a:ext>
            </a:extLst>
          </p:cNvPr>
          <p:cNvSpPr/>
          <p:nvPr/>
        </p:nvSpPr>
        <p:spPr>
          <a:xfrm>
            <a:off x="10673677"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59463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Celis, Mathew Pollock, Simon Perez, Andres Gomez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3833105"/>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
        <p:nvSpPr>
          <p:cNvPr id="17" name="Rounded Rectangle 6">
            <a:extLst>
              <a:ext uri="{FF2B5EF4-FFF2-40B4-BE49-F238E27FC236}">
                <a16:creationId xmlns:a16="http://schemas.microsoft.com/office/drawing/2014/main" id="{BF1076F7-E7E0-492F-A2F5-454424CE7EC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9864C2A9-D721-49C3-90FA-37E57E7E149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9009AE24-BE5C-435D-AAD9-F23079FA6D27}"/>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D7D217A-5B99-4247-AC15-78CA5CD1B244}"/>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CF171CBD-79DE-4C64-95A5-9E2706214B7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11" name="Rectangle 10">
            <a:extLst>
              <a:ext uri="{FF2B5EF4-FFF2-40B4-BE49-F238E27FC236}">
                <a16:creationId xmlns:a16="http://schemas.microsoft.com/office/drawing/2014/main" id="{1451487C-1D81-41A7-8DA0-9F6A83E6A93C}"/>
              </a:ext>
            </a:extLst>
          </p:cNvPr>
          <p:cNvSpPr/>
          <p:nvPr/>
        </p:nvSpPr>
        <p:spPr>
          <a:xfrm>
            <a:off x="10673677"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7079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803567" y="3278777"/>
            <a:ext cx="9388433" cy="3579223"/>
          </a:xfrm>
          <a:prstGeom prst="rect">
            <a:avLst/>
          </a:prstGeom>
        </p:spPr>
      </p:pic>
      <p:sp>
        <p:nvSpPr>
          <p:cNvPr id="2" name="Title 1"/>
          <p:cNvSpPr>
            <a:spLocks noGrp="1"/>
          </p:cNvSpPr>
          <p:nvPr>
            <p:ph type="title"/>
          </p:nvPr>
        </p:nvSpPr>
        <p:spPr/>
        <p:txBody>
          <a:bodyPr/>
          <a:lstStyle/>
          <a:p>
            <a:r>
              <a:rPr lang="en-US" dirty="0"/>
              <a:t>Tag Bus</a:t>
            </a:r>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876800" y="2163823"/>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1274665" y="1898469"/>
            <a:ext cx="10303502" cy="3597456"/>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3"/>
          <a:stretch>
            <a:fillRect/>
          </a:stretch>
        </p:blipFill>
        <p:spPr>
          <a:xfrm>
            <a:off x="6323075" y="1825625"/>
            <a:ext cx="5389563" cy="2984125"/>
          </a:xfrm>
          <a:prstGeom prst="rect">
            <a:avLst/>
          </a:prstGeom>
        </p:spPr>
      </p:pic>
      <p:sp>
        <p:nvSpPr>
          <p:cNvPr id="11" name="Rounded Rectangle 6">
            <a:extLst>
              <a:ext uri="{FF2B5EF4-FFF2-40B4-BE49-F238E27FC236}">
                <a16:creationId xmlns:a16="http://schemas.microsoft.com/office/drawing/2014/main" id="{955973B0-BF9E-4251-9F68-CFCCC83E94E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101259D9-F18A-4B11-95C0-DCABF54B073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FCCA34F3-85E9-4FEE-8C4A-3A909E05201D}"/>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06007136-1144-4614-AD0B-C4E5AAEB74DA}"/>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D6BC93F2-6EDC-4365-BC96-9EEF1AA9E9B6}"/>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17" name="Rectangle 16">
            <a:extLst>
              <a:ext uri="{FF2B5EF4-FFF2-40B4-BE49-F238E27FC236}">
                <a16:creationId xmlns:a16="http://schemas.microsoft.com/office/drawing/2014/main" id="{30FC400C-EFDB-42F5-BDC3-B42E3C2E35F3}"/>
              </a:ext>
            </a:extLst>
          </p:cNvPr>
          <p:cNvSpPr/>
          <p:nvPr/>
        </p:nvSpPr>
        <p:spPr>
          <a:xfrm>
            <a:off x="8883784"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4257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Getting Started</a:t>
            </a:r>
          </a:p>
        </p:txBody>
      </p:sp>
    </p:spTree>
    <p:extLst>
      <p:ext uri="{BB962C8B-B14F-4D97-AF65-F5344CB8AC3E}">
        <p14:creationId xmlns:p14="http://schemas.microsoft.com/office/powerpoint/2010/main" val="3734952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r>
              <a:rPr lang="en-US" dirty="0"/>
              <a:t>Create a project with the Execution Template</a:t>
            </a:r>
          </a:p>
          <a:p>
            <a:r>
              <a:rPr lang="en-US" dirty="0"/>
              <a:t>Open the Editor from the Tools menu</a:t>
            </a:r>
          </a:p>
          <a:p>
            <a:r>
              <a:rPr lang="en-US" dirty="0"/>
              <a:t>Configure the system in the Editor</a:t>
            </a:r>
          </a:p>
          <a:p>
            <a:r>
              <a:rPr lang="en-US" dirty="0"/>
              <a:t>Populate Includes VI</a:t>
            </a:r>
          </a:p>
          <a:p>
            <a:r>
              <a:rPr lang="en-US" dirty="0"/>
              <a:t>Save the Configuration</a:t>
            </a:r>
          </a:p>
          <a:p>
            <a:r>
              <a:rPr lang="en-US" dirty="0"/>
              <a:t>Load the Configuration using the template VI.</a:t>
            </a:r>
          </a:p>
          <a:p>
            <a:endParaRPr lang="en-US" dirty="0"/>
          </a:p>
        </p:txBody>
      </p:sp>
    </p:spTree>
    <p:extLst>
      <p:ext uri="{BB962C8B-B14F-4D97-AF65-F5344CB8AC3E}">
        <p14:creationId xmlns:p14="http://schemas.microsoft.com/office/powerpoint/2010/main" val="213494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8" name="Picture 7">
            <a:extLst>
              <a:ext uri="{FF2B5EF4-FFF2-40B4-BE49-F238E27FC236}">
                <a16:creationId xmlns:a16="http://schemas.microsoft.com/office/drawing/2014/main" id="{0CAD30DF-6589-45E7-BC2E-5AEB380F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753786"/>
            <a:ext cx="6048104" cy="4369176"/>
          </a:xfrm>
          <a:prstGeom prst="rect">
            <a:avLst/>
          </a:prstGeom>
        </p:spPr>
      </p:pic>
      <p:pic>
        <p:nvPicPr>
          <p:cNvPr id="9" name="Picture 8">
            <a:extLst>
              <a:ext uri="{FF2B5EF4-FFF2-40B4-BE49-F238E27FC236}">
                <a16:creationId xmlns:a16="http://schemas.microsoft.com/office/drawing/2014/main" id="{41E65BB4-69E1-4C76-B287-62E809912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104" y="2427538"/>
            <a:ext cx="3133310" cy="3021672"/>
          </a:xfrm>
          <a:prstGeom prst="rect">
            <a:avLst/>
          </a:prstGeom>
        </p:spPr>
      </p:pic>
      <p:cxnSp>
        <p:nvCxnSpPr>
          <p:cNvPr id="10" name="Straight Arrow Connector 9">
            <a:extLst>
              <a:ext uri="{FF2B5EF4-FFF2-40B4-BE49-F238E27FC236}">
                <a16:creationId xmlns:a16="http://schemas.microsoft.com/office/drawing/2014/main" id="{4B66E0AE-DE96-4899-A9FA-CE8D97728836}"/>
              </a:ext>
            </a:extLst>
          </p:cNvPr>
          <p:cNvCxnSpPr>
            <a:cxnSpLocks/>
            <a:stCxn id="8" idx="3"/>
            <a:endCxn id="9" idx="1"/>
          </p:cNvCxnSpPr>
          <p:nvPr/>
        </p:nvCxnSpPr>
        <p:spPr>
          <a:xfrm>
            <a:off x="6596743" y="3938374"/>
            <a:ext cx="807361" cy="0"/>
          </a:xfrm>
          <a:prstGeom prst="straightConnector1">
            <a:avLst/>
          </a:prstGeom>
          <a:ln w="762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62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698999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The DCAF Paradigm</a:t>
            </a:r>
          </a:p>
          <a:p>
            <a:pPr lvl="1"/>
            <a:r>
              <a:rPr lang="en-US" sz="2000" dirty="0"/>
              <a:t>Engine</a:t>
            </a:r>
          </a:p>
          <a:p>
            <a:pPr lvl="1"/>
            <a:r>
              <a:rPr lang="en-US" sz="2000" dirty="0"/>
              <a:t>Modules</a:t>
            </a:r>
          </a:p>
          <a:p>
            <a:pPr lvl="1"/>
            <a:r>
              <a:rPr lang="en-US" sz="2000" dirty="0"/>
              <a:t>Configuration Editor</a:t>
            </a:r>
          </a:p>
          <a:p>
            <a:r>
              <a:rPr lang="en-US" sz="2000" dirty="0"/>
              <a:t>Getting Started</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Resources</a:t>
            </a:r>
          </a:p>
        </p:txBody>
      </p:sp>
    </p:spTree>
    <p:extLst>
      <p:ext uri="{BB962C8B-B14F-4D97-AF65-F5344CB8AC3E}">
        <p14:creationId xmlns:p14="http://schemas.microsoft.com/office/powerpoint/2010/main" val="732455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Quiz</a:t>
            </a:r>
          </a:p>
        </p:txBody>
      </p:sp>
    </p:spTree>
    <p:extLst>
      <p:ext uri="{BB962C8B-B14F-4D97-AF65-F5344CB8AC3E}">
        <p14:creationId xmlns:p14="http://schemas.microsoft.com/office/powerpoint/2010/main" val="242947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p:txBody>
          <a:bodyPr/>
          <a:lstStyle/>
          <a:p>
            <a:r>
              <a:rPr lang="en-US" dirty="0"/>
              <a:t>What are characteristics of DCAF?</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p:txBody>
          <a:bodyPr/>
          <a:lstStyle/>
          <a:p>
            <a:pPr marL="457200" indent="-457200">
              <a:buAutoNum type="alphaUcPeriod"/>
            </a:pPr>
            <a:r>
              <a:rPr lang="en-US" dirty="0"/>
              <a:t>Scalable and extensible plugin architecture.</a:t>
            </a:r>
          </a:p>
          <a:p>
            <a:pPr marL="457200" indent="-457200">
              <a:buAutoNum type="alphaUcPeriod"/>
            </a:pPr>
            <a:r>
              <a:rPr lang="en-US" dirty="0"/>
              <a:t>Better suited for waveform processing.</a:t>
            </a:r>
          </a:p>
          <a:p>
            <a:pPr marL="457200" indent="-457200">
              <a:buAutoNum type="alphaUcPeriod"/>
            </a:pPr>
            <a:r>
              <a:rPr lang="en-US" dirty="0"/>
              <a:t>Includes framework for error classification and handling.</a:t>
            </a:r>
          </a:p>
          <a:p>
            <a:pPr marL="457200" indent="-457200">
              <a:buAutoNum type="alphaUcPeriod"/>
            </a:pPr>
            <a:r>
              <a:rPr lang="en-US" dirty="0"/>
              <a:t>Only supported for Real-Time targets.</a:t>
            </a:r>
          </a:p>
          <a:p>
            <a:pPr marL="457200" indent="-457200">
              <a:buAutoNum type="alphaUcPeriod"/>
            </a:pPr>
            <a:endParaRPr lang="en-US" dirty="0"/>
          </a:p>
        </p:txBody>
      </p:sp>
    </p:spTree>
    <p:extLst>
      <p:ext uri="{BB962C8B-B14F-4D97-AF65-F5344CB8AC3E}">
        <p14:creationId xmlns:p14="http://schemas.microsoft.com/office/powerpoint/2010/main" val="1827778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p:txBody>
          <a:bodyPr/>
          <a:lstStyle/>
          <a:p>
            <a:r>
              <a:rPr lang="en-US" dirty="0"/>
              <a:t>What are characteristics of DCAF?</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p:txBody>
          <a:bodyPr/>
          <a:lstStyle/>
          <a:p>
            <a:pPr marL="457200" indent="-457200">
              <a:buAutoNum type="alphaUcPeriod"/>
            </a:pPr>
            <a:r>
              <a:rPr lang="en-US" b="1" dirty="0"/>
              <a:t>Scalable and extensible plugin architecture.</a:t>
            </a:r>
          </a:p>
          <a:p>
            <a:pPr marL="457200" indent="-457200">
              <a:buAutoNum type="alphaUcPeriod"/>
            </a:pPr>
            <a:r>
              <a:rPr lang="en-US" dirty="0"/>
              <a:t>Best suited for waveform processing.</a:t>
            </a:r>
          </a:p>
          <a:p>
            <a:pPr marL="457200" indent="-457200">
              <a:buAutoNum type="alphaUcPeriod"/>
            </a:pPr>
            <a:r>
              <a:rPr lang="en-US" b="1" dirty="0"/>
              <a:t>Includes framework for error classification and handling.</a:t>
            </a:r>
          </a:p>
          <a:p>
            <a:pPr marL="457200" indent="-457200">
              <a:buAutoNum type="alphaUcPeriod"/>
            </a:pPr>
            <a:r>
              <a:rPr lang="en-US" dirty="0"/>
              <a:t>Only supported for Real-Time targets.</a:t>
            </a:r>
          </a:p>
          <a:p>
            <a:pPr marL="457200" indent="-457200">
              <a:buAutoNum type="alphaUcPeriod"/>
            </a:pPr>
            <a:endParaRPr lang="en-US" dirty="0"/>
          </a:p>
        </p:txBody>
      </p:sp>
    </p:spTree>
    <p:extLst>
      <p:ext uri="{BB962C8B-B14F-4D97-AF65-F5344CB8AC3E}">
        <p14:creationId xmlns:p14="http://schemas.microsoft.com/office/powerpoint/2010/main" val="3775919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a:xfrm>
            <a:off x="605367" y="365759"/>
            <a:ext cx="10972800" cy="799011"/>
          </a:xfrm>
        </p:spPr>
        <p:txBody>
          <a:bodyPr/>
          <a:lstStyle/>
          <a:p>
            <a:r>
              <a:rPr lang="en-US" dirty="0"/>
              <a:t>DCAF is not recommended for users with a lot of experience programming embedded systems using LabVIEW Real-Time</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a:xfrm>
            <a:off x="605367" y="1458686"/>
            <a:ext cx="10972800" cy="4412948"/>
          </a:xfrm>
        </p:spPr>
        <p:txBody>
          <a:bodyPr/>
          <a:lstStyle/>
          <a:p>
            <a:pPr marL="457200" indent="-457200">
              <a:buAutoNum type="alphaUcPeriod"/>
            </a:pPr>
            <a:r>
              <a:rPr lang="en-US" dirty="0"/>
              <a:t>True</a:t>
            </a:r>
          </a:p>
          <a:p>
            <a:pPr marL="457200" indent="-457200">
              <a:buAutoNum type="alphaUcPeriod"/>
            </a:pPr>
            <a:r>
              <a:rPr lang="en-US" dirty="0"/>
              <a:t>False</a:t>
            </a:r>
          </a:p>
          <a:p>
            <a:pPr marL="457200" indent="-457200">
              <a:buAutoNum type="alphaUcPeriod"/>
            </a:pPr>
            <a:endParaRPr lang="en-US" dirty="0"/>
          </a:p>
        </p:txBody>
      </p:sp>
    </p:spTree>
    <p:extLst>
      <p:ext uri="{BB962C8B-B14F-4D97-AF65-F5344CB8AC3E}">
        <p14:creationId xmlns:p14="http://schemas.microsoft.com/office/powerpoint/2010/main" val="2227454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a:xfrm>
            <a:off x="605367" y="365759"/>
            <a:ext cx="10972800" cy="799011"/>
          </a:xfrm>
        </p:spPr>
        <p:txBody>
          <a:bodyPr/>
          <a:lstStyle/>
          <a:p>
            <a:r>
              <a:rPr lang="en-US" dirty="0"/>
              <a:t>DCAF is not recommended for users with a lot of experience programming embedded systems using LabVIEW Real-Time</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a:xfrm>
            <a:off x="605367" y="1458686"/>
            <a:ext cx="10972800" cy="4412948"/>
          </a:xfrm>
        </p:spPr>
        <p:txBody>
          <a:bodyPr/>
          <a:lstStyle/>
          <a:p>
            <a:pPr marL="457200" indent="-457200">
              <a:buAutoNum type="alphaUcPeriod"/>
            </a:pPr>
            <a:r>
              <a:rPr lang="en-US" dirty="0"/>
              <a:t>True</a:t>
            </a:r>
          </a:p>
          <a:p>
            <a:pPr marL="457200" indent="-457200">
              <a:buAutoNum type="alphaUcPeriod"/>
            </a:pPr>
            <a:r>
              <a:rPr lang="en-US" b="1" dirty="0"/>
              <a:t>False</a:t>
            </a:r>
          </a:p>
          <a:p>
            <a:pPr marL="457200" indent="-457200">
              <a:buAutoNum type="alphaUcPeriod"/>
            </a:pPr>
            <a:endParaRPr lang="en-US" dirty="0"/>
          </a:p>
        </p:txBody>
      </p:sp>
    </p:spTree>
    <p:extLst>
      <p:ext uri="{BB962C8B-B14F-4D97-AF65-F5344CB8AC3E}">
        <p14:creationId xmlns:p14="http://schemas.microsoft.com/office/powerpoint/2010/main" val="3934625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a:xfrm>
            <a:off x="605367" y="365759"/>
            <a:ext cx="10972800" cy="799011"/>
          </a:xfrm>
        </p:spPr>
        <p:txBody>
          <a:bodyPr/>
          <a:lstStyle/>
          <a:p>
            <a:r>
              <a:rPr lang="en-US" dirty="0"/>
              <a:t>DCAF is a good solution to avoid having to learn programming in LabVIEW</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a:xfrm>
            <a:off x="605367" y="1458686"/>
            <a:ext cx="10972800" cy="4412948"/>
          </a:xfrm>
        </p:spPr>
        <p:txBody>
          <a:bodyPr/>
          <a:lstStyle/>
          <a:p>
            <a:pPr marL="457200" indent="-457200">
              <a:buAutoNum type="alphaUcPeriod"/>
            </a:pPr>
            <a:r>
              <a:rPr lang="en-US" dirty="0"/>
              <a:t>True</a:t>
            </a:r>
          </a:p>
          <a:p>
            <a:pPr marL="457200" indent="-457200">
              <a:buAutoNum type="alphaUcPeriod"/>
            </a:pPr>
            <a:r>
              <a:rPr lang="en-US" dirty="0"/>
              <a:t>False</a:t>
            </a:r>
          </a:p>
          <a:p>
            <a:pPr marL="457200" indent="-457200">
              <a:buAutoNum type="alphaUcPeriod"/>
            </a:pPr>
            <a:endParaRPr lang="en-US" dirty="0"/>
          </a:p>
        </p:txBody>
      </p:sp>
    </p:spTree>
    <p:extLst>
      <p:ext uri="{BB962C8B-B14F-4D97-AF65-F5344CB8AC3E}">
        <p14:creationId xmlns:p14="http://schemas.microsoft.com/office/powerpoint/2010/main" val="2660765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a:xfrm>
            <a:off x="605367" y="365759"/>
            <a:ext cx="10972800" cy="799011"/>
          </a:xfrm>
        </p:spPr>
        <p:txBody>
          <a:bodyPr/>
          <a:lstStyle/>
          <a:p>
            <a:r>
              <a:rPr lang="en-US" dirty="0"/>
              <a:t>DCAF is a good solution to avoid having to learn programming in LabVIEW</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a:xfrm>
            <a:off x="605367" y="1458686"/>
            <a:ext cx="10972800" cy="4412948"/>
          </a:xfrm>
        </p:spPr>
        <p:txBody>
          <a:bodyPr/>
          <a:lstStyle/>
          <a:p>
            <a:pPr marL="457200" indent="-457200">
              <a:buAutoNum type="alphaUcPeriod"/>
            </a:pPr>
            <a:r>
              <a:rPr lang="en-US" dirty="0"/>
              <a:t>True</a:t>
            </a:r>
          </a:p>
          <a:p>
            <a:pPr marL="457200" indent="-457200">
              <a:buAutoNum type="alphaUcPeriod"/>
            </a:pPr>
            <a:r>
              <a:rPr lang="en-US" b="1" dirty="0"/>
              <a:t>False</a:t>
            </a:r>
          </a:p>
          <a:p>
            <a:pPr marL="457200" indent="-457200">
              <a:buAutoNum type="alphaUcPeriod"/>
            </a:pPr>
            <a:endParaRPr lang="en-US" dirty="0"/>
          </a:p>
        </p:txBody>
      </p:sp>
    </p:spTree>
    <p:extLst>
      <p:ext uri="{BB962C8B-B14F-4D97-AF65-F5344CB8AC3E}">
        <p14:creationId xmlns:p14="http://schemas.microsoft.com/office/powerpoint/2010/main" val="1982987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the three main components of DCAF and their functionality</a:t>
            </a:r>
          </a:p>
        </p:txBody>
      </p:sp>
      <p:sp>
        <p:nvSpPr>
          <p:cNvPr id="3" name="Content Placeholder 2">
            <a:extLst>
              <a:ext uri="{FF2B5EF4-FFF2-40B4-BE49-F238E27FC236}">
                <a16:creationId xmlns:a16="http://schemas.microsoft.com/office/drawing/2014/main" id="{4D3EF6CF-9A23-437F-AD42-D136B975E032}"/>
              </a:ext>
            </a:extLst>
          </p:cNvPr>
          <p:cNvSpPr>
            <a:spLocks noGrp="1"/>
          </p:cNvSpPr>
          <p:nvPr>
            <p:ph idx="1"/>
          </p:nvPr>
        </p:nvSpPr>
        <p:spPr>
          <a:xfrm>
            <a:off x="529167" y="1367246"/>
            <a:ext cx="10972800" cy="3181470"/>
          </a:xfrm>
        </p:spPr>
        <p:txBody>
          <a:bodyPr/>
          <a:lstStyle/>
          <a:p>
            <a:r>
              <a:rPr lang="en-US" b="1" dirty="0"/>
              <a:t>Engine</a:t>
            </a:r>
            <a:r>
              <a:rPr lang="en-US" dirty="0"/>
              <a:t>: State machine that executes </a:t>
            </a:r>
            <a:r>
              <a:rPr lang="en-US" i="1" dirty="0"/>
              <a:t>Modules</a:t>
            </a:r>
            <a:r>
              <a:rPr lang="en-US" dirty="0"/>
              <a:t> as defined in the </a:t>
            </a:r>
            <a:r>
              <a:rPr lang="en-US" i="1" dirty="0"/>
              <a:t>Configuration Editor</a:t>
            </a:r>
            <a:r>
              <a:rPr lang="en-US" dirty="0"/>
              <a:t> and provides a namespace for </a:t>
            </a:r>
            <a:r>
              <a:rPr lang="en-US" i="1" dirty="0"/>
              <a:t>Tags</a:t>
            </a:r>
            <a:r>
              <a:rPr lang="en-US" dirty="0"/>
              <a:t>. The Engine also passes data between its </a:t>
            </a:r>
            <a:r>
              <a:rPr lang="en-US" i="1" dirty="0"/>
              <a:t>Modules</a:t>
            </a:r>
            <a:r>
              <a:rPr lang="en-US" dirty="0"/>
              <a:t> according to its </a:t>
            </a:r>
            <a:r>
              <a:rPr lang="en-US" i="1" dirty="0"/>
              <a:t>Mappings</a:t>
            </a:r>
            <a:r>
              <a:rPr lang="en-US" dirty="0"/>
              <a:t>.</a:t>
            </a:r>
          </a:p>
          <a:p>
            <a:r>
              <a:rPr lang="en-US" b="1" dirty="0"/>
              <a:t>Module</a:t>
            </a:r>
            <a:r>
              <a:rPr lang="en-US" dirty="0"/>
              <a:t>: A collection of code of varying functionality that executes within an </a:t>
            </a:r>
            <a:r>
              <a:rPr lang="en-US" i="1" dirty="0"/>
              <a:t>Engine</a:t>
            </a:r>
            <a:r>
              <a:rPr lang="en-US" dirty="0"/>
              <a:t> and that can interact with the </a:t>
            </a:r>
            <a:r>
              <a:rPr lang="en-US" i="1" dirty="0"/>
              <a:t>Tags</a:t>
            </a:r>
            <a:r>
              <a:rPr lang="en-US" dirty="0"/>
              <a:t> of that </a:t>
            </a:r>
            <a:r>
              <a:rPr lang="en-US" i="1" dirty="0"/>
              <a:t>Engine</a:t>
            </a:r>
            <a:r>
              <a:rPr lang="en-US" dirty="0"/>
              <a:t>. Some standard </a:t>
            </a:r>
            <a:r>
              <a:rPr lang="en-US" i="1" dirty="0"/>
              <a:t>Modules</a:t>
            </a:r>
            <a:r>
              <a:rPr lang="en-US" dirty="0"/>
              <a:t> are installed with DCAF, but users can also create their own.</a:t>
            </a:r>
          </a:p>
          <a:p>
            <a:r>
              <a:rPr lang="en-US" b="1" dirty="0"/>
              <a:t>Configuration Editor</a:t>
            </a:r>
            <a:r>
              <a:rPr lang="en-US" dirty="0"/>
              <a:t>: A LabVIEW program used to visually define the functionality of each </a:t>
            </a:r>
            <a:r>
              <a:rPr lang="en-US" i="1" dirty="0"/>
              <a:t>Engine</a:t>
            </a:r>
            <a:r>
              <a:rPr lang="en-US" dirty="0"/>
              <a:t> and </a:t>
            </a:r>
            <a:r>
              <a:rPr lang="en-US" i="1" dirty="0"/>
              <a:t>Module</a:t>
            </a:r>
            <a:r>
              <a:rPr lang="en-US" dirty="0"/>
              <a:t> in DCAF.</a:t>
            </a:r>
          </a:p>
          <a:p>
            <a:endParaRPr lang="en-US" dirty="0"/>
          </a:p>
        </p:txBody>
      </p:sp>
      <p:sp>
        <p:nvSpPr>
          <p:cNvPr id="9" name="Rounded Rectangle 6">
            <a:extLst>
              <a:ext uri="{FF2B5EF4-FFF2-40B4-BE49-F238E27FC236}">
                <a16:creationId xmlns:a16="http://schemas.microsoft.com/office/drawing/2014/main" id="{FA936FF4-ACC3-4311-9F22-63C5CDD0EAA2}"/>
              </a:ext>
            </a:extLst>
          </p:cNvPr>
          <p:cNvSpPr/>
          <p:nvPr/>
        </p:nvSpPr>
        <p:spPr>
          <a:xfrm>
            <a:off x="8184132" y="5007459"/>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F8633A7B-BC13-41AD-BAD0-F43863DE0DA4}"/>
              </a:ext>
            </a:extLst>
          </p:cNvPr>
          <p:cNvSpPr/>
          <p:nvPr/>
        </p:nvSpPr>
        <p:spPr>
          <a:xfrm>
            <a:off x="9971457" y="5007459"/>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41D3FF94-1EAE-4C51-A621-723BC5DF3BD7}"/>
              </a:ext>
            </a:extLst>
          </p:cNvPr>
          <p:cNvSpPr/>
          <p:nvPr/>
        </p:nvSpPr>
        <p:spPr>
          <a:xfrm>
            <a:off x="10136791" y="5234247"/>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67D9D363-1586-4E10-AA87-A66E5A671F0F}"/>
              </a:ext>
            </a:extLst>
          </p:cNvPr>
          <p:cNvSpPr/>
          <p:nvPr/>
        </p:nvSpPr>
        <p:spPr>
          <a:xfrm>
            <a:off x="8367654" y="5234247"/>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9EA5BAAB-AFC9-45AE-B877-3023E39D4A33}"/>
              </a:ext>
            </a:extLst>
          </p:cNvPr>
          <p:cNvSpPr/>
          <p:nvPr/>
        </p:nvSpPr>
        <p:spPr>
          <a:xfrm>
            <a:off x="8400338" y="5759617"/>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9314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7D7C2E8-B45B-4DFB-91B6-E829B50C5C72}"/>
              </a:ext>
            </a:extLst>
          </p:cNvPr>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34126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1"/>
          </p:nvPr>
        </p:nvSpPr>
        <p:spPr/>
        <p:txBody>
          <a:bodyPr>
            <a:normAutofit lnSpcReduction="1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b="1" dirty="0"/>
              <a:t>Plus the crazy things it actually has to do!</a:t>
            </a:r>
          </a:p>
          <a:p>
            <a:endParaRPr lang="en-US" dirty="0"/>
          </a:p>
        </p:txBody>
      </p:sp>
      <p:sp>
        <p:nvSpPr>
          <p:cNvPr id="4" name="Rounded Rectangle 3"/>
          <p:cNvSpPr/>
          <p:nvPr>
            <p:custDataLst>
              <p:tags r:id="rId1"/>
            </p:custDataLst>
          </p:nvPr>
        </p:nvSpPr>
        <p:spPr>
          <a:xfrm>
            <a:off x="6756860" y="4032339"/>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756860" y="5460236"/>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763944"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6840146" y="2922499"/>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7061661" y="1780166"/>
            <a:ext cx="1533436" cy="1028983"/>
          </a:xfrm>
          <a:prstGeom prst="rect">
            <a:avLst/>
          </a:prstGeom>
          <a:noFill/>
        </p:spPr>
      </p:pic>
      <p:sp>
        <p:nvSpPr>
          <p:cNvPr id="10" name="Rounded Rectangle 9"/>
          <p:cNvSpPr/>
          <p:nvPr>
            <p:custDataLst>
              <p:tags r:id="rId5"/>
            </p:custDataLst>
          </p:nvPr>
        </p:nvSpPr>
        <p:spPr>
          <a:xfrm>
            <a:off x="9042860"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9119062" y="2922497"/>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9341311" y="1780164"/>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9022932" y="4042835"/>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9099132" y="5460236"/>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7061661" y="4295762"/>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1507" y="4328690"/>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lnSpcReduction="1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ext uri="{D42A27DB-BD31-4B8C-83A1-F6EECF244321}">
                <p14:modId xmlns:p14="http://schemas.microsoft.com/office/powerpoint/2010/main" val="4227079446"/>
              </p:ext>
            </p:extLst>
          </p:nvPr>
        </p:nvGraphicFramePr>
        <p:xfrm>
          <a:off x="0" y="1469506"/>
          <a:ext cx="6363853" cy="4332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E24BBD-127E-4044-A78F-A386423ABBE0}"/>
              </a:ext>
            </a:extLst>
          </p:cNvPr>
          <p:cNvSpPr>
            <a:spLocks noGrp="1"/>
          </p:cNvSpPr>
          <p:nvPr>
            <p:ph type="body" sz="quarter" idx="10"/>
          </p:nvPr>
        </p:nvSpPr>
        <p:spPr/>
        <p:txBody>
          <a:bodyPr/>
          <a:lstStyle/>
          <a:p>
            <a:r>
              <a:rPr lang="en-US" dirty="0"/>
              <a:t>The DCAF Paradigm</a:t>
            </a:r>
          </a:p>
        </p:txBody>
      </p:sp>
    </p:spTree>
    <p:extLst>
      <p:ext uri="{BB962C8B-B14F-4D97-AF65-F5344CB8AC3E}">
        <p14:creationId xmlns:p14="http://schemas.microsoft.com/office/powerpoint/2010/main" val="30349366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TotalTime>
  <Words>1699</Words>
  <Application>Microsoft Office PowerPoint</Application>
  <PresentationFormat>Widescreen</PresentationFormat>
  <Paragraphs>402</Paragraphs>
  <Slides>39</Slides>
  <Notes>27</Notes>
  <HiddenSlides>11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Helvetica Neue Light</vt:lpstr>
      <vt:lpstr>Times New Roman</vt:lpstr>
      <vt:lpstr>Univers Com 45 Light</vt:lpstr>
      <vt:lpstr>Univers LT Std 45 Light</vt:lpstr>
      <vt:lpstr>Wingdings</vt:lpstr>
      <vt:lpstr>NIExTemplate</vt:lpstr>
      <vt:lpstr>Abstract</vt:lpstr>
      <vt:lpstr>Distributed Control and Automation Framework (DCAF)</vt:lpstr>
      <vt:lpstr>Agenda</vt:lpstr>
      <vt:lpstr>PowerPoint Presentation</vt:lpstr>
      <vt:lpstr>Programming Embedded Control Applications is Hard</vt:lpstr>
      <vt:lpstr>Distributed Control and Automation Framework (DCAF) Overview</vt:lpstr>
      <vt:lpstr>Who should use the framework?</vt:lpstr>
      <vt:lpstr>Who is DCAF for?</vt:lpstr>
      <vt:lpstr>PowerPoint Presentation</vt:lpstr>
      <vt:lpstr>DCAF Components</vt:lpstr>
      <vt:lpstr>DCAF Components</vt:lpstr>
      <vt:lpstr>Module Components</vt:lpstr>
      <vt:lpstr>Module Components</vt:lpstr>
      <vt:lpstr>Module Components</vt:lpstr>
      <vt:lpstr>Module Runtime</vt:lpstr>
      <vt:lpstr>DCAF Modules</vt:lpstr>
      <vt:lpstr>DCAF Engine</vt:lpstr>
      <vt:lpstr>Engine Execution Model</vt:lpstr>
      <vt:lpstr>Simplified Engine</vt:lpstr>
      <vt:lpstr>Tag Bus</vt:lpstr>
      <vt:lpstr>Tag Bus</vt:lpstr>
      <vt:lpstr>Tag Bus - Data Dictionary</vt:lpstr>
      <vt:lpstr>Tag Bus - Duplication</vt:lpstr>
      <vt:lpstr>Configuration Editor Framework (CEF)</vt:lpstr>
      <vt:lpstr>PowerPoint Presentation</vt:lpstr>
      <vt:lpstr>Getting Started</vt:lpstr>
      <vt:lpstr>DCAF Project Templates</vt:lpstr>
      <vt:lpstr>Running the Configuration</vt:lpstr>
      <vt:lpstr>DCAF Package Dependency Diagram</vt:lpstr>
      <vt:lpstr>PowerPoint Presentation</vt:lpstr>
      <vt:lpstr>Resources</vt:lpstr>
      <vt:lpstr>PowerPoint Presentation</vt:lpstr>
      <vt:lpstr>What are characteristics of DCAF?</vt:lpstr>
      <vt:lpstr>What are characteristics of DCAF?</vt:lpstr>
      <vt:lpstr>DCAF is not recommended for users with a lot of experience programming embedded systems using LabVIEW Real-Time</vt:lpstr>
      <vt:lpstr>DCAF is not recommended for users with a lot of experience programming embedded systems using LabVIEW Real-Time</vt:lpstr>
      <vt:lpstr>DCAF is a good solution to avoid having to learn programming in LabVIEW</vt:lpstr>
      <vt:lpstr>DCAF is a good solution to avoid having to learn programming in LabVIEW</vt:lpstr>
      <vt:lpstr>List the three main components of DCAF and their functionality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Andres Gomez</cp:lastModifiedBy>
  <cp:revision>99</cp:revision>
  <dcterms:created xsi:type="dcterms:W3CDTF">2018-06-06T23:07:58Z</dcterms:created>
  <dcterms:modified xsi:type="dcterms:W3CDTF">2018-10-26T21:10:39Z</dcterms:modified>
</cp:coreProperties>
</file>